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2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  <p:sldMasterId id="2147483700" r:id="rId2"/>
    <p:sldMasterId id="2147483916" r:id="rId3"/>
  </p:sldMasterIdLst>
  <p:notesMasterIdLst>
    <p:notesMasterId r:id="rId205"/>
  </p:notesMasterIdLst>
  <p:handoutMasterIdLst>
    <p:handoutMasterId r:id="rId206"/>
  </p:handoutMasterIdLst>
  <p:sldIdLst>
    <p:sldId id="1900" r:id="rId4"/>
    <p:sldId id="1899" r:id="rId5"/>
    <p:sldId id="1939" r:id="rId6"/>
    <p:sldId id="1986" r:id="rId7"/>
    <p:sldId id="2046" r:id="rId8"/>
    <p:sldId id="1645" r:id="rId9"/>
    <p:sldId id="1697" r:id="rId10"/>
    <p:sldId id="2186" r:id="rId11"/>
    <p:sldId id="1710" r:id="rId12"/>
    <p:sldId id="2047" r:id="rId13"/>
    <p:sldId id="2154" r:id="rId14"/>
    <p:sldId id="2049" r:id="rId15"/>
    <p:sldId id="2050" r:id="rId16"/>
    <p:sldId id="2051" r:id="rId17"/>
    <p:sldId id="2052" r:id="rId18"/>
    <p:sldId id="2053" r:id="rId19"/>
    <p:sldId id="2155" r:id="rId20"/>
    <p:sldId id="2158" r:id="rId21"/>
    <p:sldId id="2159" r:id="rId22"/>
    <p:sldId id="2160" r:id="rId23"/>
    <p:sldId id="2157" r:id="rId24"/>
    <p:sldId id="1956" r:id="rId25"/>
    <p:sldId id="1957" r:id="rId26"/>
    <p:sldId id="1958" r:id="rId27"/>
    <p:sldId id="1959" r:id="rId28"/>
    <p:sldId id="1960" r:id="rId29"/>
    <p:sldId id="2156" r:id="rId30"/>
    <p:sldId id="2162" r:id="rId31"/>
    <p:sldId id="2161" r:id="rId32"/>
    <p:sldId id="2163" r:id="rId33"/>
    <p:sldId id="2164" r:id="rId34"/>
    <p:sldId id="2165" r:id="rId35"/>
    <p:sldId id="2166" r:id="rId36"/>
    <p:sldId id="1961" r:id="rId37"/>
    <p:sldId id="1964" r:id="rId38"/>
    <p:sldId id="1965" r:id="rId39"/>
    <p:sldId id="1966" r:id="rId40"/>
    <p:sldId id="1967" r:id="rId41"/>
    <p:sldId id="1968" r:id="rId42"/>
    <p:sldId id="1969" r:id="rId43"/>
    <p:sldId id="1970" r:id="rId44"/>
    <p:sldId id="1971" r:id="rId45"/>
    <p:sldId id="2175" r:id="rId46"/>
    <p:sldId id="2176" r:id="rId47"/>
    <p:sldId id="2179" r:id="rId48"/>
    <p:sldId id="2177" r:id="rId49"/>
    <p:sldId id="2178" r:id="rId50"/>
    <p:sldId id="1972" r:id="rId51"/>
    <p:sldId id="2180" r:id="rId52"/>
    <p:sldId id="1973" r:id="rId53"/>
    <p:sldId id="1974" r:id="rId54"/>
    <p:sldId id="1975" r:id="rId55"/>
    <p:sldId id="1976" r:id="rId56"/>
    <p:sldId id="1977" r:id="rId57"/>
    <p:sldId id="2167" r:id="rId58"/>
    <p:sldId id="2169" r:id="rId59"/>
    <p:sldId id="2170" r:id="rId60"/>
    <p:sldId id="2181" r:id="rId61"/>
    <p:sldId id="2185" r:id="rId62"/>
    <p:sldId id="2184" r:id="rId63"/>
    <p:sldId id="2182" r:id="rId64"/>
    <p:sldId id="1978" r:id="rId65"/>
    <p:sldId id="1979" r:id="rId66"/>
    <p:sldId id="2171" r:id="rId67"/>
    <p:sldId id="2172" r:id="rId68"/>
    <p:sldId id="2174" r:id="rId69"/>
    <p:sldId id="1980" r:id="rId70"/>
    <p:sldId id="1981" r:id="rId71"/>
    <p:sldId id="1982" r:id="rId72"/>
    <p:sldId id="2187" r:id="rId73"/>
    <p:sldId id="2188" r:id="rId74"/>
    <p:sldId id="2189" r:id="rId75"/>
    <p:sldId id="2190" r:id="rId76"/>
    <p:sldId id="2191" r:id="rId77"/>
    <p:sldId id="2192" r:id="rId78"/>
    <p:sldId id="2193" r:id="rId79"/>
    <p:sldId id="2194" r:id="rId80"/>
    <p:sldId id="2195" r:id="rId81"/>
    <p:sldId id="1983" r:id="rId82"/>
    <p:sldId id="1984" r:id="rId83"/>
    <p:sldId id="1985" r:id="rId84"/>
    <p:sldId id="1880" r:id="rId85"/>
    <p:sldId id="1885" r:id="rId86"/>
    <p:sldId id="1845" r:id="rId87"/>
    <p:sldId id="2013" r:id="rId88"/>
    <p:sldId id="2012" r:id="rId89"/>
    <p:sldId id="2054" r:id="rId90"/>
    <p:sldId id="2011" r:id="rId91"/>
    <p:sldId id="2055" r:id="rId92"/>
    <p:sldId id="2003" r:id="rId93"/>
    <p:sldId id="2014" r:id="rId94"/>
    <p:sldId id="2010" r:id="rId95"/>
    <p:sldId id="2008" r:id="rId96"/>
    <p:sldId id="2009" r:id="rId97"/>
    <p:sldId id="2045" r:id="rId98"/>
    <p:sldId id="2004" r:id="rId99"/>
    <p:sldId id="2016" r:id="rId100"/>
    <p:sldId id="2017" r:id="rId101"/>
    <p:sldId id="2018" r:id="rId102"/>
    <p:sldId id="2019" r:id="rId103"/>
    <p:sldId id="2020" r:id="rId104"/>
    <p:sldId id="2021" r:id="rId105"/>
    <p:sldId id="2022" r:id="rId106"/>
    <p:sldId id="2023" r:id="rId107"/>
    <p:sldId id="2024" r:id="rId108"/>
    <p:sldId id="2025" r:id="rId109"/>
    <p:sldId id="2027" r:id="rId110"/>
    <p:sldId id="2028" r:id="rId111"/>
    <p:sldId id="2029" r:id="rId112"/>
    <p:sldId id="2030" r:id="rId113"/>
    <p:sldId id="2032" r:id="rId114"/>
    <p:sldId id="2031" r:id="rId115"/>
    <p:sldId id="2036" r:id="rId116"/>
    <p:sldId id="2035" r:id="rId117"/>
    <p:sldId id="2037" r:id="rId118"/>
    <p:sldId id="2038" r:id="rId119"/>
    <p:sldId id="2039" r:id="rId120"/>
    <p:sldId id="2040" r:id="rId121"/>
    <p:sldId id="2042" r:id="rId122"/>
    <p:sldId id="2043" r:id="rId123"/>
    <p:sldId id="2044" r:id="rId124"/>
    <p:sldId id="2056" r:id="rId125"/>
    <p:sldId id="2057" r:id="rId126"/>
    <p:sldId id="2058" r:id="rId127"/>
    <p:sldId id="2071" r:id="rId128"/>
    <p:sldId id="2059" r:id="rId129"/>
    <p:sldId id="2061" r:id="rId130"/>
    <p:sldId id="2062" r:id="rId131"/>
    <p:sldId id="1886" r:id="rId132"/>
    <p:sldId id="2064" r:id="rId133"/>
    <p:sldId id="2066" r:id="rId134"/>
    <p:sldId id="2065" r:id="rId135"/>
    <p:sldId id="2068" r:id="rId136"/>
    <p:sldId id="2079" r:id="rId137"/>
    <p:sldId id="2080" r:id="rId138"/>
    <p:sldId id="2069" r:id="rId139"/>
    <p:sldId id="2072" r:id="rId140"/>
    <p:sldId id="2073" r:id="rId141"/>
    <p:sldId id="2074" r:id="rId142"/>
    <p:sldId id="2075" r:id="rId143"/>
    <p:sldId id="2076" r:id="rId144"/>
    <p:sldId id="2077" r:id="rId145"/>
    <p:sldId id="2078" r:id="rId146"/>
    <p:sldId id="2081" r:id="rId147"/>
    <p:sldId id="1846" r:id="rId148"/>
    <p:sldId id="2067" r:id="rId149"/>
    <p:sldId id="2100" r:id="rId150"/>
    <p:sldId id="2082" r:id="rId151"/>
    <p:sldId id="2102" r:id="rId152"/>
    <p:sldId id="2103" r:id="rId153"/>
    <p:sldId id="2085" r:id="rId154"/>
    <p:sldId id="2105" r:id="rId155"/>
    <p:sldId id="2089" r:id="rId156"/>
    <p:sldId id="2106" r:id="rId157"/>
    <p:sldId id="2108" r:id="rId158"/>
    <p:sldId id="2107" r:id="rId159"/>
    <p:sldId id="2109" r:id="rId160"/>
    <p:sldId id="2110" r:id="rId161"/>
    <p:sldId id="2111" r:id="rId162"/>
    <p:sldId id="2113" r:id="rId163"/>
    <p:sldId id="2112" r:id="rId164"/>
    <p:sldId id="2114" r:id="rId165"/>
    <p:sldId id="2115" r:id="rId166"/>
    <p:sldId id="2116" r:id="rId167"/>
    <p:sldId id="2117" r:id="rId168"/>
    <p:sldId id="2118" r:id="rId169"/>
    <p:sldId id="2119" r:id="rId170"/>
    <p:sldId id="2060" r:id="rId171"/>
    <p:sldId id="2120" r:id="rId172"/>
    <p:sldId id="2121" r:id="rId173"/>
    <p:sldId id="2126" r:id="rId174"/>
    <p:sldId id="2127" r:id="rId175"/>
    <p:sldId id="2128" r:id="rId176"/>
    <p:sldId id="2130" r:id="rId177"/>
    <p:sldId id="1888" r:id="rId178"/>
    <p:sldId id="2131" r:id="rId179"/>
    <p:sldId id="2132" r:id="rId180"/>
    <p:sldId id="2133" r:id="rId181"/>
    <p:sldId id="2134" r:id="rId182"/>
    <p:sldId id="2135" r:id="rId183"/>
    <p:sldId id="2136" r:id="rId184"/>
    <p:sldId id="2137" r:id="rId185"/>
    <p:sldId id="2138" r:id="rId186"/>
    <p:sldId id="2139" r:id="rId187"/>
    <p:sldId id="2140" r:id="rId188"/>
    <p:sldId id="2141" r:id="rId189"/>
    <p:sldId id="2142" r:id="rId190"/>
    <p:sldId id="2143" r:id="rId191"/>
    <p:sldId id="2144" r:id="rId192"/>
    <p:sldId id="2145" r:id="rId193"/>
    <p:sldId id="2146" r:id="rId194"/>
    <p:sldId id="2147" r:id="rId195"/>
    <p:sldId id="2148" r:id="rId196"/>
    <p:sldId id="2149" r:id="rId197"/>
    <p:sldId id="2150" r:id="rId198"/>
    <p:sldId id="2151" r:id="rId199"/>
    <p:sldId id="2152" r:id="rId200"/>
    <p:sldId id="2153" r:id="rId201"/>
    <p:sldId id="1848" r:id="rId202"/>
    <p:sldId id="1878" r:id="rId203"/>
    <p:sldId id="1879" r:id="rId204"/>
  </p:sldIdLst>
  <p:sldSz cx="9144000" cy="6858000" type="screen4x3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E2C28"/>
    <a:srgbClr val="1700FF"/>
    <a:srgbClr val="28F3FF"/>
    <a:srgbClr val="008000"/>
    <a:srgbClr val="1EFFE7"/>
    <a:srgbClr val="0CF9FF"/>
    <a:srgbClr val="FFCC66"/>
    <a:srgbClr val="F5E985"/>
    <a:srgbClr val="FF4C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8201"/>
    <p:restoredTop sz="94713"/>
  </p:normalViewPr>
  <p:slideViewPr>
    <p:cSldViewPr>
      <p:cViewPr varScale="1">
        <p:scale>
          <a:sx n="108" d="100"/>
          <a:sy n="108" d="100"/>
        </p:scale>
        <p:origin x="1080" y="192"/>
      </p:cViewPr>
      <p:guideLst>
        <p:guide orient="horz" pos="912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63" Type="http://schemas.openxmlformats.org/officeDocument/2006/relationships/slide" Target="slides/slide60.xml"/><Relationship Id="rId84" Type="http://schemas.openxmlformats.org/officeDocument/2006/relationships/slide" Target="slides/slide81.xml"/><Relationship Id="rId138" Type="http://schemas.openxmlformats.org/officeDocument/2006/relationships/slide" Target="slides/slide135.xml"/><Relationship Id="rId159" Type="http://schemas.openxmlformats.org/officeDocument/2006/relationships/slide" Target="slides/slide156.xml"/><Relationship Id="rId170" Type="http://schemas.openxmlformats.org/officeDocument/2006/relationships/slide" Target="slides/slide167.xml"/><Relationship Id="rId191" Type="http://schemas.openxmlformats.org/officeDocument/2006/relationships/slide" Target="slides/slide188.xml"/><Relationship Id="rId205" Type="http://schemas.openxmlformats.org/officeDocument/2006/relationships/notesMaster" Target="notesMasters/notesMaster1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53" Type="http://schemas.openxmlformats.org/officeDocument/2006/relationships/slide" Target="slides/slide50.xml"/><Relationship Id="rId74" Type="http://schemas.openxmlformats.org/officeDocument/2006/relationships/slide" Target="slides/slide71.xml"/><Relationship Id="rId128" Type="http://schemas.openxmlformats.org/officeDocument/2006/relationships/slide" Target="slides/slide125.xml"/><Relationship Id="rId149" Type="http://schemas.openxmlformats.org/officeDocument/2006/relationships/slide" Target="slides/slide146.xml"/><Relationship Id="rId5" Type="http://schemas.openxmlformats.org/officeDocument/2006/relationships/slide" Target="slides/slide2.xml"/><Relationship Id="rId95" Type="http://schemas.openxmlformats.org/officeDocument/2006/relationships/slide" Target="slides/slide92.xml"/><Relationship Id="rId160" Type="http://schemas.openxmlformats.org/officeDocument/2006/relationships/slide" Target="slides/slide157.xml"/><Relationship Id="rId181" Type="http://schemas.openxmlformats.org/officeDocument/2006/relationships/slide" Target="slides/slide178.xml"/><Relationship Id="rId22" Type="http://schemas.openxmlformats.org/officeDocument/2006/relationships/slide" Target="slides/slide19.xml"/><Relationship Id="rId43" Type="http://schemas.openxmlformats.org/officeDocument/2006/relationships/slide" Target="slides/slide40.xml"/><Relationship Id="rId64" Type="http://schemas.openxmlformats.org/officeDocument/2006/relationships/slide" Target="slides/slide61.xml"/><Relationship Id="rId118" Type="http://schemas.openxmlformats.org/officeDocument/2006/relationships/slide" Target="slides/slide115.xml"/><Relationship Id="rId139" Type="http://schemas.openxmlformats.org/officeDocument/2006/relationships/slide" Target="slides/slide136.xml"/><Relationship Id="rId85" Type="http://schemas.openxmlformats.org/officeDocument/2006/relationships/slide" Target="slides/slide82.xml"/><Relationship Id="rId150" Type="http://schemas.openxmlformats.org/officeDocument/2006/relationships/slide" Target="slides/slide147.xml"/><Relationship Id="rId171" Type="http://schemas.openxmlformats.org/officeDocument/2006/relationships/slide" Target="slides/slide168.xml"/><Relationship Id="rId192" Type="http://schemas.openxmlformats.org/officeDocument/2006/relationships/slide" Target="slides/slide189.xml"/><Relationship Id="rId206" Type="http://schemas.openxmlformats.org/officeDocument/2006/relationships/handoutMaster" Target="handoutMasters/handoutMaster1.xml"/><Relationship Id="rId12" Type="http://schemas.openxmlformats.org/officeDocument/2006/relationships/slide" Target="slides/slide9.xml"/><Relationship Id="rId33" Type="http://schemas.openxmlformats.org/officeDocument/2006/relationships/slide" Target="slides/slide30.xml"/><Relationship Id="rId108" Type="http://schemas.openxmlformats.org/officeDocument/2006/relationships/slide" Target="slides/slide105.xml"/><Relationship Id="rId129" Type="http://schemas.openxmlformats.org/officeDocument/2006/relationships/slide" Target="slides/slide126.xml"/><Relationship Id="rId54" Type="http://schemas.openxmlformats.org/officeDocument/2006/relationships/slide" Target="slides/slide51.xml"/><Relationship Id="rId75" Type="http://schemas.openxmlformats.org/officeDocument/2006/relationships/slide" Target="slides/slide72.xml"/><Relationship Id="rId96" Type="http://schemas.openxmlformats.org/officeDocument/2006/relationships/slide" Target="slides/slide93.xml"/><Relationship Id="rId140" Type="http://schemas.openxmlformats.org/officeDocument/2006/relationships/slide" Target="slides/slide137.xml"/><Relationship Id="rId161" Type="http://schemas.openxmlformats.org/officeDocument/2006/relationships/slide" Target="slides/slide158.xml"/><Relationship Id="rId182" Type="http://schemas.openxmlformats.org/officeDocument/2006/relationships/slide" Target="slides/slide179.xml"/><Relationship Id="rId6" Type="http://schemas.openxmlformats.org/officeDocument/2006/relationships/slide" Target="slides/slide3.xml"/><Relationship Id="rId23" Type="http://schemas.openxmlformats.org/officeDocument/2006/relationships/slide" Target="slides/slide20.xml"/><Relationship Id="rId119" Type="http://schemas.openxmlformats.org/officeDocument/2006/relationships/slide" Target="slides/slide116.xml"/><Relationship Id="rId44" Type="http://schemas.openxmlformats.org/officeDocument/2006/relationships/slide" Target="slides/slide41.xml"/><Relationship Id="rId65" Type="http://schemas.openxmlformats.org/officeDocument/2006/relationships/slide" Target="slides/slide62.xml"/><Relationship Id="rId86" Type="http://schemas.openxmlformats.org/officeDocument/2006/relationships/slide" Target="slides/slide83.xml"/><Relationship Id="rId130" Type="http://schemas.openxmlformats.org/officeDocument/2006/relationships/slide" Target="slides/slide127.xml"/><Relationship Id="rId151" Type="http://schemas.openxmlformats.org/officeDocument/2006/relationships/slide" Target="slides/slide148.xml"/><Relationship Id="rId172" Type="http://schemas.openxmlformats.org/officeDocument/2006/relationships/slide" Target="slides/slide169.xml"/><Relationship Id="rId193" Type="http://schemas.openxmlformats.org/officeDocument/2006/relationships/slide" Target="slides/slide190.xml"/><Relationship Id="rId207" Type="http://schemas.openxmlformats.org/officeDocument/2006/relationships/presProps" Target="presProps.xml"/><Relationship Id="rId13" Type="http://schemas.openxmlformats.org/officeDocument/2006/relationships/slide" Target="slides/slide10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20" Type="http://schemas.openxmlformats.org/officeDocument/2006/relationships/slide" Target="slides/slide117.xml"/><Relationship Id="rId141" Type="http://schemas.openxmlformats.org/officeDocument/2006/relationships/slide" Target="slides/slide138.xml"/><Relationship Id="rId7" Type="http://schemas.openxmlformats.org/officeDocument/2006/relationships/slide" Target="slides/slide4.xml"/><Relationship Id="rId162" Type="http://schemas.openxmlformats.org/officeDocument/2006/relationships/slide" Target="slides/slide159.xml"/><Relationship Id="rId183" Type="http://schemas.openxmlformats.org/officeDocument/2006/relationships/slide" Target="slides/slide180.xml"/><Relationship Id="rId24" Type="http://schemas.openxmlformats.org/officeDocument/2006/relationships/slide" Target="slides/slide21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31" Type="http://schemas.openxmlformats.org/officeDocument/2006/relationships/slide" Target="slides/slide128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52" Type="http://schemas.openxmlformats.org/officeDocument/2006/relationships/slide" Target="slides/slide149.xml"/><Relationship Id="rId173" Type="http://schemas.openxmlformats.org/officeDocument/2006/relationships/slide" Target="slides/slide170.xml"/><Relationship Id="rId194" Type="http://schemas.openxmlformats.org/officeDocument/2006/relationships/slide" Target="slides/slide191.xml"/><Relationship Id="rId199" Type="http://schemas.openxmlformats.org/officeDocument/2006/relationships/slide" Target="slides/slide196.xml"/><Relationship Id="rId203" Type="http://schemas.openxmlformats.org/officeDocument/2006/relationships/slide" Target="slides/slide200.xml"/><Relationship Id="rId208" Type="http://schemas.openxmlformats.org/officeDocument/2006/relationships/viewProps" Target="viewProps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26" Type="http://schemas.openxmlformats.org/officeDocument/2006/relationships/slide" Target="slides/slide123.xml"/><Relationship Id="rId147" Type="http://schemas.openxmlformats.org/officeDocument/2006/relationships/slide" Target="slides/slide144.xml"/><Relationship Id="rId168" Type="http://schemas.openxmlformats.org/officeDocument/2006/relationships/slide" Target="slides/slide165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121" Type="http://schemas.openxmlformats.org/officeDocument/2006/relationships/slide" Target="slides/slide118.xml"/><Relationship Id="rId142" Type="http://schemas.openxmlformats.org/officeDocument/2006/relationships/slide" Target="slides/slide139.xml"/><Relationship Id="rId163" Type="http://schemas.openxmlformats.org/officeDocument/2006/relationships/slide" Target="slides/slide160.xml"/><Relationship Id="rId184" Type="http://schemas.openxmlformats.org/officeDocument/2006/relationships/slide" Target="slides/slide181.xml"/><Relationship Id="rId189" Type="http://schemas.openxmlformats.org/officeDocument/2006/relationships/slide" Target="slides/slide186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2.xml"/><Relationship Id="rId46" Type="http://schemas.openxmlformats.org/officeDocument/2006/relationships/slide" Target="slides/slide43.xml"/><Relationship Id="rId67" Type="http://schemas.openxmlformats.org/officeDocument/2006/relationships/slide" Target="slides/slide64.xml"/><Relationship Id="rId116" Type="http://schemas.openxmlformats.org/officeDocument/2006/relationships/slide" Target="slides/slide113.xml"/><Relationship Id="rId137" Type="http://schemas.openxmlformats.org/officeDocument/2006/relationships/slide" Target="slides/slide134.xml"/><Relationship Id="rId158" Type="http://schemas.openxmlformats.org/officeDocument/2006/relationships/slide" Target="slides/slide155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62" Type="http://schemas.openxmlformats.org/officeDocument/2006/relationships/slide" Target="slides/slide59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111" Type="http://schemas.openxmlformats.org/officeDocument/2006/relationships/slide" Target="slides/slide108.xml"/><Relationship Id="rId132" Type="http://schemas.openxmlformats.org/officeDocument/2006/relationships/slide" Target="slides/slide129.xml"/><Relationship Id="rId153" Type="http://schemas.openxmlformats.org/officeDocument/2006/relationships/slide" Target="slides/slide150.xml"/><Relationship Id="rId174" Type="http://schemas.openxmlformats.org/officeDocument/2006/relationships/slide" Target="slides/slide171.xml"/><Relationship Id="rId179" Type="http://schemas.openxmlformats.org/officeDocument/2006/relationships/slide" Target="slides/slide176.xml"/><Relationship Id="rId195" Type="http://schemas.openxmlformats.org/officeDocument/2006/relationships/slide" Target="slides/slide192.xml"/><Relationship Id="rId209" Type="http://schemas.openxmlformats.org/officeDocument/2006/relationships/theme" Target="theme/theme1.xml"/><Relationship Id="rId190" Type="http://schemas.openxmlformats.org/officeDocument/2006/relationships/slide" Target="slides/slide187.xml"/><Relationship Id="rId204" Type="http://schemas.openxmlformats.org/officeDocument/2006/relationships/slide" Target="slides/slide201.xml"/><Relationship Id="rId15" Type="http://schemas.openxmlformats.org/officeDocument/2006/relationships/slide" Target="slides/slide12.xml"/><Relationship Id="rId36" Type="http://schemas.openxmlformats.org/officeDocument/2006/relationships/slide" Target="slides/slide33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27" Type="http://schemas.openxmlformats.org/officeDocument/2006/relationships/slide" Target="slides/slide12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52" Type="http://schemas.openxmlformats.org/officeDocument/2006/relationships/slide" Target="slides/slide49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122" Type="http://schemas.openxmlformats.org/officeDocument/2006/relationships/slide" Target="slides/slide119.xml"/><Relationship Id="rId143" Type="http://schemas.openxmlformats.org/officeDocument/2006/relationships/slide" Target="slides/slide140.xml"/><Relationship Id="rId148" Type="http://schemas.openxmlformats.org/officeDocument/2006/relationships/slide" Target="slides/slide145.xml"/><Relationship Id="rId164" Type="http://schemas.openxmlformats.org/officeDocument/2006/relationships/slide" Target="slides/slide161.xml"/><Relationship Id="rId169" Type="http://schemas.openxmlformats.org/officeDocument/2006/relationships/slide" Target="slides/slide166.xml"/><Relationship Id="rId185" Type="http://schemas.openxmlformats.org/officeDocument/2006/relationships/slide" Target="slides/slide182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80" Type="http://schemas.openxmlformats.org/officeDocument/2006/relationships/slide" Target="slides/slide177.xml"/><Relationship Id="rId210" Type="http://schemas.openxmlformats.org/officeDocument/2006/relationships/tableStyles" Target="tableStyles.xml"/><Relationship Id="rId26" Type="http://schemas.openxmlformats.org/officeDocument/2006/relationships/slide" Target="slides/slide23.xml"/><Relationship Id="rId47" Type="http://schemas.openxmlformats.org/officeDocument/2006/relationships/slide" Target="slides/slide44.xml"/><Relationship Id="rId68" Type="http://schemas.openxmlformats.org/officeDocument/2006/relationships/slide" Target="slides/slide65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33" Type="http://schemas.openxmlformats.org/officeDocument/2006/relationships/slide" Target="slides/slide130.xml"/><Relationship Id="rId154" Type="http://schemas.openxmlformats.org/officeDocument/2006/relationships/slide" Target="slides/slide151.xml"/><Relationship Id="rId175" Type="http://schemas.openxmlformats.org/officeDocument/2006/relationships/slide" Target="slides/slide172.xml"/><Relationship Id="rId196" Type="http://schemas.openxmlformats.org/officeDocument/2006/relationships/slide" Target="slides/slide193.xml"/><Relationship Id="rId200" Type="http://schemas.openxmlformats.org/officeDocument/2006/relationships/slide" Target="slides/slide197.xml"/><Relationship Id="rId16" Type="http://schemas.openxmlformats.org/officeDocument/2006/relationships/slide" Target="slides/slide13.xml"/><Relationship Id="rId37" Type="http://schemas.openxmlformats.org/officeDocument/2006/relationships/slide" Target="slides/slide34.xml"/><Relationship Id="rId58" Type="http://schemas.openxmlformats.org/officeDocument/2006/relationships/slide" Target="slides/slide55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23" Type="http://schemas.openxmlformats.org/officeDocument/2006/relationships/slide" Target="slides/slide120.xml"/><Relationship Id="rId144" Type="http://schemas.openxmlformats.org/officeDocument/2006/relationships/slide" Target="slides/slide141.xml"/><Relationship Id="rId90" Type="http://schemas.openxmlformats.org/officeDocument/2006/relationships/slide" Target="slides/slide87.xml"/><Relationship Id="rId165" Type="http://schemas.openxmlformats.org/officeDocument/2006/relationships/slide" Target="slides/slide162.xml"/><Relationship Id="rId186" Type="http://schemas.openxmlformats.org/officeDocument/2006/relationships/slide" Target="slides/slide183.xml"/><Relationship Id="rId27" Type="http://schemas.openxmlformats.org/officeDocument/2006/relationships/slide" Target="slides/slide24.xml"/><Relationship Id="rId48" Type="http://schemas.openxmlformats.org/officeDocument/2006/relationships/slide" Target="slides/slide45.xml"/><Relationship Id="rId69" Type="http://schemas.openxmlformats.org/officeDocument/2006/relationships/slide" Target="slides/slide66.xml"/><Relationship Id="rId113" Type="http://schemas.openxmlformats.org/officeDocument/2006/relationships/slide" Target="slides/slide110.xml"/><Relationship Id="rId134" Type="http://schemas.openxmlformats.org/officeDocument/2006/relationships/slide" Target="slides/slide131.xml"/><Relationship Id="rId80" Type="http://schemas.openxmlformats.org/officeDocument/2006/relationships/slide" Target="slides/slide77.xml"/><Relationship Id="rId155" Type="http://schemas.openxmlformats.org/officeDocument/2006/relationships/slide" Target="slides/slide152.xml"/><Relationship Id="rId176" Type="http://schemas.openxmlformats.org/officeDocument/2006/relationships/slide" Target="slides/slide173.xml"/><Relationship Id="rId197" Type="http://schemas.openxmlformats.org/officeDocument/2006/relationships/slide" Target="slides/slide194.xml"/><Relationship Id="rId201" Type="http://schemas.openxmlformats.org/officeDocument/2006/relationships/slide" Target="slides/slide198.xml"/><Relationship Id="rId17" Type="http://schemas.openxmlformats.org/officeDocument/2006/relationships/slide" Target="slides/slide14.xml"/><Relationship Id="rId38" Type="http://schemas.openxmlformats.org/officeDocument/2006/relationships/slide" Target="slides/slide35.xml"/><Relationship Id="rId59" Type="http://schemas.openxmlformats.org/officeDocument/2006/relationships/slide" Target="slides/slide56.xml"/><Relationship Id="rId103" Type="http://schemas.openxmlformats.org/officeDocument/2006/relationships/slide" Target="slides/slide100.xml"/><Relationship Id="rId124" Type="http://schemas.openxmlformats.org/officeDocument/2006/relationships/slide" Target="slides/slide121.xml"/><Relationship Id="rId70" Type="http://schemas.openxmlformats.org/officeDocument/2006/relationships/slide" Target="slides/slide67.xml"/><Relationship Id="rId91" Type="http://schemas.openxmlformats.org/officeDocument/2006/relationships/slide" Target="slides/slide88.xml"/><Relationship Id="rId145" Type="http://schemas.openxmlformats.org/officeDocument/2006/relationships/slide" Target="slides/slide142.xml"/><Relationship Id="rId166" Type="http://schemas.openxmlformats.org/officeDocument/2006/relationships/slide" Target="slides/slide163.xml"/><Relationship Id="rId187" Type="http://schemas.openxmlformats.org/officeDocument/2006/relationships/slide" Target="slides/slide184.xml"/><Relationship Id="rId1" Type="http://schemas.openxmlformats.org/officeDocument/2006/relationships/slideMaster" Target="slideMasters/slideMaster1.xml"/><Relationship Id="rId28" Type="http://schemas.openxmlformats.org/officeDocument/2006/relationships/slide" Target="slides/slide25.xml"/><Relationship Id="rId49" Type="http://schemas.openxmlformats.org/officeDocument/2006/relationships/slide" Target="slides/slide46.xml"/><Relationship Id="rId114" Type="http://schemas.openxmlformats.org/officeDocument/2006/relationships/slide" Target="slides/slide111.xml"/><Relationship Id="rId60" Type="http://schemas.openxmlformats.org/officeDocument/2006/relationships/slide" Target="slides/slide57.xml"/><Relationship Id="rId81" Type="http://schemas.openxmlformats.org/officeDocument/2006/relationships/slide" Target="slides/slide78.xml"/><Relationship Id="rId135" Type="http://schemas.openxmlformats.org/officeDocument/2006/relationships/slide" Target="slides/slide132.xml"/><Relationship Id="rId156" Type="http://schemas.openxmlformats.org/officeDocument/2006/relationships/slide" Target="slides/slide153.xml"/><Relationship Id="rId177" Type="http://schemas.openxmlformats.org/officeDocument/2006/relationships/slide" Target="slides/slide174.xml"/><Relationship Id="rId198" Type="http://schemas.openxmlformats.org/officeDocument/2006/relationships/slide" Target="slides/slide195.xml"/><Relationship Id="rId202" Type="http://schemas.openxmlformats.org/officeDocument/2006/relationships/slide" Target="slides/slide199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50" Type="http://schemas.openxmlformats.org/officeDocument/2006/relationships/slide" Target="slides/slide47.xml"/><Relationship Id="rId104" Type="http://schemas.openxmlformats.org/officeDocument/2006/relationships/slide" Target="slides/slide101.xml"/><Relationship Id="rId125" Type="http://schemas.openxmlformats.org/officeDocument/2006/relationships/slide" Target="slides/slide122.xml"/><Relationship Id="rId146" Type="http://schemas.openxmlformats.org/officeDocument/2006/relationships/slide" Target="slides/slide143.xml"/><Relationship Id="rId167" Type="http://schemas.openxmlformats.org/officeDocument/2006/relationships/slide" Target="slides/slide164.xml"/><Relationship Id="rId188" Type="http://schemas.openxmlformats.org/officeDocument/2006/relationships/slide" Target="slides/slide185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40" Type="http://schemas.openxmlformats.org/officeDocument/2006/relationships/slide" Target="slides/slide37.xml"/><Relationship Id="rId115" Type="http://schemas.openxmlformats.org/officeDocument/2006/relationships/slide" Target="slides/slide112.xml"/><Relationship Id="rId136" Type="http://schemas.openxmlformats.org/officeDocument/2006/relationships/slide" Target="slides/slide133.xml"/><Relationship Id="rId157" Type="http://schemas.openxmlformats.org/officeDocument/2006/relationships/slide" Target="slides/slide154.xml"/><Relationship Id="rId178" Type="http://schemas.openxmlformats.org/officeDocument/2006/relationships/slide" Target="slides/slide175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4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5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873ACE12-AB9A-0340-81AA-5970AE1938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17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41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205842E7-94E1-B744-BD1D-EDDBDDE4D33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Shape 45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lIns="91425" tIns="91425" rIns="91425" bIns="91425" anchor="ctr"/>
          <a:lstStyle/>
          <a:p>
            <a:endParaRPr lang="en-US" altLang="en-US">
              <a:ea typeface="MS PGothic" charset="-128"/>
            </a:endParaRPr>
          </a:p>
        </p:txBody>
      </p:sp>
      <p:sp>
        <p:nvSpPr>
          <p:cNvPr id="11266" name="Shape 46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0000"/>
              <a:gd name="T16" fmla="*/ 0 h 120000"/>
              <a:gd name="T17" fmla="*/ 120000 w 120000"/>
              <a:gd name="T18" fmla="*/ 120000 h 1200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04800" y="533400"/>
            <a:ext cx="34290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04800" y="1828800"/>
            <a:ext cx="34290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07343016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93059272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304800"/>
            <a:ext cx="222885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653415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4280020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99" cy="42957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21"/>
          <p:cNvSpPr txBox="1">
            <a:spLocks noGrp="1"/>
          </p:cNvSpPr>
          <p:nvPr>
            <p:ph type="dt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>
              <a:defRPr sz="1800">
                <a:solidFill>
                  <a:srgbClr val="000000"/>
                </a:solidFill>
                <a:latin typeface="Times New Roman" charset="0"/>
                <a:sym typeface="Times New Roman" charset="0"/>
              </a:defRPr>
            </a:lvl1pPr>
          </a:lstStyle>
          <a:p>
            <a:endParaRPr lang="en-US" altLang="en-US"/>
          </a:p>
        </p:txBody>
      </p:sp>
      <p:sp>
        <p:nvSpPr>
          <p:cNvPr id="6" name="Shape 22"/>
          <p:cNvSpPr txBox="1">
            <a:spLocks noGrp="1"/>
          </p:cNvSpPr>
          <p:nvPr>
            <p:ph type="ft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>
              <a:defRPr sz="1800">
                <a:solidFill>
                  <a:srgbClr val="000000"/>
                </a:solidFill>
                <a:latin typeface="Times New Roman" charset="0"/>
                <a:sym typeface="Times New Roman" charset="0"/>
              </a:defRPr>
            </a:lvl1pPr>
          </a:lstStyle>
          <a:p>
            <a:endParaRPr lang="en-US" altLang="en-US"/>
          </a:p>
        </p:txBody>
      </p:sp>
      <p:sp>
        <p:nvSpPr>
          <p:cNvPr id="7" name="Shape 23"/>
          <p:cNvSpPr txBox="1">
            <a:spLocks noGrp="1"/>
          </p:cNvSpPr>
          <p:nvPr>
            <p:ph type="sldNum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 lIns="91425" tIns="91425" rIns="91425" bIns="91425" anchor="t" anchorCtr="0"/>
          <a:lstStyle>
            <a:lvl1pPr marL="0" marR="0" indent="0" algn="r" rtl="0">
              <a:defRPr sz="1400" b="0" i="0" u="none" strike="noStrike" cap="none" baseline="0">
                <a:solidFill>
                  <a:srgbClr val="000000"/>
                </a:solidFill>
                <a:ea typeface="MS PGothic" charset="0"/>
                <a:cs typeface="MS PGothic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>
              <a:defRPr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012938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hape 15"/>
          <p:cNvSpPr txBox="1">
            <a:spLocks noGrp="1"/>
          </p:cNvSpPr>
          <p:nvPr>
            <p:ph type="ctrTitle"/>
          </p:nvPr>
        </p:nvSpPr>
        <p:spPr>
          <a:xfrm>
            <a:off x="685800" y="2130425"/>
            <a:ext cx="7772400" cy="1470000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16" name="Shape 16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799" cy="1752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32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457200" marR="0" indent="0" algn="ctr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8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914400" marR="0" indent="0" algn="ctr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4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371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18288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2860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7432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2004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657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816768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9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/>
          <p:cNvSpPr txBox="1">
            <a:spLocks noGrp="1"/>
          </p:cNvSpPr>
          <p:nvPr>
            <p:ph type="dt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/>
          <p:cNvSpPr txBox="1">
            <a:spLocks noGrp="1"/>
          </p:cNvSpPr>
          <p:nvPr>
            <p:ph type="ft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/>
          <p:cNvSpPr txBox="1">
            <a:spLocks noGrp="1"/>
          </p:cNvSpPr>
          <p:nvPr>
            <p:ph type="sldNum" idx="1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64018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hape 25"/>
          <p:cNvSpPr txBox="1">
            <a:spLocks noGrp="1"/>
          </p:cNvSpPr>
          <p:nvPr>
            <p:ph type="title"/>
          </p:nvPr>
        </p:nvSpPr>
        <p:spPr>
          <a:xfrm>
            <a:off x="0" y="304800"/>
            <a:ext cx="9144000" cy="685799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6" name="Shape 26"/>
          <p:cNvSpPr txBox="1">
            <a:spLocks noGrp="1"/>
          </p:cNvSpPr>
          <p:nvPr>
            <p:ph type="body" idx="1"/>
          </p:nvPr>
        </p:nvSpPr>
        <p:spPr>
          <a:xfrm>
            <a:off x="609600" y="1219200"/>
            <a:ext cx="7924799" cy="495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90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24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742950" indent="-15875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▪"/>
              <a:defRPr sz="20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143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600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0574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5146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9718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429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86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213385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8198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_2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hape 29"/>
          <p:cNvSpPr txBox="1"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30" name="Shape 3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4" name="Shape 11"/>
          <p:cNvSpPr txBox="1">
            <a:spLocks noGrp="1"/>
          </p:cNvSpPr>
          <p:nvPr>
            <p:ph type="dt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hape 12"/>
          <p:cNvSpPr txBox="1">
            <a:spLocks noGrp="1"/>
          </p:cNvSpPr>
          <p:nvPr>
            <p:ph type="ft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3"/>
          <p:cNvSpPr txBox="1">
            <a:spLocks noGrp="1"/>
          </p:cNvSpPr>
          <p:nvPr>
            <p:ph type="sldNum" idx="1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95031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90333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558742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92083767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5817531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4535814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742059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53926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8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9903454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7031110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914113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9048728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0266830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3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4204093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81815239"/>
      </p:ext>
    </p:extLst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5633035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8020666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8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6600769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989509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4215414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8770164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2920832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9969296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04800" y="533400"/>
            <a:ext cx="34290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04800" y="1828800"/>
            <a:ext cx="34290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37521374"/>
      </p:ext>
    </p:extLst>
  </p:cSld>
  <p:clrMapOvr>
    <a:masterClrMapping/>
  </p:clrMapOvr>
  <p:transition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97116692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88960059"/>
      </p:ext>
    </p:extLst>
  </p:cSld>
  <p:clrMapOvr>
    <a:masterClrMapping/>
  </p:clrMapOvr>
  <p:transition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0839834"/>
      </p:ext>
    </p:extLst>
  </p:cSld>
  <p:clrMapOvr>
    <a:masterClrMapping/>
  </p:clrMapOvr>
  <p:transition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07546444"/>
      </p:ext>
    </p:extLst>
  </p:cSld>
  <p:clrMapOvr>
    <a:masterClrMapping/>
  </p:clrMapOvr>
  <p:transition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16130869"/>
      </p:ext>
    </p:extLst>
  </p:cSld>
  <p:clrMapOvr>
    <a:masterClrMapping/>
  </p:clrMapOvr>
  <p:transition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541858738"/>
      </p:ext>
    </p:extLst>
  </p:cSld>
  <p:clrMapOvr>
    <a:masterClrMapping/>
  </p:clrMapOvr>
  <p:transition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89146286"/>
      </p:ext>
    </p:extLst>
  </p:cSld>
  <p:clrMapOvr>
    <a:masterClrMapping/>
  </p:clrMapOvr>
  <p:transition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95299109"/>
      </p:ext>
    </p:extLst>
  </p:cSld>
  <p:clrMapOvr>
    <a:masterClrMapping/>
  </p:clrMapOvr>
  <p:transition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67189012"/>
      </p:ext>
    </p:extLst>
  </p:cSld>
  <p:clrMapOvr>
    <a:masterClrMapping/>
  </p:clrMapOvr>
  <p:transition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33603697"/>
      </p:ext>
    </p:extLst>
  </p:cSld>
  <p:clrMapOvr>
    <a:masterClrMapping/>
  </p:clrMapOvr>
  <p:transition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304800"/>
            <a:ext cx="222885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653415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58299786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96071879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153438832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11567955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45580744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13370296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18" Type="http://schemas.openxmlformats.org/officeDocument/2006/relationships/slideLayout" Target="../slideLayouts/slideLayout30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21" Type="http://schemas.openxmlformats.org/officeDocument/2006/relationships/slideLayout" Target="../slideLayouts/slideLayout33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slideLayout" Target="../slideLayouts/slideLayout29.xml"/><Relationship Id="rId25" Type="http://schemas.openxmlformats.org/officeDocument/2006/relationships/slideLayout" Target="../slideLayouts/slideLayout37.xml"/><Relationship Id="rId2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28.xml"/><Relationship Id="rId20" Type="http://schemas.openxmlformats.org/officeDocument/2006/relationships/slideLayout" Target="../slideLayouts/slideLayout32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36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23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22.xml"/><Relationship Id="rId19" Type="http://schemas.openxmlformats.org/officeDocument/2006/relationships/slideLayout" Target="../slideLayouts/slideLayout31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Relationship Id="rId22" Type="http://schemas.openxmlformats.org/officeDocument/2006/relationships/slideLayout" Target="../slideLayouts/slideLayout3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3" Type="http://schemas.openxmlformats.org/officeDocument/2006/relationships/slideLayout" Target="../slideLayouts/slideLayout40.xml"/><Relationship Id="rId7" Type="http://schemas.openxmlformats.org/officeDocument/2006/relationships/slideLayout" Target="../slideLayouts/slideLayout44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9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219200"/>
            <a:ext cx="7924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41" r:id="rId1"/>
    <p:sldLayoutId id="2147484242" r:id="rId2"/>
    <p:sldLayoutId id="2147484243" r:id="rId3"/>
    <p:sldLayoutId id="2147484244" r:id="rId4"/>
    <p:sldLayoutId id="2147484245" r:id="rId5"/>
    <p:sldLayoutId id="2147484246" r:id="rId6"/>
    <p:sldLayoutId id="2147484247" r:id="rId7"/>
    <p:sldLayoutId id="2147484248" r:id="rId8"/>
    <p:sldLayoutId id="2147484249" r:id="rId9"/>
    <p:sldLayoutId id="2147484250" r:id="rId10"/>
    <p:sldLayoutId id="2147484251" r:id="rId11"/>
    <p:sldLayoutId id="2147484265" r:id="rId12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charset="2"/>
        <a:buChar char="§"/>
        <a:defRPr sz="20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hape 9"/>
          <p:cNvSpPr txBox="1">
            <a:spLocks noGrp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charset="0"/>
            </a:endParaRPr>
          </a:p>
        </p:txBody>
      </p:sp>
      <p:sp>
        <p:nvSpPr>
          <p:cNvPr id="3075" name="Shape 10"/>
          <p:cNvSpPr txBox="1">
            <a:spLocks noGrp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charset="0"/>
            </a:endParaRPr>
          </a:p>
        </p:txBody>
      </p:sp>
      <p:sp>
        <p:nvSpPr>
          <p:cNvPr id="1028" name="Shape 11"/>
          <p:cNvSpPr txBox="1">
            <a:spLocks noGrp="1"/>
          </p:cNvSpPr>
          <p:nvPr>
            <p:ph type="dt" idx="10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29" name="Shape 12"/>
          <p:cNvSpPr txBox="1">
            <a:spLocks noGrp="1"/>
          </p:cNvSpPr>
          <p:nvPr>
            <p:ph type="ftr" idx="11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30" name="Shape 13"/>
          <p:cNvSpPr txBox="1">
            <a:spLocks noGrp="1"/>
          </p:cNvSpPr>
          <p:nvPr>
            <p:ph type="sldNum" idx="12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266" r:id="rId1"/>
    <p:sldLayoutId id="2147484252" r:id="rId2"/>
    <p:sldLayoutId id="2147484267" r:id="rId3"/>
    <p:sldLayoutId id="2147484268" r:id="rId4"/>
    <p:sldLayoutId id="2147484253" r:id="rId5"/>
    <p:sldLayoutId id="2147484269" r:id="rId6"/>
    <p:sldLayoutId id="2147484270" r:id="rId7"/>
    <p:sldLayoutId id="2147484271" r:id="rId8"/>
    <p:sldLayoutId id="2147484272" r:id="rId9"/>
    <p:sldLayoutId id="2147484273" r:id="rId10"/>
    <p:sldLayoutId id="2147484274" r:id="rId11"/>
    <p:sldLayoutId id="2147484275" r:id="rId12"/>
    <p:sldLayoutId id="2147484276" r:id="rId13"/>
    <p:sldLayoutId id="2147484277" r:id="rId14"/>
    <p:sldLayoutId id="2147484278" r:id="rId15"/>
    <p:sldLayoutId id="2147484279" r:id="rId16"/>
    <p:sldLayoutId id="2147484280" r:id="rId17"/>
    <p:sldLayoutId id="2147484281" r:id="rId18"/>
    <p:sldLayoutId id="2147484282" r:id="rId19"/>
    <p:sldLayoutId id="2147484283" r:id="rId20"/>
    <p:sldLayoutId id="2147484284" r:id="rId21"/>
    <p:sldLayoutId id="2147484285" r:id="rId22"/>
    <p:sldLayoutId id="2147484286" r:id="rId23"/>
    <p:sldLayoutId id="2147484287" r:id="rId24"/>
    <p:sldLayoutId id="2147484288" r:id="rId25"/>
  </p:sldLayoutIdLst>
  <p:txStyles>
    <p:title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charset="0"/>
          <a:cs typeface="Arial"/>
          <a:sym typeface="Arial" charset="0"/>
          <a:rtl val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charset="0"/>
          <a:cs typeface="Arial"/>
          <a:sym typeface="Arial" charset="0"/>
          <a:rtl val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9pPr>
    </p:titleStyle>
    <p:body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L="342900" indent="-3429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charset="0"/>
          <a:cs typeface="Arial"/>
          <a:sym typeface="Arial" charset="0"/>
          <a:rtl val="0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bodyStyle>
    <p:other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1pPr>
      <a:lvl2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2pPr>
      <a:lvl3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3pPr>
      <a:lvl4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4pPr>
      <a:lvl5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219200"/>
            <a:ext cx="7924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54" r:id="rId1"/>
    <p:sldLayoutId id="2147484255" r:id="rId2"/>
    <p:sldLayoutId id="2147484256" r:id="rId3"/>
    <p:sldLayoutId id="2147484257" r:id="rId4"/>
    <p:sldLayoutId id="2147484258" r:id="rId5"/>
    <p:sldLayoutId id="2147484259" r:id="rId6"/>
    <p:sldLayoutId id="2147484260" r:id="rId7"/>
    <p:sldLayoutId id="2147484261" r:id="rId8"/>
    <p:sldLayoutId id="2147484262" r:id="rId9"/>
    <p:sldLayoutId id="2147484263" r:id="rId10"/>
    <p:sldLayoutId id="2147484264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charset="2"/>
        <a:buChar char="§"/>
        <a:defRPr sz="20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5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6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6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4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44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4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4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44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4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7" name="Picture 2" descr="Screen shot 2013-08-28 at 12.04.38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685800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0" y="4648200"/>
            <a:ext cx="9144000" cy="1524000"/>
          </a:xfrm>
        </p:spPr>
        <p:txBody>
          <a:bodyPr/>
          <a:lstStyle/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r>
              <a:rPr lang="en-US" altLang="en-US" sz="2800">
                <a:solidFill>
                  <a:srgbClr val="000000"/>
                </a:solidFill>
                <a:latin typeface="Arial" charset="0"/>
                <a:ea typeface="ＭＳ Ｐゴシック" charset="-128"/>
                <a:cs typeface="Arial" charset="0"/>
                <a:sym typeface="Arial" charset="0"/>
              </a:rPr>
              <a:t>Instructor: Alexander Stoytchev</a:t>
            </a: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endParaRPr lang="en-US" altLang="en-US" sz="2800">
              <a:solidFill>
                <a:srgbClr val="000000"/>
              </a:solidFill>
              <a:latin typeface="Arial" charset="0"/>
              <a:ea typeface="ＭＳ Ｐゴシック" charset="-128"/>
              <a:cs typeface="Arial" charset="0"/>
              <a:sym typeface="Arial" charset="0"/>
            </a:endParaRP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Arial" charset="0"/>
                <a:ea typeface="ＭＳ Ｐゴシック" charset="-128"/>
                <a:cs typeface="Arial" charset="0"/>
                <a:sym typeface="Arial" charset="0"/>
              </a:rPr>
              <a:t>http://www.ece.iastate.edu/~alexs/classes/</a:t>
            </a:r>
          </a:p>
        </p:txBody>
      </p:sp>
      <p:sp>
        <p:nvSpPr>
          <p:cNvPr id="9219" name="Rectangle 4"/>
          <p:cNvSpPr>
            <a:spLocks noChangeArrowheads="1"/>
          </p:cNvSpPr>
          <p:nvPr/>
        </p:nvSpPr>
        <p:spPr bwMode="auto">
          <a:xfrm>
            <a:off x="3033713" y="877888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  <a:t>CprE 281: </a:t>
            </a:r>
            <a:br>
              <a:rPr lang="en-US" altLang="en-US" sz="3600" b="1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</a:br>
            <a:r>
              <a:rPr lang="en-US" altLang="en-US" sz="3600" b="1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  <a:t>Digital Logic</a:t>
            </a:r>
          </a:p>
        </p:txBody>
      </p:sp>
    </p:spTree>
  </p:cSld>
  <p:clrMapOvr>
    <a:masterClrMapping/>
  </p:clrMapOvr>
  <p:transition spd="slow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1" name="Picture 3" descr="Screen shot 2013-10-21 at 1.42.55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2397125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output of the 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divides the frequency of the clock by 2</a:t>
            </a:r>
          </a:p>
        </p:txBody>
      </p: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397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397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397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3974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3975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3976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3977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3978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3979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3</a:t>
            </a:r>
          </a:p>
        </p:txBody>
      </p:sp>
      <p:sp>
        <p:nvSpPr>
          <p:cNvPr id="83980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3981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4994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995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4996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4997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4998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4999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000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001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002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5003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4</a:t>
            </a:r>
          </a:p>
        </p:txBody>
      </p:sp>
      <p:sp>
        <p:nvSpPr>
          <p:cNvPr id="85004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5005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601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602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602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602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6023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6024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6025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6026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6027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5</a:t>
            </a:r>
          </a:p>
        </p:txBody>
      </p:sp>
      <p:sp>
        <p:nvSpPr>
          <p:cNvPr id="86028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6029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704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704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704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7046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704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7048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704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7050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7051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6</a:t>
            </a:r>
          </a:p>
        </p:txBody>
      </p:sp>
      <p:sp>
        <p:nvSpPr>
          <p:cNvPr id="87052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7053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806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806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806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8070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8071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8072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8073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8074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8075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7</a:t>
            </a:r>
          </a:p>
        </p:txBody>
      </p:sp>
      <p:sp>
        <p:nvSpPr>
          <p:cNvPr id="88076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8077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909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8909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909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9094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9095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9096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9097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9098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9099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8</a:t>
            </a:r>
          </a:p>
        </p:txBody>
      </p:sp>
      <p:sp>
        <p:nvSpPr>
          <p:cNvPr id="89100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9101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0114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5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0116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0117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0118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416175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It is enabled only when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the first counter is at 9.</a:t>
            </a:r>
          </a:p>
        </p:txBody>
      </p:sp>
      <p:cxnSp>
        <p:nvCxnSpPr>
          <p:cNvPr id="90119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0120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0121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0122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0123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90124" name="TextBox 14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90125" name="TextBox 16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113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3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114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114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114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5257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At the same time the first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counter is reset.</a:t>
            </a:r>
          </a:p>
        </p:txBody>
      </p:sp>
      <p:cxnSp>
        <p:nvCxnSpPr>
          <p:cNvPr id="91143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44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45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46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1147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91148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1149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50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1151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1152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216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6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6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66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5257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At the same time the first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counter is reset.</a:t>
            </a:r>
          </a:p>
        </p:txBody>
      </p:sp>
      <p:cxnSp>
        <p:nvCxnSpPr>
          <p:cNvPr id="9216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68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6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70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2171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92172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2173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74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2175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76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318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318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318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3190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1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2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3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3194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93195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3196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7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3198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319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1" name="Picture 3" descr="Screen shot 2013-10-21 at 1.42.55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2397125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output of the 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divides the frequency of the clock by 2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699132" y="2757621"/>
            <a:ext cx="38504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latin typeface="+mj-lt"/>
              </a:rPr>
              <a:t>1</a:t>
            </a:r>
          </a:p>
        </p:txBody>
      </p:sp>
      <p:sp>
        <p:nvSpPr>
          <p:cNvPr id="7" name="Freeform 13"/>
          <p:cNvSpPr>
            <a:spLocks/>
          </p:cNvSpPr>
          <p:nvPr/>
        </p:nvSpPr>
        <p:spPr bwMode="auto">
          <a:xfrm>
            <a:off x="5681666" y="2707979"/>
            <a:ext cx="3175668" cy="275437"/>
          </a:xfrm>
          <a:custGeom>
            <a:avLst/>
            <a:gdLst>
              <a:gd name="T0" fmla="*/ 2147483646 w 1873"/>
              <a:gd name="T1" fmla="*/ 2147483646 h 336"/>
              <a:gd name="T2" fmla="*/ 2147483646 w 1873"/>
              <a:gd name="T3" fmla="*/ 0 h 336"/>
              <a:gd name="T4" fmla="*/ 2147483646 w 1873"/>
              <a:gd name="T5" fmla="*/ 0 h 336"/>
              <a:gd name="T6" fmla="*/ 2147483646 w 1873"/>
              <a:gd name="T7" fmla="*/ 2147483646 h 336"/>
              <a:gd name="T8" fmla="*/ 2147483646 w 1873"/>
              <a:gd name="T9" fmla="*/ 2147483646 h 336"/>
              <a:gd name="T10" fmla="*/ 2147483646 w 1873"/>
              <a:gd name="T11" fmla="*/ 0 h 336"/>
              <a:gd name="T12" fmla="*/ 2147483646 w 1873"/>
              <a:gd name="T13" fmla="*/ 0 h 336"/>
              <a:gd name="T14" fmla="*/ 2147483646 w 1873"/>
              <a:gd name="T15" fmla="*/ 2147483646 h 336"/>
              <a:gd name="T16" fmla="*/ 0 w 1873"/>
              <a:gd name="T17" fmla="*/ 2147483646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73"/>
              <a:gd name="T28" fmla="*/ 0 h 336"/>
              <a:gd name="T29" fmla="*/ 1873 w 1873"/>
              <a:gd name="T30" fmla="*/ 336 h 336"/>
              <a:gd name="connsiteX0" fmla="*/ 8527 w 8527"/>
              <a:gd name="connsiteY0" fmla="*/ 10000 h 10000"/>
              <a:gd name="connsiteX1" fmla="*/ 8527 w 8527"/>
              <a:gd name="connsiteY1" fmla="*/ 0 h 10000"/>
              <a:gd name="connsiteX2" fmla="*/ 5964 w 8527"/>
              <a:gd name="connsiteY2" fmla="*/ 0 h 10000"/>
              <a:gd name="connsiteX3" fmla="*/ 5964 w 8527"/>
              <a:gd name="connsiteY3" fmla="*/ 10000 h 10000"/>
              <a:gd name="connsiteX4" fmla="*/ 3524 w 8527"/>
              <a:gd name="connsiteY4" fmla="*/ 10000 h 10000"/>
              <a:gd name="connsiteX5" fmla="*/ 3524 w 8527"/>
              <a:gd name="connsiteY5" fmla="*/ 0 h 10000"/>
              <a:gd name="connsiteX6" fmla="*/ 1090 w 8527"/>
              <a:gd name="connsiteY6" fmla="*/ 0 h 10000"/>
              <a:gd name="connsiteX7" fmla="*/ 1090 w 8527"/>
              <a:gd name="connsiteY7" fmla="*/ 10000 h 10000"/>
              <a:gd name="connsiteX8" fmla="*/ 0 w 8527"/>
              <a:gd name="connsiteY8" fmla="*/ 10000 h 10000"/>
              <a:gd name="connsiteX0" fmla="*/ 10079 w 10079"/>
              <a:gd name="connsiteY0" fmla="*/ 10000 h 10410"/>
              <a:gd name="connsiteX1" fmla="*/ 10079 w 10079"/>
              <a:gd name="connsiteY1" fmla="*/ 0 h 10410"/>
              <a:gd name="connsiteX2" fmla="*/ 7073 w 10079"/>
              <a:gd name="connsiteY2" fmla="*/ 0 h 10410"/>
              <a:gd name="connsiteX3" fmla="*/ 7073 w 10079"/>
              <a:gd name="connsiteY3" fmla="*/ 10000 h 10410"/>
              <a:gd name="connsiteX4" fmla="*/ 4212 w 10079"/>
              <a:gd name="connsiteY4" fmla="*/ 10000 h 10410"/>
              <a:gd name="connsiteX5" fmla="*/ 4212 w 10079"/>
              <a:gd name="connsiteY5" fmla="*/ 0 h 10410"/>
              <a:gd name="connsiteX6" fmla="*/ 1357 w 10079"/>
              <a:gd name="connsiteY6" fmla="*/ 0 h 10410"/>
              <a:gd name="connsiteX7" fmla="*/ 1357 w 10079"/>
              <a:gd name="connsiteY7" fmla="*/ 10000 h 10410"/>
              <a:gd name="connsiteX8" fmla="*/ 0 w 10079"/>
              <a:gd name="connsiteY8" fmla="*/ 10410 h 10410"/>
              <a:gd name="connsiteX0" fmla="*/ 10079 w 10079"/>
              <a:gd name="connsiteY0" fmla="*/ 10000 h 10000"/>
              <a:gd name="connsiteX1" fmla="*/ 10079 w 10079"/>
              <a:gd name="connsiteY1" fmla="*/ 0 h 10000"/>
              <a:gd name="connsiteX2" fmla="*/ 7073 w 10079"/>
              <a:gd name="connsiteY2" fmla="*/ 0 h 10000"/>
              <a:gd name="connsiteX3" fmla="*/ 7073 w 10079"/>
              <a:gd name="connsiteY3" fmla="*/ 10000 h 10000"/>
              <a:gd name="connsiteX4" fmla="*/ 4212 w 10079"/>
              <a:gd name="connsiteY4" fmla="*/ 10000 h 10000"/>
              <a:gd name="connsiteX5" fmla="*/ 4212 w 10079"/>
              <a:gd name="connsiteY5" fmla="*/ 0 h 10000"/>
              <a:gd name="connsiteX6" fmla="*/ 1357 w 10079"/>
              <a:gd name="connsiteY6" fmla="*/ 0 h 10000"/>
              <a:gd name="connsiteX7" fmla="*/ 1357 w 10079"/>
              <a:gd name="connsiteY7" fmla="*/ 10000 h 10000"/>
              <a:gd name="connsiteX8" fmla="*/ 0 w 10079"/>
              <a:gd name="connsiteY8" fmla="*/ 9590 h 10000"/>
              <a:gd name="connsiteX0" fmla="*/ 10159 w 10159"/>
              <a:gd name="connsiteY0" fmla="*/ 10000 h 10410"/>
              <a:gd name="connsiteX1" fmla="*/ 10159 w 10159"/>
              <a:gd name="connsiteY1" fmla="*/ 0 h 10410"/>
              <a:gd name="connsiteX2" fmla="*/ 7153 w 10159"/>
              <a:gd name="connsiteY2" fmla="*/ 0 h 10410"/>
              <a:gd name="connsiteX3" fmla="*/ 7153 w 10159"/>
              <a:gd name="connsiteY3" fmla="*/ 10000 h 10410"/>
              <a:gd name="connsiteX4" fmla="*/ 4292 w 10159"/>
              <a:gd name="connsiteY4" fmla="*/ 10000 h 10410"/>
              <a:gd name="connsiteX5" fmla="*/ 4292 w 10159"/>
              <a:gd name="connsiteY5" fmla="*/ 0 h 10410"/>
              <a:gd name="connsiteX6" fmla="*/ 1437 w 10159"/>
              <a:gd name="connsiteY6" fmla="*/ 0 h 10410"/>
              <a:gd name="connsiteX7" fmla="*/ 1437 w 10159"/>
              <a:gd name="connsiteY7" fmla="*/ 10000 h 10410"/>
              <a:gd name="connsiteX8" fmla="*/ 0 w 10159"/>
              <a:gd name="connsiteY8" fmla="*/ 10410 h 10410"/>
              <a:gd name="connsiteX0" fmla="*/ 10159 w 10159"/>
              <a:gd name="connsiteY0" fmla="*/ 10000 h 10000"/>
              <a:gd name="connsiteX1" fmla="*/ 10159 w 10159"/>
              <a:gd name="connsiteY1" fmla="*/ 0 h 10000"/>
              <a:gd name="connsiteX2" fmla="*/ 7153 w 10159"/>
              <a:gd name="connsiteY2" fmla="*/ 0 h 10000"/>
              <a:gd name="connsiteX3" fmla="*/ 7153 w 10159"/>
              <a:gd name="connsiteY3" fmla="*/ 10000 h 10000"/>
              <a:gd name="connsiteX4" fmla="*/ 4292 w 10159"/>
              <a:gd name="connsiteY4" fmla="*/ 10000 h 10000"/>
              <a:gd name="connsiteX5" fmla="*/ 4292 w 10159"/>
              <a:gd name="connsiteY5" fmla="*/ 0 h 10000"/>
              <a:gd name="connsiteX6" fmla="*/ 1437 w 10159"/>
              <a:gd name="connsiteY6" fmla="*/ 0 h 10000"/>
              <a:gd name="connsiteX7" fmla="*/ 1437 w 10159"/>
              <a:gd name="connsiteY7" fmla="*/ 10000 h 10000"/>
              <a:gd name="connsiteX8" fmla="*/ 0 w 10159"/>
              <a:gd name="connsiteY8" fmla="*/ 9590 h 10000"/>
              <a:gd name="connsiteX0" fmla="*/ 10159 w 10159"/>
              <a:gd name="connsiteY0" fmla="*/ 10000 h 10410"/>
              <a:gd name="connsiteX1" fmla="*/ 10159 w 10159"/>
              <a:gd name="connsiteY1" fmla="*/ 0 h 10410"/>
              <a:gd name="connsiteX2" fmla="*/ 7153 w 10159"/>
              <a:gd name="connsiteY2" fmla="*/ 0 h 10410"/>
              <a:gd name="connsiteX3" fmla="*/ 7153 w 10159"/>
              <a:gd name="connsiteY3" fmla="*/ 10000 h 10410"/>
              <a:gd name="connsiteX4" fmla="*/ 4292 w 10159"/>
              <a:gd name="connsiteY4" fmla="*/ 10000 h 10410"/>
              <a:gd name="connsiteX5" fmla="*/ 4292 w 10159"/>
              <a:gd name="connsiteY5" fmla="*/ 0 h 10410"/>
              <a:gd name="connsiteX6" fmla="*/ 1437 w 10159"/>
              <a:gd name="connsiteY6" fmla="*/ 0 h 10410"/>
              <a:gd name="connsiteX7" fmla="*/ 1437 w 10159"/>
              <a:gd name="connsiteY7" fmla="*/ 10000 h 10410"/>
              <a:gd name="connsiteX8" fmla="*/ 0 w 10159"/>
              <a:gd name="connsiteY8" fmla="*/ 10410 h 10410"/>
              <a:gd name="connsiteX0" fmla="*/ 10159 w 10159"/>
              <a:gd name="connsiteY0" fmla="*/ 10000 h 10410"/>
              <a:gd name="connsiteX1" fmla="*/ 10069 w 10159"/>
              <a:gd name="connsiteY1" fmla="*/ 9782 h 10410"/>
              <a:gd name="connsiteX2" fmla="*/ 10159 w 10159"/>
              <a:gd name="connsiteY2" fmla="*/ 0 h 10410"/>
              <a:gd name="connsiteX3" fmla="*/ 7153 w 10159"/>
              <a:gd name="connsiteY3" fmla="*/ 0 h 10410"/>
              <a:gd name="connsiteX4" fmla="*/ 7153 w 10159"/>
              <a:gd name="connsiteY4" fmla="*/ 10000 h 10410"/>
              <a:gd name="connsiteX5" fmla="*/ 4292 w 10159"/>
              <a:gd name="connsiteY5" fmla="*/ 10000 h 10410"/>
              <a:gd name="connsiteX6" fmla="*/ 4292 w 10159"/>
              <a:gd name="connsiteY6" fmla="*/ 0 h 10410"/>
              <a:gd name="connsiteX7" fmla="*/ 1437 w 10159"/>
              <a:gd name="connsiteY7" fmla="*/ 0 h 10410"/>
              <a:gd name="connsiteX8" fmla="*/ 1437 w 10159"/>
              <a:gd name="connsiteY8" fmla="*/ 10000 h 10410"/>
              <a:gd name="connsiteX9" fmla="*/ 0 w 10159"/>
              <a:gd name="connsiteY9" fmla="*/ 10410 h 10410"/>
              <a:gd name="connsiteX0" fmla="*/ 10159 w 12641"/>
              <a:gd name="connsiteY0" fmla="*/ 10000 h 13473"/>
              <a:gd name="connsiteX1" fmla="*/ 12641 w 12641"/>
              <a:gd name="connsiteY1" fmla="*/ 13472 h 13473"/>
              <a:gd name="connsiteX2" fmla="*/ 10159 w 12641"/>
              <a:gd name="connsiteY2" fmla="*/ 0 h 13473"/>
              <a:gd name="connsiteX3" fmla="*/ 7153 w 12641"/>
              <a:gd name="connsiteY3" fmla="*/ 0 h 13473"/>
              <a:gd name="connsiteX4" fmla="*/ 7153 w 12641"/>
              <a:gd name="connsiteY4" fmla="*/ 10000 h 13473"/>
              <a:gd name="connsiteX5" fmla="*/ 4292 w 12641"/>
              <a:gd name="connsiteY5" fmla="*/ 10000 h 13473"/>
              <a:gd name="connsiteX6" fmla="*/ 4292 w 12641"/>
              <a:gd name="connsiteY6" fmla="*/ 0 h 13473"/>
              <a:gd name="connsiteX7" fmla="*/ 1437 w 12641"/>
              <a:gd name="connsiteY7" fmla="*/ 0 h 13473"/>
              <a:gd name="connsiteX8" fmla="*/ 1437 w 12641"/>
              <a:gd name="connsiteY8" fmla="*/ 10000 h 13473"/>
              <a:gd name="connsiteX9" fmla="*/ 0 w 12641"/>
              <a:gd name="connsiteY9" fmla="*/ 10410 h 13473"/>
              <a:gd name="connsiteX0" fmla="*/ 16630 w 16630"/>
              <a:gd name="connsiteY0" fmla="*/ 20250 h 20250"/>
              <a:gd name="connsiteX1" fmla="*/ 12641 w 16630"/>
              <a:gd name="connsiteY1" fmla="*/ 13472 h 20250"/>
              <a:gd name="connsiteX2" fmla="*/ 10159 w 16630"/>
              <a:gd name="connsiteY2" fmla="*/ 0 h 20250"/>
              <a:gd name="connsiteX3" fmla="*/ 7153 w 16630"/>
              <a:gd name="connsiteY3" fmla="*/ 0 h 20250"/>
              <a:gd name="connsiteX4" fmla="*/ 7153 w 16630"/>
              <a:gd name="connsiteY4" fmla="*/ 10000 h 20250"/>
              <a:gd name="connsiteX5" fmla="*/ 4292 w 16630"/>
              <a:gd name="connsiteY5" fmla="*/ 10000 h 20250"/>
              <a:gd name="connsiteX6" fmla="*/ 4292 w 16630"/>
              <a:gd name="connsiteY6" fmla="*/ 0 h 20250"/>
              <a:gd name="connsiteX7" fmla="*/ 1437 w 16630"/>
              <a:gd name="connsiteY7" fmla="*/ 0 h 20250"/>
              <a:gd name="connsiteX8" fmla="*/ 1437 w 16630"/>
              <a:gd name="connsiteY8" fmla="*/ 10000 h 20250"/>
              <a:gd name="connsiteX9" fmla="*/ 0 w 16630"/>
              <a:gd name="connsiteY9" fmla="*/ 10410 h 20250"/>
              <a:gd name="connsiteX0" fmla="*/ 16630 w 16630"/>
              <a:gd name="connsiteY0" fmla="*/ 20250 h 20250"/>
              <a:gd name="connsiteX1" fmla="*/ 10109 w 16630"/>
              <a:gd name="connsiteY1" fmla="*/ 11422 h 20250"/>
              <a:gd name="connsiteX2" fmla="*/ 10159 w 16630"/>
              <a:gd name="connsiteY2" fmla="*/ 0 h 20250"/>
              <a:gd name="connsiteX3" fmla="*/ 7153 w 16630"/>
              <a:gd name="connsiteY3" fmla="*/ 0 h 20250"/>
              <a:gd name="connsiteX4" fmla="*/ 7153 w 16630"/>
              <a:gd name="connsiteY4" fmla="*/ 10000 h 20250"/>
              <a:gd name="connsiteX5" fmla="*/ 4292 w 16630"/>
              <a:gd name="connsiteY5" fmla="*/ 10000 h 20250"/>
              <a:gd name="connsiteX6" fmla="*/ 4292 w 16630"/>
              <a:gd name="connsiteY6" fmla="*/ 0 h 20250"/>
              <a:gd name="connsiteX7" fmla="*/ 1437 w 16630"/>
              <a:gd name="connsiteY7" fmla="*/ 0 h 20250"/>
              <a:gd name="connsiteX8" fmla="*/ 1437 w 16630"/>
              <a:gd name="connsiteY8" fmla="*/ 10000 h 20250"/>
              <a:gd name="connsiteX9" fmla="*/ 0 w 16630"/>
              <a:gd name="connsiteY9" fmla="*/ 10410 h 20250"/>
              <a:gd name="connsiteX0" fmla="*/ 11566 w 11566"/>
              <a:gd name="connsiteY0" fmla="*/ 11640 h 11640"/>
              <a:gd name="connsiteX1" fmla="*/ 10109 w 11566"/>
              <a:gd name="connsiteY1" fmla="*/ 11422 h 11640"/>
              <a:gd name="connsiteX2" fmla="*/ 10159 w 11566"/>
              <a:gd name="connsiteY2" fmla="*/ 0 h 11640"/>
              <a:gd name="connsiteX3" fmla="*/ 7153 w 11566"/>
              <a:gd name="connsiteY3" fmla="*/ 0 h 11640"/>
              <a:gd name="connsiteX4" fmla="*/ 7153 w 11566"/>
              <a:gd name="connsiteY4" fmla="*/ 10000 h 11640"/>
              <a:gd name="connsiteX5" fmla="*/ 4292 w 11566"/>
              <a:gd name="connsiteY5" fmla="*/ 10000 h 11640"/>
              <a:gd name="connsiteX6" fmla="*/ 4292 w 11566"/>
              <a:gd name="connsiteY6" fmla="*/ 0 h 11640"/>
              <a:gd name="connsiteX7" fmla="*/ 1437 w 11566"/>
              <a:gd name="connsiteY7" fmla="*/ 0 h 11640"/>
              <a:gd name="connsiteX8" fmla="*/ 1437 w 11566"/>
              <a:gd name="connsiteY8" fmla="*/ 10000 h 11640"/>
              <a:gd name="connsiteX9" fmla="*/ 0 w 11566"/>
              <a:gd name="connsiteY9" fmla="*/ 10410 h 11640"/>
              <a:gd name="connsiteX0" fmla="*/ 11566 w 11566"/>
              <a:gd name="connsiteY0" fmla="*/ 11640 h 11640"/>
              <a:gd name="connsiteX1" fmla="*/ 10109 w 11566"/>
              <a:gd name="connsiteY1" fmla="*/ 10825 h 11640"/>
              <a:gd name="connsiteX2" fmla="*/ 10159 w 11566"/>
              <a:gd name="connsiteY2" fmla="*/ 0 h 11640"/>
              <a:gd name="connsiteX3" fmla="*/ 7153 w 11566"/>
              <a:gd name="connsiteY3" fmla="*/ 0 h 11640"/>
              <a:gd name="connsiteX4" fmla="*/ 7153 w 11566"/>
              <a:gd name="connsiteY4" fmla="*/ 10000 h 11640"/>
              <a:gd name="connsiteX5" fmla="*/ 4292 w 11566"/>
              <a:gd name="connsiteY5" fmla="*/ 10000 h 11640"/>
              <a:gd name="connsiteX6" fmla="*/ 4292 w 11566"/>
              <a:gd name="connsiteY6" fmla="*/ 0 h 11640"/>
              <a:gd name="connsiteX7" fmla="*/ 1437 w 11566"/>
              <a:gd name="connsiteY7" fmla="*/ 0 h 11640"/>
              <a:gd name="connsiteX8" fmla="*/ 1437 w 11566"/>
              <a:gd name="connsiteY8" fmla="*/ 10000 h 11640"/>
              <a:gd name="connsiteX9" fmla="*/ 0 w 11566"/>
              <a:gd name="connsiteY9" fmla="*/ 10410 h 11640"/>
              <a:gd name="connsiteX0" fmla="*/ 11586 w 11586"/>
              <a:gd name="connsiteY0" fmla="*/ 10844 h 10848"/>
              <a:gd name="connsiteX1" fmla="*/ 10109 w 11586"/>
              <a:gd name="connsiteY1" fmla="*/ 10825 h 10848"/>
              <a:gd name="connsiteX2" fmla="*/ 10159 w 11586"/>
              <a:gd name="connsiteY2" fmla="*/ 0 h 10848"/>
              <a:gd name="connsiteX3" fmla="*/ 7153 w 11586"/>
              <a:gd name="connsiteY3" fmla="*/ 0 h 10848"/>
              <a:gd name="connsiteX4" fmla="*/ 7153 w 11586"/>
              <a:gd name="connsiteY4" fmla="*/ 10000 h 10848"/>
              <a:gd name="connsiteX5" fmla="*/ 4292 w 11586"/>
              <a:gd name="connsiteY5" fmla="*/ 10000 h 10848"/>
              <a:gd name="connsiteX6" fmla="*/ 4292 w 11586"/>
              <a:gd name="connsiteY6" fmla="*/ 0 h 10848"/>
              <a:gd name="connsiteX7" fmla="*/ 1437 w 11586"/>
              <a:gd name="connsiteY7" fmla="*/ 0 h 10848"/>
              <a:gd name="connsiteX8" fmla="*/ 1437 w 11586"/>
              <a:gd name="connsiteY8" fmla="*/ 10000 h 10848"/>
              <a:gd name="connsiteX9" fmla="*/ 0 w 11586"/>
              <a:gd name="connsiteY9" fmla="*/ 10410 h 10848"/>
              <a:gd name="connsiteX0" fmla="*/ 11586 w 11586"/>
              <a:gd name="connsiteY0" fmla="*/ 10844 h 10848"/>
              <a:gd name="connsiteX1" fmla="*/ 10129 w 11586"/>
              <a:gd name="connsiteY1" fmla="*/ 10825 h 10848"/>
              <a:gd name="connsiteX2" fmla="*/ 10159 w 11586"/>
              <a:gd name="connsiteY2" fmla="*/ 0 h 10848"/>
              <a:gd name="connsiteX3" fmla="*/ 7153 w 11586"/>
              <a:gd name="connsiteY3" fmla="*/ 0 h 10848"/>
              <a:gd name="connsiteX4" fmla="*/ 7153 w 11586"/>
              <a:gd name="connsiteY4" fmla="*/ 10000 h 10848"/>
              <a:gd name="connsiteX5" fmla="*/ 4292 w 11586"/>
              <a:gd name="connsiteY5" fmla="*/ 10000 h 10848"/>
              <a:gd name="connsiteX6" fmla="*/ 4292 w 11586"/>
              <a:gd name="connsiteY6" fmla="*/ 0 h 10848"/>
              <a:gd name="connsiteX7" fmla="*/ 1437 w 11586"/>
              <a:gd name="connsiteY7" fmla="*/ 0 h 10848"/>
              <a:gd name="connsiteX8" fmla="*/ 1437 w 11586"/>
              <a:gd name="connsiteY8" fmla="*/ 10000 h 10848"/>
              <a:gd name="connsiteX9" fmla="*/ 0 w 11586"/>
              <a:gd name="connsiteY9" fmla="*/ 10410 h 10848"/>
              <a:gd name="connsiteX0" fmla="*/ 11586 w 11586"/>
              <a:gd name="connsiteY0" fmla="*/ 10844 h 10844"/>
              <a:gd name="connsiteX1" fmla="*/ 10129 w 11586"/>
              <a:gd name="connsiteY1" fmla="*/ 10228 h 10844"/>
              <a:gd name="connsiteX2" fmla="*/ 10159 w 11586"/>
              <a:gd name="connsiteY2" fmla="*/ 0 h 10844"/>
              <a:gd name="connsiteX3" fmla="*/ 7153 w 11586"/>
              <a:gd name="connsiteY3" fmla="*/ 0 h 10844"/>
              <a:gd name="connsiteX4" fmla="*/ 7153 w 11586"/>
              <a:gd name="connsiteY4" fmla="*/ 10000 h 10844"/>
              <a:gd name="connsiteX5" fmla="*/ 4292 w 11586"/>
              <a:gd name="connsiteY5" fmla="*/ 10000 h 10844"/>
              <a:gd name="connsiteX6" fmla="*/ 4292 w 11586"/>
              <a:gd name="connsiteY6" fmla="*/ 0 h 10844"/>
              <a:gd name="connsiteX7" fmla="*/ 1437 w 11586"/>
              <a:gd name="connsiteY7" fmla="*/ 0 h 10844"/>
              <a:gd name="connsiteX8" fmla="*/ 1437 w 11586"/>
              <a:gd name="connsiteY8" fmla="*/ 10000 h 10844"/>
              <a:gd name="connsiteX9" fmla="*/ 0 w 11586"/>
              <a:gd name="connsiteY9" fmla="*/ 10410 h 10844"/>
              <a:gd name="connsiteX0" fmla="*/ 11586 w 11586"/>
              <a:gd name="connsiteY0" fmla="*/ 10247 h 10410"/>
              <a:gd name="connsiteX1" fmla="*/ 10129 w 11586"/>
              <a:gd name="connsiteY1" fmla="*/ 10228 h 10410"/>
              <a:gd name="connsiteX2" fmla="*/ 10159 w 11586"/>
              <a:gd name="connsiteY2" fmla="*/ 0 h 10410"/>
              <a:gd name="connsiteX3" fmla="*/ 7153 w 11586"/>
              <a:gd name="connsiteY3" fmla="*/ 0 h 10410"/>
              <a:gd name="connsiteX4" fmla="*/ 7153 w 11586"/>
              <a:gd name="connsiteY4" fmla="*/ 10000 h 10410"/>
              <a:gd name="connsiteX5" fmla="*/ 4292 w 11586"/>
              <a:gd name="connsiteY5" fmla="*/ 10000 h 10410"/>
              <a:gd name="connsiteX6" fmla="*/ 4292 w 11586"/>
              <a:gd name="connsiteY6" fmla="*/ 0 h 10410"/>
              <a:gd name="connsiteX7" fmla="*/ 1437 w 11586"/>
              <a:gd name="connsiteY7" fmla="*/ 0 h 10410"/>
              <a:gd name="connsiteX8" fmla="*/ 1437 w 11586"/>
              <a:gd name="connsiteY8" fmla="*/ 10000 h 10410"/>
              <a:gd name="connsiteX9" fmla="*/ 0 w 11586"/>
              <a:gd name="connsiteY9" fmla="*/ 10410 h 10410"/>
              <a:gd name="connsiteX0" fmla="*/ 11586 w 11586"/>
              <a:gd name="connsiteY0" fmla="*/ 10247 h 10251"/>
              <a:gd name="connsiteX1" fmla="*/ 10129 w 11586"/>
              <a:gd name="connsiteY1" fmla="*/ 10228 h 10251"/>
              <a:gd name="connsiteX2" fmla="*/ 10159 w 11586"/>
              <a:gd name="connsiteY2" fmla="*/ 0 h 10251"/>
              <a:gd name="connsiteX3" fmla="*/ 7153 w 11586"/>
              <a:gd name="connsiteY3" fmla="*/ 0 h 10251"/>
              <a:gd name="connsiteX4" fmla="*/ 7153 w 11586"/>
              <a:gd name="connsiteY4" fmla="*/ 10000 h 10251"/>
              <a:gd name="connsiteX5" fmla="*/ 4292 w 11586"/>
              <a:gd name="connsiteY5" fmla="*/ 10000 h 10251"/>
              <a:gd name="connsiteX6" fmla="*/ 4292 w 11586"/>
              <a:gd name="connsiteY6" fmla="*/ 0 h 10251"/>
              <a:gd name="connsiteX7" fmla="*/ 1437 w 11586"/>
              <a:gd name="connsiteY7" fmla="*/ 0 h 10251"/>
              <a:gd name="connsiteX8" fmla="*/ 1437 w 11586"/>
              <a:gd name="connsiteY8" fmla="*/ 10000 h 10251"/>
              <a:gd name="connsiteX9" fmla="*/ 0 w 11586"/>
              <a:gd name="connsiteY9" fmla="*/ 10114 h 10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586" h="10251">
                <a:moveTo>
                  <a:pt x="11586" y="10247"/>
                </a:moveTo>
                <a:cubicBezTo>
                  <a:pt x="11556" y="10174"/>
                  <a:pt x="10159" y="10301"/>
                  <a:pt x="10129" y="10228"/>
                </a:cubicBezTo>
                <a:cubicBezTo>
                  <a:pt x="10159" y="6967"/>
                  <a:pt x="10129" y="3261"/>
                  <a:pt x="10159" y="0"/>
                </a:cubicBezTo>
                <a:lnTo>
                  <a:pt x="7153" y="0"/>
                </a:lnTo>
                <a:lnTo>
                  <a:pt x="7153" y="10000"/>
                </a:lnTo>
                <a:lnTo>
                  <a:pt x="4292" y="10000"/>
                </a:lnTo>
                <a:lnTo>
                  <a:pt x="4292" y="0"/>
                </a:lnTo>
                <a:lnTo>
                  <a:pt x="1437" y="0"/>
                </a:lnTo>
                <a:lnTo>
                  <a:pt x="1437" y="10000"/>
                </a:lnTo>
                <a:lnTo>
                  <a:pt x="0" y="10114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208413" y="3666854"/>
            <a:ext cx="3151344" cy="277872"/>
            <a:chOff x="1170521" y="4859550"/>
            <a:chExt cx="3151344" cy="277872"/>
          </a:xfrm>
        </p:grpSpPr>
        <p:sp>
          <p:nvSpPr>
            <p:cNvPr id="8" name="Freeform 13"/>
            <p:cNvSpPr>
              <a:spLocks/>
            </p:cNvSpPr>
            <p:nvPr/>
          </p:nvSpPr>
          <p:spPr bwMode="auto">
            <a:xfrm>
              <a:off x="1170521" y="4859550"/>
              <a:ext cx="1577768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/>
          </p:nvSpPr>
          <p:spPr bwMode="auto">
            <a:xfrm>
              <a:off x="2744097" y="4868730"/>
              <a:ext cx="1577768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27260792"/>
      </p:ext>
    </p:extLst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421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421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421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4214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15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16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17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4218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  <p:sp>
        <p:nvSpPr>
          <p:cNvPr id="94219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4220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21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4222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4223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TextBox 1"/>
          <p:cNvSpPr txBox="1">
            <a:spLocks noChangeArrowheads="1"/>
          </p:cNvSpPr>
          <p:nvPr/>
        </p:nvSpPr>
        <p:spPr bwMode="auto">
          <a:xfrm>
            <a:off x="4135438" y="2590800"/>
            <a:ext cx="146685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0">
                <a:latin typeface="Times" charset="0"/>
              </a:rPr>
              <a:t>. . . </a:t>
            </a:r>
          </a:p>
        </p:txBody>
      </p: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625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5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626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626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6262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3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4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5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6266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8</a:t>
            </a:r>
          </a:p>
        </p:txBody>
      </p:sp>
      <p:sp>
        <p:nvSpPr>
          <p:cNvPr id="96267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6268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9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6270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6271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728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728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728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97286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87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88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89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7290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97291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7292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93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7294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7295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830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830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830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8310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1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2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3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8314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98315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8316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7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8318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831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933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933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933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9334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35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36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37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9338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99339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9340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41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9342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9343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TextBox 1"/>
          <p:cNvSpPr txBox="1">
            <a:spLocks noChangeArrowheads="1"/>
          </p:cNvSpPr>
          <p:nvPr/>
        </p:nvSpPr>
        <p:spPr bwMode="auto">
          <a:xfrm>
            <a:off x="4135438" y="2590800"/>
            <a:ext cx="146685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0">
                <a:latin typeface="Times" charset="0"/>
              </a:rPr>
              <a:t>. . . </a:t>
            </a:r>
          </a:p>
        </p:txBody>
      </p: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137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10138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138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1382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3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4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5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1386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8</a:t>
            </a:r>
          </a:p>
        </p:txBody>
      </p:sp>
      <p:sp>
        <p:nvSpPr>
          <p:cNvPr id="101387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cxnSp>
        <p:nvCxnSpPr>
          <p:cNvPr id="101388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9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1390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1391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240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10240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240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102406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07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08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09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2410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102411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cxnSp>
        <p:nvCxnSpPr>
          <p:cNvPr id="102412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13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2414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2415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342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10342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342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103430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1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2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3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3434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103435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cxnSp>
        <p:nvCxnSpPr>
          <p:cNvPr id="103436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7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3438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343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103440" name="TextBox 23"/>
          <p:cNvSpPr txBox="1">
            <a:spLocks noChangeArrowheads="1"/>
          </p:cNvSpPr>
          <p:nvPr/>
        </p:nvSpPr>
        <p:spPr bwMode="auto">
          <a:xfrm>
            <a:off x="6176963" y="61563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103441" name="Straight Connector 24"/>
          <p:cNvCxnSpPr>
            <a:cxnSpLocks noChangeShapeType="1"/>
          </p:cNvCxnSpPr>
          <p:nvPr/>
        </p:nvCxnSpPr>
        <p:spPr bwMode="auto">
          <a:xfrm flipV="1">
            <a:off x="6172200" y="6243638"/>
            <a:ext cx="0" cy="274637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2" name="Straight Connector 25"/>
          <p:cNvCxnSpPr>
            <a:cxnSpLocks noChangeShapeType="1"/>
          </p:cNvCxnSpPr>
          <p:nvPr/>
        </p:nvCxnSpPr>
        <p:spPr bwMode="auto">
          <a:xfrm>
            <a:off x="3163888" y="6507163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3" name="Straight Connector 26"/>
          <p:cNvCxnSpPr>
            <a:cxnSpLocks noChangeShapeType="1"/>
          </p:cNvCxnSpPr>
          <p:nvPr/>
        </p:nvCxnSpPr>
        <p:spPr bwMode="auto">
          <a:xfrm>
            <a:off x="3173413" y="5867400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4" name="Straight Connector 27"/>
          <p:cNvCxnSpPr>
            <a:cxnSpLocks noChangeShapeType="1"/>
          </p:cNvCxnSpPr>
          <p:nvPr/>
        </p:nvCxnSpPr>
        <p:spPr bwMode="auto">
          <a:xfrm>
            <a:off x="3997325" y="572452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5" name="Straight Connector 28"/>
          <p:cNvCxnSpPr>
            <a:cxnSpLocks noChangeShapeType="1"/>
          </p:cNvCxnSpPr>
          <p:nvPr/>
        </p:nvCxnSpPr>
        <p:spPr bwMode="auto">
          <a:xfrm flipV="1">
            <a:off x="3179763" y="5838825"/>
            <a:ext cx="0" cy="690563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3446" name="TextBox 29"/>
          <p:cNvSpPr txBox="1">
            <a:spLocks noChangeArrowheads="1"/>
          </p:cNvSpPr>
          <p:nvPr/>
        </p:nvSpPr>
        <p:spPr bwMode="auto">
          <a:xfrm>
            <a:off x="4052888" y="5335588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547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5475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18366157"/>
      </p:ext>
    </p:extLst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445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445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445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4454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55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56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57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4458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104459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4460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1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4462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4463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104464" name="TextBox 23"/>
          <p:cNvSpPr txBox="1">
            <a:spLocks noChangeArrowheads="1"/>
          </p:cNvSpPr>
          <p:nvPr/>
        </p:nvSpPr>
        <p:spPr bwMode="auto">
          <a:xfrm>
            <a:off x="6176963" y="61563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4465" name="Straight Connector 24"/>
          <p:cNvCxnSpPr>
            <a:cxnSpLocks noChangeShapeType="1"/>
          </p:cNvCxnSpPr>
          <p:nvPr/>
        </p:nvCxnSpPr>
        <p:spPr bwMode="auto">
          <a:xfrm flipV="1">
            <a:off x="6172200" y="6243638"/>
            <a:ext cx="0" cy="2746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6" name="Straight Connector 25"/>
          <p:cNvCxnSpPr>
            <a:cxnSpLocks noChangeShapeType="1"/>
          </p:cNvCxnSpPr>
          <p:nvPr/>
        </p:nvCxnSpPr>
        <p:spPr bwMode="auto">
          <a:xfrm>
            <a:off x="3163888" y="6507163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7" name="Straight Connector 26"/>
          <p:cNvCxnSpPr>
            <a:cxnSpLocks noChangeShapeType="1"/>
          </p:cNvCxnSpPr>
          <p:nvPr/>
        </p:nvCxnSpPr>
        <p:spPr bwMode="auto">
          <a:xfrm>
            <a:off x="3173413" y="5867400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8" name="Straight Connector 27"/>
          <p:cNvCxnSpPr>
            <a:cxnSpLocks noChangeShapeType="1"/>
          </p:cNvCxnSpPr>
          <p:nvPr/>
        </p:nvCxnSpPr>
        <p:spPr bwMode="auto">
          <a:xfrm>
            <a:off x="3997325" y="572452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9" name="Straight Connector 28"/>
          <p:cNvCxnSpPr>
            <a:cxnSpLocks noChangeShapeType="1"/>
          </p:cNvCxnSpPr>
          <p:nvPr/>
        </p:nvCxnSpPr>
        <p:spPr bwMode="auto">
          <a:xfrm flipV="1">
            <a:off x="3179763" y="5838825"/>
            <a:ext cx="0" cy="690563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4470" name="TextBox 29"/>
          <p:cNvSpPr txBox="1">
            <a:spLocks noChangeArrowheads="1"/>
          </p:cNvSpPr>
          <p:nvPr/>
        </p:nvSpPr>
        <p:spPr bwMode="auto">
          <a:xfrm>
            <a:off x="4052888" y="5335588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5474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5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5476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5477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5478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79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80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81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5482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105483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5484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85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5486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5487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105488" name="TextBox 23"/>
          <p:cNvSpPr txBox="1">
            <a:spLocks noChangeArrowheads="1"/>
          </p:cNvSpPr>
          <p:nvPr/>
        </p:nvSpPr>
        <p:spPr bwMode="auto">
          <a:xfrm>
            <a:off x="6176963" y="61563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5489" name="Straight Connector 24"/>
          <p:cNvCxnSpPr>
            <a:cxnSpLocks noChangeShapeType="1"/>
          </p:cNvCxnSpPr>
          <p:nvPr/>
        </p:nvCxnSpPr>
        <p:spPr bwMode="auto">
          <a:xfrm flipV="1">
            <a:off x="6172200" y="6243638"/>
            <a:ext cx="0" cy="2746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0" name="Straight Connector 25"/>
          <p:cNvCxnSpPr>
            <a:cxnSpLocks noChangeShapeType="1"/>
          </p:cNvCxnSpPr>
          <p:nvPr/>
        </p:nvCxnSpPr>
        <p:spPr bwMode="auto">
          <a:xfrm>
            <a:off x="3163888" y="6507163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1" name="Straight Connector 26"/>
          <p:cNvCxnSpPr>
            <a:cxnSpLocks noChangeShapeType="1"/>
          </p:cNvCxnSpPr>
          <p:nvPr/>
        </p:nvCxnSpPr>
        <p:spPr bwMode="auto">
          <a:xfrm>
            <a:off x="3173413" y="5867400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2" name="Straight Connector 27"/>
          <p:cNvCxnSpPr>
            <a:cxnSpLocks noChangeShapeType="1"/>
          </p:cNvCxnSpPr>
          <p:nvPr/>
        </p:nvCxnSpPr>
        <p:spPr bwMode="auto">
          <a:xfrm>
            <a:off x="3997325" y="572452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3" name="Straight Connector 28"/>
          <p:cNvCxnSpPr>
            <a:cxnSpLocks noChangeShapeType="1"/>
          </p:cNvCxnSpPr>
          <p:nvPr/>
        </p:nvCxnSpPr>
        <p:spPr bwMode="auto">
          <a:xfrm flipV="1">
            <a:off x="3179763" y="5838825"/>
            <a:ext cx="0" cy="690563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5494" name="TextBox 29"/>
          <p:cNvSpPr txBox="1">
            <a:spLocks noChangeArrowheads="1"/>
          </p:cNvSpPr>
          <p:nvPr/>
        </p:nvSpPr>
        <p:spPr bwMode="auto">
          <a:xfrm>
            <a:off x="4052888" y="5335588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Ring Counter</a:t>
            </a:r>
          </a:p>
        </p:txBody>
      </p:sp>
    </p:spTree>
    <p:extLst>
      <p:ext uri="{BB962C8B-B14F-4D97-AF65-F5344CB8AC3E}">
        <p14:creationId xmlns:p14="http://schemas.microsoft.com/office/powerpoint/2010/main" val="130782813"/>
      </p:ext>
    </p:extLst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515427" y="5469764"/>
            <a:ext cx="68666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build a ring counter we start with a shift register.    </a:t>
            </a:r>
          </a:p>
        </p:txBody>
      </p:sp>
      <p:sp>
        <p:nvSpPr>
          <p:cNvPr id="37891" name="Rectangle 4"/>
          <p:cNvSpPr>
            <a:spLocks noChangeArrowheads="1"/>
          </p:cNvSpPr>
          <p:nvPr/>
        </p:nvSpPr>
        <p:spPr bwMode="auto">
          <a:xfrm>
            <a:off x="2290763" y="3162301"/>
            <a:ext cx="666750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2" name="Rectangle 5"/>
          <p:cNvSpPr>
            <a:spLocks noChangeArrowheads="1"/>
          </p:cNvSpPr>
          <p:nvPr/>
        </p:nvSpPr>
        <p:spPr bwMode="auto">
          <a:xfrm>
            <a:off x="2357438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3" name="Rectangle 6"/>
          <p:cNvSpPr>
            <a:spLocks noChangeArrowheads="1"/>
          </p:cNvSpPr>
          <p:nvPr/>
        </p:nvSpPr>
        <p:spPr bwMode="auto">
          <a:xfrm>
            <a:off x="2752725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4" name="Line 7"/>
          <p:cNvSpPr>
            <a:spLocks noChangeShapeType="1"/>
          </p:cNvSpPr>
          <p:nvPr/>
        </p:nvSpPr>
        <p:spPr bwMode="auto">
          <a:xfrm flipH="1">
            <a:off x="2767013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5" name="Freeform 8"/>
          <p:cNvSpPr>
            <a:spLocks/>
          </p:cNvSpPr>
          <p:nvPr/>
        </p:nvSpPr>
        <p:spPr bwMode="auto">
          <a:xfrm>
            <a:off x="4965700" y="4486275"/>
            <a:ext cx="57150" cy="57150"/>
          </a:xfrm>
          <a:custGeom>
            <a:avLst/>
            <a:gdLst>
              <a:gd name="T0" fmla="*/ 0 w 72"/>
              <a:gd name="T1" fmla="*/ 500251413 h 72"/>
              <a:gd name="T2" fmla="*/ 500251413 w 72"/>
              <a:gd name="T3" fmla="*/ 500251413 h 72"/>
              <a:gd name="T4" fmla="*/ 500251413 w 72"/>
              <a:gd name="T5" fmla="*/ 500251413 h 72"/>
              <a:gd name="T6" fmla="*/ 500251413 w 72"/>
              <a:gd name="T7" fmla="*/ 500251413 h 72"/>
              <a:gd name="T8" fmla="*/ 500251413 w 72"/>
              <a:gd name="T9" fmla="*/ 500251413 h 72"/>
              <a:gd name="T10" fmla="*/ 500251413 w 72"/>
              <a:gd name="T11" fmla="*/ 500251413 h 72"/>
              <a:gd name="T12" fmla="*/ 500251413 w 72"/>
              <a:gd name="T13" fmla="*/ 500251413 h 72"/>
              <a:gd name="T14" fmla="*/ 500251413 w 72"/>
              <a:gd name="T15" fmla="*/ 500251413 h 72"/>
              <a:gd name="T16" fmla="*/ 500251413 w 72"/>
              <a:gd name="T17" fmla="*/ 500251413 h 72"/>
              <a:gd name="T18" fmla="*/ 500251413 w 72"/>
              <a:gd name="T19" fmla="*/ 0 h 72"/>
              <a:gd name="T20" fmla="*/ 500251413 w 72"/>
              <a:gd name="T21" fmla="*/ 0 h 72"/>
              <a:gd name="T22" fmla="*/ 500251413 w 72"/>
              <a:gd name="T23" fmla="*/ 0 h 72"/>
              <a:gd name="T24" fmla="*/ 500251413 w 72"/>
              <a:gd name="T25" fmla="*/ 0 h 72"/>
              <a:gd name="T26" fmla="*/ 500251413 w 72"/>
              <a:gd name="T27" fmla="*/ 500251413 h 72"/>
              <a:gd name="T28" fmla="*/ 500251413 w 72"/>
              <a:gd name="T29" fmla="*/ 500251413 h 72"/>
              <a:gd name="T30" fmla="*/ 500251413 w 72"/>
              <a:gd name="T31" fmla="*/ 500251413 h 72"/>
              <a:gd name="T32" fmla="*/ 500251413 w 72"/>
              <a:gd name="T33" fmla="*/ 500251413 h 72"/>
              <a:gd name="T34" fmla="*/ 500251413 w 72"/>
              <a:gd name="T35" fmla="*/ 500251413 h 72"/>
              <a:gd name="T36" fmla="*/ 500251413 w 72"/>
              <a:gd name="T37" fmla="*/ 500251413 h 72"/>
              <a:gd name="T38" fmla="*/ 500251413 w 72"/>
              <a:gd name="T39" fmla="*/ 500251413 h 72"/>
              <a:gd name="T40" fmla="*/ 500251413 w 72"/>
              <a:gd name="T41" fmla="*/ 500251413 h 72"/>
              <a:gd name="T42" fmla="*/ 500251413 w 72"/>
              <a:gd name="T43" fmla="*/ 500251413 h 72"/>
              <a:gd name="T44" fmla="*/ 500251413 w 72"/>
              <a:gd name="T45" fmla="*/ 500251413 h 72"/>
              <a:gd name="T46" fmla="*/ 500251413 w 72"/>
              <a:gd name="T47" fmla="*/ 500251413 h 72"/>
              <a:gd name="T48" fmla="*/ 500251413 w 72"/>
              <a:gd name="T49" fmla="*/ 500251413 h 72"/>
              <a:gd name="T50" fmla="*/ 500251413 w 72"/>
              <a:gd name="T51" fmla="*/ 500251413 h 72"/>
              <a:gd name="T52" fmla="*/ 500251413 w 72"/>
              <a:gd name="T53" fmla="*/ 500251413 h 72"/>
              <a:gd name="T54" fmla="*/ 500251413 w 72"/>
              <a:gd name="T55" fmla="*/ 500251413 h 72"/>
              <a:gd name="T56" fmla="*/ 500251413 w 72"/>
              <a:gd name="T57" fmla="*/ 500251413 h 72"/>
              <a:gd name="T58" fmla="*/ 500251413 w 72"/>
              <a:gd name="T59" fmla="*/ 500251413 h 72"/>
              <a:gd name="T60" fmla="*/ 500251413 w 72"/>
              <a:gd name="T61" fmla="*/ 500251413 h 72"/>
              <a:gd name="T62" fmla="*/ 500251413 w 72"/>
              <a:gd name="T63" fmla="*/ 500251413 h 72"/>
              <a:gd name="T64" fmla="*/ 500251413 w 72"/>
              <a:gd name="T65" fmla="*/ 500251413 h 72"/>
              <a:gd name="T66" fmla="*/ 500251413 w 72"/>
              <a:gd name="T67" fmla="*/ 500251413 h 72"/>
              <a:gd name="T68" fmla="*/ 500251413 w 72"/>
              <a:gd name="T69" fmla="*/ 500251413 h 72"/>
              <a:gd name="T70" fmla="*/ 500251413 w 72"/>
              <a:gd name="T71" fmla="*/ 500251413 h 72"/>
              <a:gd name="T72" fmla="*/ 500251413 w 72"/>
              <a:gd name="T73" fmla="*/ 500251413 h 72"/>
              <a:gd name="T74" fmla="*/ 500251413 w 72"/>
              <a:gd name="T75" fmla="*/ 500251413 h 72"/>
              <a:gd name="T76" fmla="*/ 500251413 w 72"/>
              <a:gd name="T77" fmla="*/ 500251413 h 72"/>
              <a:gd name="T78" fmla="*/ 500251413 w 72"/>
              <a:gd name="T79" fmla="*/ 500251413 h 72"/>
              <a:gd name="T80" fmla="*/ 500251413 w 72"/>
              <a:gd name="T81" fmla="*/ 500251413 h 72"/>
              <a:gd name="T82" fmla="*/ 500251413 w 72"/>
              <a:gd name="T83" fmla="*/ 500251413 h 72"/>
              <a:gd name="T84" fmla="*/ 500251413 w 72"/>
              <a:gd name="T85" fmla="*/ 500251413 h 72"/>
              <a:gd name="T86" fmla="*/ 500251413 w 72"/>
              <a:gd name="T87" fmla="*/ 500251413 h 72"/>
              <a:gd name="T88" fmla="*/ 500251413 w 72"/>
              <a:gd name="T89" fmla="*/ 500251413 h 72"/>
              <a:gd name="T90" fmla="*/ 500251413 w 72"/>
              <a:gd name="T91" fmla="*/ 500251413 h 72"/>
              <a:gd name="T92" fmla="*/ 500251413 w 72"/>
              <a:gd name="T93" fmla="*/ 500251413 h 72"/>
              <a:gd name="T94" fmla="*/ 500251413 w 72"/>
              <a:gd name="T95" fmla="*/ 500251413 h 72"/>
              <a:gd name="T96" fmla="*/ 500251413 w 72"/>
              <a:gd name="T97" fmla="*/ 500251413 h 72"/>
              <a:gd name="T98" fmla="*/ 500251413 w 72"/>
              <a:gd name="T99" fmla="*/ 500251413 h 72"/>
              <a:gd name="T100" fmla="*/ 500251413 w 72"/>
              <a:gd name="T101" fmla="*/ 500251413 h 72"/>
              <a:gd name="T102" fmla="*/ 500251413 w 72"/>
              <a:gd name="T103" fmla="*/ 500251413 h 72"/>
              <a:gd name="T104" fmla="*/ 500251413 w 72"/>
              <a:gd name="T105" fmla="*/ 500251413 h 72"/>
              <a:gd name="T106" fmla="*/ 500251413 w 72"/>
              <a:gd name="T107" fmla="*/ 500251413 h 72"/>
              <a:gd name="T108" fmla="*/ 500251413 w 72"/>
              <a:gd name="T109" fmla="*/ 500251413 h 72"/>
              <a:gd name="T110" fmla="*/ 0 w 72"/>
              <a:gd name="T111" fmla="*/ 500251413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3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0"/>
                </a:lnTo>
                <a:lnTo>
                  <a:pt x="2" y="19"/>
                </a:lnTo>
                <a:lnTo>
                  <a:pt x="2" y="18"/>
                </a:lnTo>
                <a:lnTo>
                  <a:pt x="3" y="17"/>
                </a:lnTo>
                <a:lnTo>
                  <a:pt x="3" y="14"/>
                </a:lnTo>
                <a:lnTo>
                  <a:pt x="5" y="13"/>
                </a:lnTo>
                <a:lnTo>
                  <a:pt x="5" y="12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43" y="0"/>
                </a:lnTo>
                <a:lnTo>
                  <a:pt x="44" y="0"/>
                </a:lnTo>
                <a:lnTo>
                  <a:pt x="47" y="0"/>
                </a:lnTo>
                <a:lnTo>
                  <a:pt x="48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3" y="1"/>
                </a:lnTo>
                <a:lnTo>
                  <a:pt x="55" y="2"/>
                </a:lnTo>
                <a:lnTo>
                  <a:pt x="56" y="2"/>
                </a:lnTo>
                <a:lnTo>
                  <a:pt x="57" y="4"/>
                </a:lnTo>
                <a:lnTo>
                  <a:pt x="59" y="4"/>
                </a:lnTo>
                <a:lnTo>
                  <a:pt x="60" y="5"/>
                </a:lnTo>
                <a:lnTo>
                  <a:pt x="61" y="6"/>
                </a:lnTo>
                <a:lnTo>
                  <a:pt x="62" y="7"/>
                </a:lnTo>
                <a:lnTo>
                  <a:pt x="63" y="8"/>
                </a:lnTo>
                <a:lnTo>
                  <a:pt x="65" y="10"/>
                </a:lnTo>
                <a:lnTo>
                  <a:pt x="66" y="11"/>
                </a:lnTo>
                <a:lnTo>
                  <a:pt x="66" y="12"/>
                </a:lnTo>
                <a:lnTo>
                  <a:pt x="67" y="12"/>
                </a:lnTo>
                <a:lnTo>
                  <a:pt x="68" y="13"/>
                </a:lnTo>
                <a:lnTo>
                  <a:pt x="68" y="14"/>
                </a:lnTo>
                <a:lnTo>
                  <a:pt x="69" y="17"/>
                </a:lnTo>
                <a:lnTo>
                  <a:pt x="69" y="18"/>
                </a:lnTo>
                <a:lnTo>
                  <a:pt x="71" y="19"/>
                </a:lnTo>
                <a:lnTo>
                  <a:pt x="71" y="20"/>
                </a:lnTo>
                <a:lnTo>
                  <a:pt x="72" y="22"/>
                </a:lnTo>
                <a:lnTo>
                  <a:pt x="72" y="23"/>
                </a:lnTo>
                <a:lnTo>
                  <a:pt x="72" y="24"/>
                </a:lnTo>
                <a:lnTo>
                  <a:pt x="72" y="26"/>
                </a:lnTo>
                <a:lnTo>
                  <a:pt x="72" y="28"/>
                </a:lnTo>
                <a:lnTo>
                  <a:pt x="72" y="29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1" y="52"/>
                </a:lnTo>
                <a:lnTo>
                  <a:pt x="71" y="53"/>
                </a:lnTo>
                <a:lnTo>
                  <a:pt x="69" y="54"/>
                </a:lnTo>
                <a:lnTo>
                  <a:pt x="69" y="55"/>
                </a:lnTo>
                <a:lnTo>
                  <a:pt x="68" y="56"/>
                </a:lnTo>
                <a:lnTo>
                  <a:pt x="68" y="58"/>
                </a:lnTo>
                <a:lnTo>
                  <a:pt x="67" y="59"/>
                </a:lnTo>
                <a:lnTo>
                  <a:pt x="66" y="60"/>
                </a:lnTo>
                <a:lnTo>
                  <a:pt x="66" y="61"/>
                </a:lnTo>
                <a:lnTo>
                  <a:pt x="65" y="62"/>
                </a:lnTo>
                <a:lnTo>
                  <a:pt x="63" y="64"/>
                </a:lnTo>
                <a:lnTo>
                  <a:pt x="62" y="65"/>
                </a:lnTo>
                <a:lnTo>
                  <a:pt x="61" y="65"/>
                </a:lnTo>
                <a:lnTo>
                  <a:pt x="61" y="66"/>
                </a:lnTo>
                <a:lnTo>
                  <a:pt x="60" y="67"/>
                </a:lnTo>
                <a:lnTo>
                  <a:pt x="59" y="67"/>
                </a:lnTo>
                <a:lnTo>
                  <a:pt x="57" y="68"/>
                </a:lnTo>
                <a:lnTo>
                  <a:pt x="56" y="68"/>
                </a:lnTo>
                <a:lnTo>
                  <a:pt x="55" y="70"/>
                </a:lnTo>
                <a:lnTo>
                  <a:pt x="53" y="70"/>
                </a:lnTo>
                <a:lnTo>
                  <a:pt x="51" y="71"/>
                </a:lnTo>
                <a:lnTo>
                  <a:pt x="50" y="71"/>
                </a:lnTo>
                <a:lnTo>
                  <a:pt x="49" y="71"/>
                </a:lnTo>
                <a:lnTo>
                  <a:pt x="48" y="72"/>
                </a:lnTo>
                <a:lnTo>
                  <a:pt x="47" y="72"/>
                </a:lnTo>
                <a:lnTo>
                  <a:pt x="44" y="72"/>
                </a:lnTo>
                <a:lnTo>
                  <a:pt x="43" y="72"/>
                </a:lnTo>
                <a:lnTo>
                  <a:pt x="29" y="72"/>
                </a:lnTo>
                <a:lnTo>
                  <a:pt x="27" y="72"/>
                </a:lnTo>
                <a:lnTo>
                  <a:pt x="26" y="72"/>
                </a:lnTo>
                <a:lnTo>
                  <a:pt x="25" y="72"/>
                </a:lnTo>
                <a:lnTo>
                  <a:pt x="24" y="71"/>
                </a:lnTo>
                <a:lnTo>
                  <a:pt x="21" y="71"/>
                </a:lnTo>
                <a:lnTo>
                  <a:pt x="20" y="71"/>
                </a:lnTo>
                <a:lnTo>
                  <a:pt x="19" y="70"/>
                </a:lnTo>
                <a:lnTo>
                  <a:pt x="18" y="70"/>
                </a:lnTo>
                <a:lnTo>
                  <a:pt x="17" y="68"/>
                </a:lnTo>
                <a:lnTo>
                  <a:pt x="15" y="68"/>
                </a:lnTo>
                <a:lnTo>
                  <a:pt x="14" y="67"/>
                </a:lnTo>
                <a:lnTo>
                  <a:pt x="13" y="67"/>
                </a:lnTo>
                <a:lnTo>
                  <a:pt x="12" y="66"/>
                </a:lnTo>
                <a:lnTo>
                  <a:pt x="11" y="65"/>
                </a:lnTo>
                <a:lnTo>
                  <a:pt x="9" y="65"/>
                </a:lnTo>
                <a:lnTo>
                  <a:pt x="8" y="64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5" y="59"/>
                </a:lnTo>
                <a:lnTo>
                  <a:pt x="5" y="58"/>
                </a:lnTo>
                <a:lnTo>
                  <a:pt x="3" y="56"/>
                </a:lnTo>
                <a:lnTo>
                  <a:pt x="3" y="55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6" name="Rectangle 9"/>
          <p:cNvSpPr>
            <a:spLocks noChangeArrowheads="1"/>
          </p:cNvSpPr>
          <p:nvPr/>
        </p:nvSpPr>
        <p:spPr bwMode="auto">
          <a:xfrm>
            <a:off x="2754313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7" name="Rectangle 10"/>
          <p:cNvSpPr>
            <a:spLocks noChangeArrowheads="1"/>
          </p:cNvSpPr>
          <p:nvPr/>
        </p:nvSpPr>
        <p:spPr bwMode="auto">
          <a:xfrm>
            <a:off x="3776663" y="3162301"/>
            <a:ext cx="666750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8" name="Rectangle 11"/>
          <p:cNvSpPr>
            <a:spLocks noChangeArrowheads="1"/>
          </p:cNvSpPr>
          <p:nvPr/>
        </p:nvSpPr>
        <p:spPr bwMode="auto">
          <a:xfrm>
            <a:off x="949590" y="4408487"/>
            <a:ext cx="5429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9" name="Rectangle 12"/>
          <p:cNvSpPr>
            <a:spLocks noChangeArrowheads="1"/>
          </p:cNvSpPr>
          <p:nvPr/>
        </p:nvSpPr>
        <p:spPr bwMode="auto">
          <a:xfrm>
            <a:off x="3841750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0" name="Rectangle 13"/>
          <p:cNvSpPr>
            <a:spLocks noChangeArrowheads="1"/>
          </p:cNvSpPr>
          <p:nvPr/>
        </p:nvSpPr>
        <p:spPr bwMode="auto">
          <a:xfrm>
            <a:off x="4238625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1" name="Line 14"/>
          <p:cNvSpPr>
            <a:spLocks noChangeShapeType="1"/>
          </p:cNvSpPr>
          <p:nvPr/>
        </p:nvSpPr>
        <p:spPr bwMode="auto">
          <a:xfrm flipH="1">
            <a:off x="4252913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2" name="Rectangle 15"/>
          <p:cNvSpPr>
            <a:spLocks noChangeArrowheads="1"/>
          </p:cNvSpPr>
          <p:nvPr/>
        </p:nvSpPr>
        <p:spPr bwMode="auto">
          <a:xfrm>
            <a:off x="5262563" y="3162301"/>
            <a:ext cx="668338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3" name="Rectangle 16"/>
          <p:cNvSpPr>
            <a:spLocks noChangeArrowheads="1"/>
          </p:cNvSpPr>
          <p:nvPr/>
        </p:nvSpPr>
        <p:spPr bwMode="auto">
          <a:xfrm>
            <a:off x="4238625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4" name="Rectangle 17"/>
          <p:cNvSpPr>
            <a:spLocks noChangeArrowheads="1"/>
          </p:cNvSpPr>
          <p:nvPr/>
        </p:nvSpPr>
        <p:spPr bwMode="auto">
          <a:xfrm>
            <a:off x="5327650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5" name="Rectangle 18"/>
          <p:cNvSpPr>
            <a:spLocks noChangeArrowheads="1"/>
          </p:cNvSpPr>
          <p:nvPr/>
        </p:nvSpPr>
        <p:spPr bwMode="auto">
          <a:xfrm>
            <a:off x="5722938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6" name="Line 19"/>
          <p:cNvSpPr>
            <a:spLocks noChangeShapeType="1"/>
          </p:cNvSpPr>
          <p:nvPr/>
        </p:nvSpPr>
        <p:spPr bwMode="auto">
          <a:xfrm flipH="1">
            <a:off x="5740400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7" name="Rectangle 20"/>
          <p:cNvSpPr>
            <a:spLocks noChangeArrowheads="1"/>
          </p:cNvSpPr>
          <p:nvPr/>
        </p:nvSpPr>
        <p:spPr bwMode="auto">
          <a:xfrm>
            <a:off x="6750050" y="3162301"/>
            <a:ext cx="666750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8" name="Rectangle 21"/>
          <p:cNvSpPr>
            <a:spLocks noChangeArrowheads="1"/>
          </p:cNvSpPr>
          <p:nvPr/>
        </p:nvSpPr>
        <p:spPr bwMode="auto">
          <a:xfrm>
            <a:off x="5724525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9" name="Rectangle 22"/>
          <p:cNvSpPr>
            <a:spLocks noChangeArrowheads="1"/>
          </p:cNvSpPr>
          <p:nvPr/>
        </p:nvSpPr>
        <p:spPr bwMode="auto">
          <a:xfrm>
            <a:off x="6811963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10" name="Rectangle 23"/>
          <p:cNvSpPr>
            <a:spLocks noChangeArrowheads="1"/>
          </p:cNvSpPr>
          <p:nvPr/>
        </p:nvSpPr>
        <p:spPr bwMode="auto">
          <a:xfrm>
            <a:off x="7208838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11" name="Line 24"/>
          <p:cNvSpPr>
            <a:spLocks noChangeShapeType="1"/>
          </p:cNvSpPr>
          <p:nvPr/>
        </p:nvSpPr>
        <p:spPr bwMode="auto">
          <a:xfrm flipH="1">
            <a:off x="7226300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2" name="Line 25"/>
          <p:cNvSpPr>
            <a:spLocks noChangeShapeType="1"/>
          </p:cNvSpPr>
          <p:nvPr/>
        </p:nvSpPr>
        <p:spPr bwMode="auto">
          <a:xfrm>
            <a:off x="1757363" y="3449638"/>
            <a:ext cx="533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3" name="Line 26"/>
          <p:cNvSpPr>
            <a:spLocks noChangeShapeType="1"/>
          </p:cNvSpPr>
          <p:nvPr/>
        </p:nvSpPr>
        <p:spPr bwMode="auto">
          <a:xfrm flipH="1">
            <a:off x="2957513" y="3449638"/>
            <a:ext cx="819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4" name="Line 27"/>
          <p:cNvSpPr>
            <a:spLocks noChangeShapeType="1"/>
          </p:cNvSpPr>
          <p:nvPr/>
        </p:nvSpPr>
        <p:spPr bwMode="auto">
          <a:xfrm flipH="1">
            <a:off x="4443413" y="3449638"/>
            <a:ext cx="819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5" name="Line 28"/>
          <p:cNvSpPr>
            <a:spLocks noChangeShapeType="1"/>
          </p:cNvSpPr>
          <p:nvPr/>
        </p:nvSpPr>
        <p:spPr bwMode="auto">
          <a:xfrm flipH="1">
            <a:off x="5930900" y="3449638"/>
            <a:ext cx="819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6" name="Line 29"/>
          <p:cNvSpPr>
            <a:spLocks noChangeShapeType="1"/>
          </p:cNvSpPr>
          <p:nvPr/>
        </p:nvSpPr>
        <p:spPr bwMode="auto">
          <a:xfrm flipH="1">
            <a:off x="7416800" y="3449638"/>
            <a:ext cx="476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7" name="Freeform 30"/>
          <p:cNvSpPr>
            <a:spLocks/>
          </p:cNvSpPr>
          <p:nvPr/>
        </p:nvSpPr>
        <p:spPr bwMode="auto">
          <a:xfrm>
            <a:off x="2023973" y="3962400"/>
            <a:ext cx="4726078" cy="554038"/>
          </a:xfrm>
          <a:custGeom>
            <a:avLst/>
            <a:gdLst>
              <a:gd name="T0" fmla="*/ 0 w 6289"/>
              <a:gd name="T1" fmla="*/ 0 h 696"/>
              <a:gd name="T2" fmla="*/ 500410394 w 6289"/>
              <a:gd name="T3" fmla="*/ 0 h 696"/>
              <a:gd name="T4" fmla="*/ 500410394 w 6289"/>
              <a:gd name="T5" fmla="*/ 504398265 h 696"/>
              <a:gd name="T6" fmla="*/ 500410394 w 6289"/>
              <a:gd name="T7" fmla="*/ 504398265 h 696"/>
              <a:gd name="T8" fmla="*/ 500410394 w 6289"/>
              <a:gd name="T9" fmla="*/ 0 h 696"/>
              <a:gd name="T10" fmla="*/ 500410394 w 6289"/>
              <a:gd name="T11" fmla="*/ 0 h 69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289"/>
              <a:gd name="T19" fmla="*/ 0 h 696"/>
              <a:gd name="T20" fmla="*/ 6289 w 6289"/>
              <a:gd name="T21" fmla="*/ 696 h 696"/>
              <a:gd name="connsiteX0" fmla="*/ 0 w 9466"/>
              <a:gd name="connsiteY0" fmla="*/ 0 h 10000"/>
              <a:gd name="connsiteX1" fmla="*/ 0 w 9466"/>
              <a:gd name="connsiteY1" fmla="*/ 10000 h 10000"/>
              <a:gd name="connsiteX2" fmla="*/ 8932 w 9466"/>
              <a:gd name="connsiteY2" fmla="*/ 10000 h 10000"/>
              <a:gd name="connsiteX3" fmla="*/ 8932 w 9466"/>
              <a:gd name="connsiteY3" fmla="*/ 0 h 10000"/>
              <a:gd name="connsiteX4" fmla="*/ 9466 w 9466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66" h="10000">
                <a:moveTo>
                  <a:pt x="0" y="0"/>
                </a:moveTo>
                <a:lnTo>
                  <a:pt x="0" y="10000"/>
                </a:lnTo>
                <a:lnTo>
                  <a:pt x="8932" y="10000"/>
                </a:lnTo>
                <a:lnTo>
                  <a:pt x="8932" y="0"/>
                </a:lnTo>
                <a:lnTo>
                  <a:pt x="9466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8" name="Freeform 31"/>
          <p:cNvSpPr>
            <a:spLocks/>
          </p:cNvSpPr>
          <p:nvPr/>
        </p:nvSpPr>
        <p:spPr bwMode="auto">
          <a:xfrm>
            <a:off x="4995863" y="3962400"/>
            <a:ext cx="266700" cy="55403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696">
                <a:moveTo>
                  <a:pt x="0" y="696"/>
                </a:moveTo>
                <a:lnTo>
                  <a:pt x="0" y="0"/>
                </a:lnTo>
                <a:lnTo>
                  <a:pt x="336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9" name="Freeform 32"/>
          <p:cNvSpPr>
            <a:spLocks/>
          </p:cNvSpPr>
          <p:nvPr/>
        </p:nvSpPr>
        <p:spPr bwMode="auto">
          <a:xfrm>
            <a:off x="3509963" y="3962400"/>
            <a:ext cx="266700" cy="55403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696">
                <a:moveTo>
                  <a:pt x="0" y="696"/>
                </a:moveTo>
                <a:lnTo>
                  <a:pt x="0" y="0"/>
                </a:lnTo>
                <a:lnTo>
                  <a:pt x="336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0" name="Freeform 33"/>
          <p:cNvSpPr>
            <a:spLocks/>
          </p:cNvSpPr>
          <p:nvPr/>
        </p:nvSpPr>
        <p:spPr bwMode="auto">
          <a:xfrm>
            <a:off x="3776663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1" name="Freeform 34"/>
          <p:cNvSpPr>
            <a:spLocks/>
          </p:cNvSpPr>
          <p:nvPr/>
        </p:nvSpPr>
        <p:spPr bwMode="auto">
          <a:xfrm>
            <a:off x="5262563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2" name="Freeform 35"/>
          <p:cNvSpPr>
            <a:spLocks/>
          </p:cNvSpPr>
          <p:nvPr/>
        </p:nvSpPr>
        <p:spPr bwMode="auto">
          <a:xfrm>
            <a:off x="6750050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3" name="Freeform 36"/>
          <p:cNvSpPr>
            <a:spLocks/>
          </p:cNvSpPr>
          <p:nvPr/>
        </p:nvSpPr>
        <p:spPr bwMode="auto">
          <a:xfrm>
            <a:off x="2290763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4" name="Line 37"/>
          <p:cNvSpPr>
            <a:spLocks noChangeShapeType="1"/>
          </p:cNvSpPr>
          <p:nvPr/>
        </p:nvSpPr>
        <p:spPr bwMode="auto">
          <a:xfrm>
            <a:off x="2024063" y="3962400"/>
            <a:ext cx="2667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5" name="Freeform 38"/>
          <p:cNvSpPr>
            <a:spLocks/>
          </p:cNvSpPr>
          <p:nvPr/>
        </p:nvSpPr>
        <p:spPr bwMode="auto">
          <a:xfrm>
            <a:off x="3479800" y="4484687"/>
            <a:ext cx="57150" cy="57150"/>
          </a:xfrm>
          <a:custGeom>
            <a:avLst/>
            <a:gdLst>
              <a:gd name="T0" fmla="*/ 0 w 72"/>
              <a:gd name="T1" fmla="*/ 500251413 h 72"/>
              <a:gd name="T2" fmla="*/ 500251413 w 72"/>
              <a:gd name="T3" fmla="*/ 500251413 h 72"/>
              <a:gd name="T4" fmla="*/ 500251413 w 72"/>
              <a:gd name="T5" fmla="*/ 500251413 h 72"/>
              <a:gd name="T6" fmla="*/ 500251413 w 72"/>
              <a:gd name="T7" fmla="*/ 500251413 h 72"/>
              <a:gd name="T8" fmla="*/ 500251413 w 72"/>
              <a:gd name="T9" fmla="*/ 500251413 h 72"/>
              <a:gd name="T10" fmla="*/ 500251413 w 72"/>
              <a:gd name="T11" fmla="*/ 500251413 h 72"/>
              <a:gd name="T12" fmla="*/ 500251413 w 72"/>
              <a:gd name="T13" fmla="*/ 500251413 h 72"/>
              <a:gd name="T14" fmla="*/ 500251413 w 72"/>
              <a:gd name="T15" fmla="*/ 500251413 h 72"/>
              <a:gd name="T16" fmla="*/ 500251413 w 72"/>
              <a:gd name="T17" fmla="*/ 500251413 h 72"/>
              <a:gd name="T18" fmla="*/ 500251413 w 72"/>
              <a:gd name="T19" fmla="*/ 0 h 72"/>
              <a:gd name="T20" fmla="*/ 500251413 w 72"/>
              <a:gd name="T21" fmla="*/ 0 h 72"/>
              <a:gd name="T22" fmla="*/ 500251413 w 72"/>
              <a:gd name="T23" fmla="*/ 0 h 72"/>
              <a:gd name="T24" fmla="*/ 500251413 w 72"/>
              <a:gd name="T25" fmla="*/ 0 h 72"/>
              <a:gd name="T26" fmla="*/ 500251413 w 72"/>
              <a:gd name="T27" fmla="*/ 500251413 h 72"/>
              <a:gd name="T28" fmla="*/ 500251413 w 72"/>
              <a:gd name="T29" fmla="*/ 500251413 h 72"/>
              <a:gd name="T30" fmla="*/ 500251413 w 72"/>
              <a:gd name="T31" fmla="*/ 500251413 h 72"/>
              <a:gd name="T32" fmla="*/ 500251413 w 72"/>
              <a:gd name="T33" fmla="*/ 500251413 h 72"/>
              <a:gd name="T34" fmla="*/ 500251413 w 72"/>
              <a:gd name="T35" fmla="*/ 500251413 h 72"/>
              <a:gd name="T36" fmla="*/ 500251413 w 72"/>
              <a:gd name="T37" fmla="*/ 500251413 h 72"/>
              <a:gd name="T38" fmla="*/ 500251413 w 72"/>
              <a:gd name="T39" fmla="*/ 500251413 h 72"/>
              <a:gd name="T40" fmla="*/ 500251413 w 72"/>
              <a:gd name="T41" fmla="*/ 500251413 h 72"/>
              <a:gd name="T42" fmla="*/ 500251413 w 72"/>
              <a:gd name="T43" fmla="*/ 500251413 h 72"/>
              <a:gd name="T44" fmla="*/ 500251413 w 72"/>
              <a:gd name="T45" fmla="*/ 500251413 h 72"/>
              <a:gd name="T46" fmla="*/ 500251413 w 72"/>
              <a:gd name="T47" fmla="*/ 500251413 h 72"/>
              <a:gd name="T48" fmla="*/ 500251413 w 72"/>
              <a:gd name="T49" fmla="*/ 500251413 h 72"/>
              <a:gd name="T50" fmla="*/ 500251413 w 72"/>
              <a:gd name="T51" fmla="*/ 500251413 h 72"/>
              <a:gd name="T52" fmla="*/ 500251413 w 72"/>
              <a:gd name="T53" fmla="*/ 500251413 h 72"/>
              <a:gd name="T54" fmla="*/ 500251413 w 72"/>
              <a:gd name="T55" fmla="*/ 500251413 h 72"/>
              <a:gd name="T56" fmla="*/ 500251413 w 72"/>
              <a:gd name="T57" fmla="*/ 500251413 h 72"/>
              <a:gd name="T58" fmla="*/ 500251413 w 72"/>
              <a:gd name="T59" fmla="*/ 500251413 h 72"/>
              <a:gd name="T60" fmla="*/ 500251413 w 72"/>
              <a:gd name="T61" fmla="*/ 500251413 h 72"/>
              <a:gd name="T62" fmla="*/ 500251413 w 72"/>
              <a:gd name="T63" fmla="*/ 500251413 h 72"/>
              <a:gd name="T64" fmla="*/ 500251413 w 72"/>
              <a:gd name="T65" fmla="*/ 500251413 h 72"/>
              <a:gd name="T66" fmla="*/ 500251413 w 72"/>
              <a:gd name="T67" fmla="*/ 500251413 h 72"/>
              <a:gd name="T68" fmla="*/ 500251413 w 72"/>
              <a:gd name="T69" fmla="*/ 500251413 h 72"/>
              <a:gd name="T70" fmla="*/ 500251413 w 72"/>
              <a:gd name="T71" fmla="*/ 500251413 h 72"/>
              <a:gd name="T72" fmla="*/ 500251413 w 72"/>
              <a:gd name="T73" fmla="*/ 500251413 h 72"/>
              <a:gd name="T74" fmla="*/ 500251413 w 72"/>
              <a:gd name="T75" fmla="*/ 500251413 h 72"/>
              <a:gd name="T76" fmla="*/ 500251413 w 72"/>
              <a:gd name="T77" fmla="*/ 500251413 h 72"/>
              <a:gd name="T78" fmla="*/ 500251413 w 72"/>
              <a:gd name="T79" fmla="*/ 500251413 h 72"/>
              <a:gd name="T80" fmla="*/ 500251413 w 72"/>
              <a:gd name="T81" fmla="*/ 500251413 h 72"/>
              <a:gd name="T82" fmla="*/ 500251413 w 72"/>
              <a:gd name="T83" fmla="*/ 500251413 h 72"/>
              <a:gd name="T84" fmla="*/ 500251413 w 72"/>
              <a:gd name="T85" fmla="*/ 500251413 h 72"/>
              <a:gd name="T86" fmla="*/ 500251413 w 72"/>
              <a:gd name="T87" fmla="*/ 500251413 h 72"/>
              <a:gd name="T88" fmla="*/ 500251413 w 72"/>
              <a:gd name="T89" fmla="*/ 500251413 h 72"/>
              <a:gd name="T90" fmla="*/ 500251413 w 72"/>
              <a:gd name="T91" fmla="*/ 500251413 h 72"/>
              <a:gd name="T92" fmla="*/ 500251413 w 72"/>
              <a:gd name="T93" fmla="*/ 500251413 h 72"/>
              <a:gd name="T94" fmla="*/ 500251413 w 72"/>
              <a:gd name="T95" fmla="*/ 500251413 h 72"/>
              <a:gd name="T96" fmla="*/ 500251413 w 72"/>
              <a:gd name="T97" fmla="*/ 500251413 h 72"/>
              <a:gd name="T98" fmla="*/ 500251413 w 72"/>
              <a:gd name="T99" fmla="*/ 500251413 h 72"/>
              <a:gd name="T100" fmla="*/ 500251413 w 72"/>
              <a:gd name="T101" fmla="*/ 500251413 h 72"/>
              <a:gd name="T102" fmla="*/ 500251413 w 72"/>
              <a:gd name="T103" fmla="*/ 500251413 h 72"/>
              <a:gd name="T104" fmla="*/ 500251413 w 72"/>
              <a:gd name="T105" fmla="*/ 500251413 h 72"/>
              <a:gd name="T106" fmla="*/ 500251413 w 72"/>
              <a:gd name="T107" fmla="*/ 500251413 h 72"/>
              <a:gd name="T108" fmla="*/ 500251413 w 72"/>
              <a:gd name="T109" fmla="*/ 500251413 h 72"/>
              <a:gd name="T110" fmla="*/ 0 w 72"/>
              <a:gd name="T111" fmla="*/ 500251413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3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0"/>
                </a:lnTo>
                <a:lnTo>
                  <a:pt x="2" y="19"/>
                </a:lnTo>
                <a:lnTo>
                  <a:pt x="2" y="18"/>
                </a:lnTo>
                <a:lnTo>
                  <a:pt x="3" y="17"/>
                </a:lnTo>
                <a:lnTo>
                  <a:pt x="3" y="14"/>
                </a:lnTo>
                <a:lnTo>
                  <a:pt x="4" y="13"/>
                </a:lnTo>
                <a:lnTo>
                  <a:pt x="4" y="12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2" y="1"/>
                </a:lnTo>
                <a:lnTo>
                  <a:pt x="55" y="2"/>
                </a:lnTo>
                <a:lnTo>
                  <a:pt x="56" y="2"/>
                </a:lnTo>
                <a:lnTo>
                  <a:pt x="57" y="4"/>
                </a:lnTo>
                <a:lnTo>
                  <a:pt x="58" y="4"/>
                </a:lnTo>
                <a:lnTo>
                  <a:pt x="60" y="5"/>
                </a:lnTo>
                <a:lnTo>
                  <a:pt x="61" y="6"/>
                </a:lnTo>
                <a:lnTo>
                  <a:pt x="62" y="7"/>
                </a:lnTo>
                <a:lnTo>
                  <a:pt x="63" y="8"/>
                </a:lnTo>
                <a:lnTo>
                  <a:pt x="64" y="10"/>
                </a:lnTo>
                <a:lnTo>
                  <a:pt x="66" y="11"/>
                </a:lnTo>
                <a:lnTo>
                  <a:pt x="66" y="12"/>
                </a:lnTo>
                <a:lnTo>
                  <a:pt x="67" y="12"/>
                </a:lnTo>
                <a:lnTo>
                  <a:pt x="68" y="13"/>
                </a:lnTo>
                <a:lnTo>
                  <a:pt x="68" y="14"/>
                </a:lnTo>
                <a:lnTo>
                  <a:pt x="69" y="17"/>
                </a:lnTo>
                <a:lnTo>
                  <a:pt x="69" y="18"/>
                </a:lnTo>
                <a:lnTo>
                  <a:pt x="70" y="19"/>
                </a:lnTo>
                <a:lnTo>
                  <a:pt x="70" y="20"/>
                </a:lnTo>
                <a:lnTo>
                  <a:pt x="72" y="22"/>
                </a:lnTo>
                <a:lnTo>
                  <a:pt x="72" y="23"/>
                </a:lnTo>
                <a:lnTo>
                  <a:pt x="72" y="24"/>
                </a:lnTo>
                <a:lnTo>
                  <a:pt x="72" y="26"/>
                </a:lnTo>
                <a:lnTo>
                  <a:pt x="72" y="28"/>
                </a:lnTo>
                <a:lnTo>
                  <a:pt x="72" y="29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0" y="52"/>
                </a:lnTo>
                <a:lnTo>
                  <a:pt x="70" y="53"/>
                </a:lnTo>
                <a:lnTo>
                  <a:pt x="69" y="54"/>
                </a:lnTo>
                <a:lnTo>
                  <a:pt x="69" y="55"/>
                </a:lnTo>
                <a:lnTo>
                  <a:pt x="68" y="56"/>
                </a:lnTo>
                <a:lnTo>
                  <a:pt x="68" y="58"/>
                </a:lnTo>
                <a:lnTo>
                  <a:pt x="67" y="59"/>
                </a:lnTo>
                <a:lnTo>
                  <a:pt x="66" y="60"/>
                </a:lnTo>
                <a:lnTo>
                  <a:pt x="66" y="61"/>
                </a:lnTo>
                <a:lnTo>
                  <a:pt x="64" y="62"/>
                </a:lnTo>
                <a:lnTo>
                  <a:pt x="63" y="64"/>
                </a:lnTo>
                <a:lnTo>
                  <a:pt x="62" y="65"/>
                </a:lnTo>
                <a:lnTo>
                  <a:pt x="61" y="65"/>
                </a:lnTo>
                <a:lnTo>
                  <a:pt x="61" y="66"/>
                </a:lnTo>
                <a:lnTo>
                  <a:pt x="60" y="67"/>
                </a:lnTo>
                <a:lnTo>
                  <a:pt x="58" y="67"/>
                </a:lnTo>
                <a:lnTo>
                  <a:pt x="57" y="68"/>
                </a:lnTo>
                <a:lnTo>
                  <a:pt x="56" y="68"/>
                </a:lnTo>
                <a:lnTo>
                  <a:pt x="55" y="70"/>
                </a:lnTo>
                <a:lnTo>
                  <a:pt x="52" y="70"/>
                </a:lnTo>
                <a:lnTo>
                  <a:pt x="51" y="71"/>
                </a:lnTo>
                <a:lnTo>
                  <a:pt x="50" y="71"/>
                </a:lnTo>
                <a:lnTo>
                  <a:pt x="49" y="71"/>
                </a:lnTo>
                <a:lnTo>
                  <a:pt x="48" y="72"/>
                </a:lnTo>
                <a:lnTo>
                  <a:pt x="46" y="72"/>
                </a:lnTo>
                <a:lnTo>
                  <a:pt x="44" y="72"/>
                </a:lnTo>
                <a:lnTo>
                  <a:pt x="43" y="72"/>
                </a:lnTo>
                <a:lnTo>
                  <a:pt x="28" y="72"/>
                </a:lnTo>
                <a:lnTo>
                  <a:pt x="27" y="72"/>
                </a:lnTo>
                <a:lnTo>
                  <a:pt x="26" y="72"/>
                </a:lnTo>
                <a:lnTo>
                  <a:pt x="25" y="72"/>
                </a:lnTo>
                <a:lnTo>
                  <a:pt x="24" y="71"/>
                </a:lnTo>
                <a:lnTo>
                  <a:pt x="21" y="71"/>
                </a:lnTo>
                <a:lnTo>
                  <a:pt x="20" y="71"/>
                </a:lnTo>
                <a:lnTo>
                  <a:pt x="19" y="70"/>
                </a:lnTo>
                <a:lnTo>
                  <a:pt x="18" y="70"/>
                </a:lnTo>
                <a:lnTo>
                  <a:pt x="16" y="68"/>
                </a:lnTo>
                <a:lnTo>
                  <a:pt x="15" y="68"/>
                </a:lnTo>
                <a:lnTo>
                  <a:pt x="14" y="67"/>
                </a:lnTo>
                <a:lnTo>
                  <a:pt x="13" y="67"/>
                </a:lnTo>
                <a:lnTo>
                  <a:pt x="12" y="66"/>
                </a:lnTo>
                <a:lnTo>
                  <a:pt x="10" y="65"/>
                </a:lnTo>
                <a:lnTo>
                  <a:pt x="9" y="65"/>
                </a:lnTo>
                <a:lnTo>
                  <a:pt x="8" y="64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4" y="59"/>
                </a:lnTo>
                <a:lnTo>
                  <a:pt x="4" y="58"/>
                </a:lnTo>
                <a:lnTo>
                  <a:pt x="3" y="56"/>
                </a:lnTo>
                <a:lnTo>
                  <a:pt x="3" y="55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6" name="Rectangle 40"/>
          <p:cNvSpPr>
            <a:spLocks noChangeArrowheads="1"/>
          </p:cNvSpPr>
          <p:nvPr/>
        </p:nvSpPr>
        <p:spPr bwMode="auto">
          <a:xfrm>
            <a:off x="7208838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27" name="Rectangle 41"/>
          <p:cNvSpPr>
            <a:spLocks noChangeArrowheads="1"/>
          </p:cNvSpPr>
          <p:nvPr/>
        </p:nvSpPr>
        <p:spPr bwMode="auto">
          <a:xfrm>
            <a:off x="1524000" y="3324226"/>
            <a:ext cx="220663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In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28" name="Rectangle 42"/>
          <p:cNvSpPr>
            <a:spLocks noChangeArrowheads="1"/>
          </p:cNvSpPr>
          <p:nvPr/>
        </p:nvSpPr>
        <p:spPr bwMode="auto">
          <a:xfrm>
            <a:off x="7997825" y="3328988"/>
            <a:ext cx="3841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Out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29" name="Rectangle 112"/>
          <p:cNvSpPr>
            <a:spLocks noChangeArrowheads="1"/>
          </p:cNvSpPr>
          <p:nvPr/>
        </p:nvSpPr>
        <p:spPr bwMode="auto">
          <a:xfrm>
            <a:off x="3116263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0" name="Rectangle 113"/>
          <p:cNvSpPr>
            <a:spLocks noChangeArrowheads="1"/>
          </p:cNvSpPr>
          <p:nvPr/>
        </p:nvSpPr>
        <p:spPr bwMode="auto">
          <a:xfrm>
            <a:off x="3244850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1" name="Rectangle 114"/>
          <p:cNvSpPr>
            <a:spLocks noChangeArrowheads="1"/>
          </p:cNvSpPr>
          <p:nvPr/>
        </p:nvSpPr>
        <p:spPr bwMode="auto">
          <a:xfrm>
            <a:off x="4589463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2" name="Rectangle 115"/>
          <p:cNvSpPr>
            <a:spLocks noChangeArrowheads="1"/>
          </p:cNvSpPr>
          <p:nvPr/>
        </p:nvSpPr>
        <p:spPr bwMode="auto">
          <a:xfrm>
            <a:off x="4719638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3" name="Rectangle 116"/>
          <p:cNvSpPr>
            <a:spLocks noChangeArrowheads="1"/>
          </p:cNvSpPr>
          <p:nvPr/>
        </p:nvSpPr>
        <p:spPr bwMode="auto">
          <a:xfrm>
            <a:off x="6078538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4" name="Rectangle 117"/>
          <p:cNvSpPr>
            <a:spLocks noChangeArrowheads="1"/>
          </p:cNvSpPr>
          <p:nvPr/>
        </p:nvSpPr>
        <p:spPr bwMode="auto">
          <a:xfrm>
            <a:off x="6208713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5" name="Rectangle 118"/>
          <p:cNvSpPr>
            <a:spLocks noChangeArrowheads="1"/>
          </p:cNvSpPr>
          <p:nvPr/>
        </p:nvSpPr>
        <p:spPr bwMode="auto">
          <a:xfrm>
            <a:off x="7575550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6" name="Rectangle 119"/>
          <p:cNvSpPr>
            <a:spLocks noChangeArrowheads="1"/>
          </p:cNvSpPr>
          <p:nvPr/>
        </p:nvSpPr>
        <p:spPr bwMode="auto">
          <a:xfrm>
            <a:off x="7705725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3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7" name="Freeform 120"/>
          <p:cNvSpPr>
            <a:spLocks/>
          </p:cNvSpPr>
          <p:nvPr/>
        </p:nvSpPr>
        <p:spPr bwMode="auto">
          <a:xfrm>
            <a:off x="1995488" y="4477280"/>
            <a:ext cx="57150" cy="57150"/>
          </a:xfrm>
          <a:custGeom>
            <a:avLst/>
            <a:gdLst>
              <a:gd name="T0" fmla="*/ 0 w 72"/>
              <a:gd name="T1" fmla="*/ 500251413 h 72"/>
              <a:gd name="T2" fmla="*/ 500251413 w 72"/>
              <a:gd name="T3" fmla="*/ 500251413 h 72"/>
              <a:gd name="T4" fmla="*/ 500251413 w 72"/>
              <a:gd name="T5" fmla="*/ 500251413 h 72"/>
              <a:gd name="T6" fmla="*/ 500251413 w 72"/>
              <a:gd name="T7" fmla="*/ 500251413 h 72"/>
              <a:gd name="T8" fmla="*/ 500251413 w 72"/>
              <a:gd name="T9" fmla="*/ 500251413 h 72"/>
              <a:gd name="T10" fmla="*/ 500251413 w 72"/>
              <a:gd name="T11" fmla="*/ 500251413 h 72"/>
              <a:gd name="T12" fmla="*/ 500251413 w 72"/>
              <a:gd name="T13" fmla="*/ 500251413 h 72"/>
              <a:gd name="T14" fmla="*/ 500251413 w 72"/>
              <a:gd name="T15" fmla="*/ 500251413 h 72"/>
              <a:gd name="T16" fmla="*/ 500251413 w 72"/>
              <a:gd name="T17" fmla="*/ 500251413 h 72"/>
              <a:gd name="T18" fmla="*/ 500251413 w 72"/>
              <a:gd name="T19" fmla="*/ 0 h 72"/>
              <a:gd name="T20" fmla="*/ 500251413 w 72"/>
              <a:gd name="T21" fmla="*/ 0 h 72"/>
              <a:gd name="T22" fmla="*/ 500251413 w 72"/>
              <a:gd name="T23" fmla="*/ 0 h 72"/>
              <a:gd name="T24" fmla="*/ 500251413 w 72"/>
              <a:gd name="T25" fmla="*/ 0 h 72"/>
              <a:gd name="T26" fmla="*/ 500251413 w 72"/>
              <a:gd name="T27" fmla="*/ 500251413 h 72"/>
              <a:gd name="T28" fmla="*/ 500251413 w 72"/>
              <a:gd name="T29" fmla="*/ 500251413 h 72"/>
              <a:gd name="T30" fmla="*/ 500251413 w 72"/>
              <a:gd name="T31" fmla="*/ 500251413 h 72"/>
              <a:gd name="T32" fmla="*/ 500251413 w 72"/>
              <a:gd name="T33" fmla="*/ 500251413 h 72"/>
              <a:gd name="T34" fmla="*/ 500251413 w 72"/>
              <a:gd name="T35" fmla="*/ 500251413 h 72"/>
              <a:gd name="T36" fmla="*/ 500251413 w 72"/>
              <a:gd name="T37" fmla="*/ 500251413 h 72"/>
              <a:gd name="T38" fmla="*/ 500251413 w 72"/>
              <a:gd name="T39" fmla="*/ 500251413 h 72"/>
              <a:gd name="T40" fmla="*/ 500251413 w 72"/>
              <a:gd name="T41" fmla="*/ 500251413 h 72"/>
              <a:gd name="T42" fmla="*/ 500251413 w 72"/>
              <a:gd name="T43" fmla="*/ 500251413 h 72"/>
              <a:gd name="T44" fmla="*/ 500251413 w 72"/>
              <a:gd name="T45" fmla="*/ 500251413 h 72"/>
              <a:gd name="T46" fmla="*/ 500251413 w 72"/>
              <a:gd name="T47" fmla="*/ 500251413 h 72"/>
              <a:gd name="T48" fmla="*/ 500251413 w 72"/>
              <a:gd name="T49" fmla="*/ 500251413 h 72"/>
              <a:gd name="T50" fmla="*/ 500251413 w 72"/>
              <a:gd name="T51" fmla="*/ 500251413 h 72"/>
              <a:gd name="T52" fmla="*/ 500251413 w 72"/>
              <a:gd name="T53" fmla="*/ 500251413 h 72"/>
              <a:gd name="T54" fmla="*/ 500251413 w 72"/>
              <a:gd name="T55" fmla="*/ 500251413 h 72"/>
              <a:gd name="T56" fmla="*/ 500251413 w 72"/>
              <a:gd name="T57" fmla="*/ 500251413 h 72"/>
              <a:gd name="T58" fmla="*/ 500251413 w 72"/>
              <a:gd name="T59" fmla="*/ 500251413 h 72"/>
              <a:gd name="T60" fmla="*/ 500251413 w 72"/>
              <a:gd name="T61" fmla="*/ 500251413 h 72"/>
              <a:gd name="T62" fmla="*/ 500251413 w 72"/>
              <a:gd name="T63" fmla="*/ 500251413 h 72"/>
              <a:gd name="T64" fmla="*/ 500251413 w 72"/>
              <a:gd name="T65" fmla="*/ 500251413 h 72"/>
              <a:gd name="T66" fmla="*/ 500251413 w 72"/>
              <a:gd name="T67" fmla="*/ 500251413 h 72"/>
              <a:gd name="T68" fmla="*/ 500251413 w 72"/>
              <a:gd name="T69" fmla="*/ 500251413 h 72"/>
              <a:gd name="T70" fmla="*/ 500251413 w 72"/>
              <a:gd name="T71" fmla="*/ 500251413 h 72"/>
              <a:gd name="T72" fmla="*/ 500251413 w 72"/>
              <a:gd name="T73" fmla="*/ 500251413 h 72"/>
              <a:gd name="T74" fmla="*/ 500251413 w 72"/>
              <a:gd name="T75" fmla="*/ 500251413 h 72"/>
              <a:gd name="T76" fmla="*/ 500251413 w 72"/>
              <a:gd name="T77" fmla="*/ 500251413 h 72"/>
              <a:gd name="T78" fmla="*/ 500251413 w 72"/>
              <a:gd name="T79" fmla="*/ 500251413 h 72"/>
              <a:gd name="T80" fmla="*/ 500251413 w 72"/>
              <a:gd name="T81" fmla="*/ 500251413 h 72"/>
              <a:gd name="T82" fmla="*/ 500251413 w 72"/>
              <a:gd name="T83" fmla="*/ 500251413 h 72"/>
              <a:gd name="T84" fmla="*/ 500251413 w 72"/>
              <a:gd name="T85" fmla="*/ 500251413 h 72"/>
              <a:gd name="T86" fmla="*/ 500251413 w 72"/>
              <a:gd name="T87" fmla="*/ 500251413 h 72"/>
              <a:gd name="T88" fmla="*/ 500251413 w 72"/>
              <a:gd name="T89" fmla="*/ 500251413 h 72"/>
              <a:gd name="T90" fmla="*/ 500251413 w 72"/>
              <a:gd name="T91" fmla="*/ 500251413 h 72"/>
              <a:gd name="T92" fmla="*/ 500251413 w 72"/>
              <a:gd name="T93" fmla="*/ 500251413 h 72"/>
              <a:gd name="T94" fmla="*/ 500251413 w 72"/>
              <a:gd name="T95" fmla="*/ 500251413 h 72"/>
              <a:gd name="T96" fmla="*/ 500251413 w 72"/>
              <a:gd name="T97" fmla="*/ 500251413 h 72"/>
              <a:gd name="T98" fmla="*/ 500251413 w 72"/>
              <a:gd name="T99" fmla="*/ 500251413 h 72"/>
              <a:gd name="T100" fmla="*/ 500251413 w 72"/>
              <a:gd name="T101" fmla="*/ 500251413 h 72"/>
              <a:gd name="T102" fmla="*/ 500251413 w 72"/>
              <a:gd name="T103" fmla="*/ 500251413 h 72"/>
              <a:gd name="T104" fmla="*/ 500251413 w 72"/>
              <a:gd name="T105" fmla="*/ 500251413 h 72"/>
              <a:gd name="T106" fmla="*/ 500251413 w 72"/>
              <a:gd name="T107" fmla="*/ 500251413 h 72"/>
              <a:gd name="T108" fmla="*/ 500251413 w 72"/>
              <a:gd name="T109" fmla="*/ 500251413 h 72"/>
              <a:gd name="T110" fmla="*/ 0 w 72"/>
              <a:gd name="T111" fmla="*/ 500251413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3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0"/>
                </a:lnTo>
                <a:lnTo>
                  <a:pt x="2" y="19"/>
                </a:lnTo>
                <a:lnTo>
                  <a:pt x="2" y="18"/>
                </a:lnTo>
                <a:lnTo>
                  <a:pt x="3" y="17"/>
                </a:lnTo>
                <a:lnTo>
                  <a:pt x="3" y="14"/>
                </a:lnTo>
                <a:lnTo>
                  <a:pt x="4" y="13"/>
                </a:lnTo>
                <a:lnTo>
                  <a:pt x="4" y="12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2" y="1"/>
                </a:lnTo>
                <a:lnTo>
                  <a:pt x="55" y="2"/>
                </a:lnTo>
                <a:lnTo>
                  <a:pt x="56" y="2"/>
                </a:lnTo>
                <a:lnTo>
                  <a:pt x="57" y="4"/>
                </a:lnTo>
                <a:lnTo>
                  <a:pt x="58" y="4"/>
                </a:lnTo>
                <a:lnTo>
                  <a:pt x="60" y="5"/>
                </a:lnTo>
                <a:lnTo>
                  <a:pt x="61" y="6"/>
                </a:lnTo>
                <a:lnTo>
                  <a:pt x="62" y="7"/>
                </a:lnTo>
                <a:lnTo>
                  <a:pt x="63" y="8"/>
                </a:lnTo>
                <a:lnTo>
                  <a:pt x="64" y="10"/>
                </a:lnTo>
                <a:lnTo>
                  <a:pt x="66" y="11"/>
                </a:lnTo>
                <a:lnTo>
                  <a:pt x="66" y="12"/>
                </a:lnTo>
                <a:lnTo>
                  <a:pt x="67" y="12"/>
                </a:lnTo>
                <a:lnTo>
                  <a:pt x="68" y="13"/>
                </a:lnTo>
                <a:lnTo>
                  <a:pt x="68" y="14"/>
                </a:lnTo>
                <a:lnTo>
                  <a:pt x="69" y="17"/>
                </a:lnTo>
                <a:lnTo>
                  <a:pt x="69" y="18"/>
                </a:lnTo>
                <a:lnTo>
                  <a:pt x="70" y="19"/>
                </a:lnTo>
                <a:lnTo>
                  <a:pt x="70" y="20"/>
                </a:lnTo>
                <a:lnTo>
                  <a:pt x="72" y="22"/>
                </a:lnTo>
                <a:lnTo>
                  <a:pt x="72" y="23"/>
                </a:lnTo>
                <a:lnTo>
                  <a:pt x="72" y="24"/>
                </a:lnTo>
                <a:lnTo>
                  <a:pt x="72" y="26"/>
                </a:lnTo>
                <a:lnTo>
                  <a:pt x="72" y="28"/>
                </a:lnTo>
                <a:lnTo>
                  <a:pt x="72" y="29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0" y="52"/>
                </a:lnTo>
                <a:lnTo>
                  <a:pt x="70" y="53"/>
                </a:lnTo>
                <a:lnTo>
                  <a:pt x="69" y="54"/>
                </a:lnTo>
                <a:lnTo>
                  <a:pt x="69" y="55"/>
                </a:lnTo>
                <a:lnTo>
                  <a:pt x="68" y="56"/>
                </a:lnTo>
                <a:lnTo>
                  <a:pt x="68" y="58"/>
                </a:lnTo>
                <a:lnTo>
                  <a:pt x="67" y="59"/>
                </a:lnTo>
                <a:lnTo>
                  <a:pt x="66" y="60"/>
                </a:lnTo>
                <a:lnTo>
                  <a:pt x="66" y="61"/>
                </a:lnTo>
                <a:lnTo>
                  <a:pt x="64" y="62"/>
                </a:lnTo>
                <a:lnTo>
                  <a:pt x="63" y="64"/>
                </a:lnTo>
                <a:lnTo>
                  <a:pt x="62" y="65"/>
                </a:lnTo>
                <a:lnTo>
                  <a:pt x="61" y="65"/>
                </a:lnTo>
                <a:lnTo>
                  <a:pt x="61" y="66"/>
                </a:lnTo>
                <a:lnTo>
                  <a:pt x="60" y="67"/>
                </a:lnTo>
                <a:lnTo>
                  <a:pt x="58" y="67"/>
                </a:lnTo>
                <a:lnTo>
                  <a:pt x="57" y="68"/>
                </a:lnTo>
                <a:lnTo>
                  <a:pt x="56" y="68"/>
                </a:lnTo>
                <a:lnTo>
                  <a:pt x="55" y="70"/>
                </a:lnTo>
                <a:lnTo>
                  <a:pt x="52" y="70"/>
                </a:lnTo>
                <a:lnTo>
                  <a:pt x="51" y="71"/>
                </a:lnTo>
                <a:lnTo>
                  <a:pt x="50" y="71"/>
                </a:lnTo>
                <a:lnTo>
                  <a:pt x="49" y="71"/>
                </a:lnTo>
                <a:lnTo>
                  <a:pt x="48" y="72"/>
                </a:lnTo>
                <a:lnTo>
                  <a:pt x="46" y="72"/>
                </a:lnTo>
                <a:lnTo>
                  <a:pt x="44" y="72"/>
                </a:lnTo>
                <a:lnTo>
                  <a:pt x="43" y="72"/>
                </a:lnTo>
                <a:lnTo>
                  <a:pt x="28" y="72"/>
                </a:lnTo>
                <a:lnTo>
                  <a:pt x="27" y="72"/>
                </a:lnTo>
                <a:lnTo>
                  <a:pt x="26" y="72"/>
                </a:lnTo>
                <a:lnTo>
                  <a:pt x="25" y="72"/>
                </a:lnTo>
                <a:lnTo>
                  <a:pt x="24" y="71"/>
                </a:lnTo>
                <a:lnTo>
                  <a:pt x="21" y="71"/>
                </a:lnTo>
                <a:lnTo>
                  <a:pt x="20" y="71"/>
                </a:lnTo>
                <a:lnTo>
                  <a:pt x="19" y="70"/>
                </a:lnTo>
                <a:lnTo>
                  <a:pt x="18" y="70"/>
                </a:lnTo>
                <a:lnTo>
                  <a:pt x="16" y="68"/>
                </a:lnTo>
                <a:lnTo>
                  <a:pt x="15" y="68"/>
                </a:lnTo>
                <a:lnTo>
                  <a:pt x="14" y="67"/>
                </a:lnTo>
                <a:lnTo>
                  <a:pt x="13" y="67"/>
                </a:lnTo>
                <a:lnTo>
                  <a:pt x="12" y="66"/>
                </a:lnTo>
                <a:lnTo>
                  <a:pt x="10" y="65"/>
                </a:lnTo>
                <a:lnTo>
                  <a:pt x="9" y="65"/>
                </a:lnTo>
                <a:lnTo>
                  <a:pt x="8" y="64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4" y="59"/>
                </a:lnTo>
                <a:lnTo>
                  <a:pt x="4" y="58"/>
                </a:lnTo>
                <a:lnTo>
                  <a:pt x="3" y="56"/>
                </a:lnTo>
                <a:lnTo>
                  <a:pt x="3" y="55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" name="Line 25"/>
          <p:cNvSpPr>
            <a:spLocks noChangeShapeType="1"/>
          </p:cNvSpPr>
          <p:nvPr/>
        </p:nvSpPr>
        <p:spPr bwMode="auto">
          <a:xfrm>
            <a:off x="1528763" y="4516438"/>
            <a:ext cx="533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275402"/>
      </p:ext>
    </p:extLst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15427" y="5469764"/>
            <a:ext cx="69044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Next, add a loop from the last flip-flop to the first</a:t>
            </a:r>
            <a:r>
              <a:rPr lang="mr-IN" dirty="0">
                <a:solidFill>
                  <a:srgbClr val="FF0000"/>
                </a:solidFill>
              </a:rPr>
              <a:t>…</a:t>
            </a:r>
            <a:r>
              <a:rPr lang="en-US" dirty="0">
                <a:solidFill>
                  <a:srgbClr val="FF0000"/>
                </a:solidFill>
              </a:rPr>
              <a:t>   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>
                <a:off x="1604963" y="31972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7" name="Rectangle 41"/>
              <p:cNvSpPr>
                <a:spLocks noChangeArrowheads="1"/>
              </p:cNvSpPr>
              <p:nvPr/>
            </p:nvSpPr>
            <p:spPr bwMode="auto">
              <a:xfrm>
                <a:off x="1371600" y="3071813"/>
                <a:ext cx="220663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In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4" y="2832847"/>
              <a:ext cx="5743201" cy="617910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10000">
                  <a:moveTo>
                    <a:pt x="0" y="0"/>
                  </a:moveTo>
                  <a:lnTo>
                    <a:pt x="0" y="10000"/>
                  </a:lnTo>
                  <a:lnTo>
                    <a:pt x="9436" y="10000"/>
                  </a:lnTo>
                  <a:lnTo>
                    <a:pt x="9436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8"/>
            <p:cNvSpPr>
              <a:spLocks/>
            </p:cNvSpPr>
            <p:nvPr/>
          </p:nvSpPr>
          <p:spPr bwMode="auto">
            <a:xfrm>
              <a:off x="2003985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64556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62249556"/>
      </p:ext>
    </p:extLst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659529" y="5469764"/>
            <a:ext cx="43508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... and remove the In input line.   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79600" y="3198813"/>
                <a:ext cx="258762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4" y="2832847"/>
              <a:ext cx="5743201" cy="617910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10000">
                  <a:moveTo>
                    <a:pt x="0" y="0"/>
                  </a:moveTo>
                  <a:lnTo>
                    <a:pt x="0" y="10000"/>
                  </a:lnTo>
                  <a:lnTo>
                    <a:pt x="9436" y="10000"/>
                  </a:lnTo>
                  <a:lnTo>
                    <a:pt x="94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64556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01985954"/>
      </p:ext>
    </p:extLst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14138" y="5469764"/>
            <a:ext cx="77668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Also, add a start input that goes inverted to </a:t>
            </a:r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 of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the first flip=flop and to clear_n of all remaining flip-flops.    </a:t>
            </a:r>
          </a:p>
        </p:txBody>
      </p:sp>
      <p:sp>
        <p:nvSpPr>
          <p:cNvPr id="75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393778" y="2295245"/>
            <a:ext cx="7988222" cy="2587159"/>
            <a:chOff x="393778" y="2295245"/>
            <a:chExt cx="7988222" cy="2587159"/>
          </a:xfrm>
        </p:grpSpPr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4" y="2832847"/>
              <a:ext cx="5743201" cy="617910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10000">
                  <a:moveTo>
                    <a:pt x="0" y="0"/>
                  </a:moveTo>
                  <a:lnTo>
                    <a:pt x="0" y="10000"/>
                  </a:lnTo>
                  <a:lnTo>
                    <a:pt x="9436" y="10000"/>
                  </a:lnTo>
                  <a:lnTo>
                    <a:pt x="94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64556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0"/>
            <p:cNvSpPr>
              <a:spLocks/>
            </p:cNvSpPr>
            <p:nvPr/>
          </p:nvSpPr>
          <p:spPr bwMode="auto">
            <a:xfrm>
              <a:off x="1864659" y="2421492"/>
              <a:ext cx="5252198" cy="2428414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43076">
                  <a:moveTo>
                    <a:pt x="0" y="0"/>
                  </a:moveTo>
                  <a:lnTo>
                    <a:pt x="0" y="43076"/>
                  </a:lnTo>
                  <a:lnTo>
                    <a:pt x="10000" y="43076"/>
                  </a:lnTo>
                  <a:lnTo>
                    <a:pt x="10000" y="33076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30"/>
            <p:cNvSpPr>
              <a:spLocks/>
            </p:cNvSpPr>
            <p:nvPr/>
          </p:nvSpPr>
          <p:spPr bwMode="auto">
            <a:xfrm flipV="1">
              <a:off x="949590" y="2456329"/>
              <a:ext cx="1677069" cy="654424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10000" y="10000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38"/>
            <p:cNvSpPr>
              <a:spLocks/>
            </p:cNvSpPr>
            <p:nvPr/>
          </p:nvSpPr>
          <p:spPr bwMode="auto">
            <a:xfrm>
              <a:off x="1833656" y="24249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0" name="Group 59"/>
            <p:cNvGrpSpPr>
              <a:grpSpLocks/>
            </p:cNvGrpSpPr>
            <p:nvPr/>
          </p:nvGrpSpPr>
          <p:grpSpPr bwMode="auto">
            <a:xfrm>
              <a:off x="1263463" y="2295245"/>
              <a:ext cx="444500" cy="320675"/>
              <a:chOff x="2438400" y="2667000"/>
              <a:chExt cx="444500" cy="320675"/>
            </a:xfrm>
            <a:solidFill>
              <a:schemeClr val="bg1"/>
            </a:solidFill>
          </p:grpSpPr>
          <p:sp>
            <p:nvSpPr>
              <p:cNvPr id="61" name="Freeform 5"/>
              <p:cNvSpPr>
                <a:spLocks/>
              </p:cNvSpPr>
              <p:nvPr/>
            </p:nvSpPr>
            <p:spPr bwMode="auto">
              <a:xfrm>
                <a:off x="2438400" y="2667000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grpFill/>
              <a:ln w="28575">
                <a:solidFill>
                  <a:srgbClr val="FF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7"/>
              <p:cNvSpPr>
                <a:spLocks/>
              </p:cNvSpPr>
              <p:nvPr/>
            </p:nvSpPr>
            <p:spPr bwMode="auto">
              <a:xfrm>
                <a:off x="2778125" y="2773363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grpFill/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3" name="Rectangle 11"/>
            <p:cNvSpPr>
              <a:spLocks noChangeArrowheads="1"/>
            </p:cNvSpPr>
            <p:nvPr/>
          </p:nvSpPr>
          <p:spPr bwMode="auto">
            <a:xfrm>
              <a:off x="393778" y="2346604"/>
              <a:ext cx="38311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FF0000"/>
                  </a:solidFill>
                  <a:latin typeface="Times-Roman" charset="0"/>
                </a:rPr>
                <a:t>Start </a:t>
              </a:r>
              <a:endParaRPr lang="en-US" altLang="en-US" b="0" dirty="0">
                <a:solidFill>
                  <a:srgbClr val="FF0000"/>
                </a:solidFill>
                <a:latin typeface="Times" charset="0"/>
              </a:endParaRPr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2571190" y="3056032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38"/>
            <p:cNvSpPr>
              <a:spLocks/>
            </p:cNvSpPr>
            <p:nvPr/>
          </p:nvSpPr>
          <p:spPr bwMode="auto">
            <a:xfrm>
              <a:off x="4065867" y="481516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/>
            <p:cNvSpPr>
              <a:spLocks/>
            </p:cNvSpPr>
            <p:nvPr/>
          </p:nvSpPr>
          <p:spPr bwMode="auto">
            <a:xfrm>
              <a:off x="5571938" y="481516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2"/>
            <p:cNvSpPr>
              <a:spLocks/>
            </p:cNvSpPr>
            <p:nvPr/>
          </p:nvSpPr>
          <p:spPr bwMode="auto">
            <a:xfrm>
              <a:off x="5601074" y="432836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31662563"/>
      </p:ext>
    </p:extLst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50914" y="5469764"/>
            <a:ext cx="77882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Finally, extend the output lines that form the count number.    </a:t>
            </a:r>
          </a:p>
        </p:txBody>
      </p:sp>
      <p:sp>
        <p:nvSpPr>
          <p:cNvPr id="82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grpSp>
          <p:nvGrpSpPr>
            <p:cNvPr id="4" name="Group 3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3" name="Group 2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37891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2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3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4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5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6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7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8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9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0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1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2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3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4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5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6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7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8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9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0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1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3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4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5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6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7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8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9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0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1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2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3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4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5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6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70532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" name="Group 59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61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64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86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7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88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9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0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91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8" name="Group 7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2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93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sp>
          <p:nvSpPr>
            <p:cNvPr id="97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37578841"/>
      </p:ext>
    </p:extLst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743200" y="5469764"/>
            <a:ext cx="41264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is </a:t>
            </a:r>
            <a:r>
              <a:rPr lang="en-US">
                <a:solidFill>
                  <a:srgbClr val="FF0000"/>
                </a:solidFill>
              </a:rPr>
              <a:t>the final circuit diagram.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95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grpSp>
          <p:nvGrpSpPr>
            <p:cNvPr id="4" name="Group 3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3" name="Group 2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37891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2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3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4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5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6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7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8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9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0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1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2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3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4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5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6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7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8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9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0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1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3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4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5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6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7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8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9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0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1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2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3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4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5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6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" name="Group 59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61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64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3" name="Group 82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84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85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6" name="Group 85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8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8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0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1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96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0452704"/>
      </p:ext>
    </p:extLst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ea typeface="MS PGothic" charset="-128"/>
              </a:rPr>
              <a:t>4-bit ring counter</a:t>
            </a:r>
          </a:p>
        </p:txBody>
      </p:sp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lvl="1" eaLnBrk="1" hangingPunct="1"/>
            <a:r>
              <a:rPr lang="en-US" altLang="en-US" dirty="0">
                <a:ea typeface="MS PGothic" charset="-128"/>
              </a:rPr>
              <a:t>There is only one 1 on the outputs of the four flip-flops</a:t>
            </a:r>
          </a:p>
          <a:p>
            <a:pPr lvl="1" eaLnBrk="1" hangingPunct="1"/>
            <a:endParaRPr lang="en-US" altLang="en-US" dirty="0">
              <a:ea typeface="MS PGothic" charset="-128"/>
            </a:endParaRPr>
          </a:p>
          <a:p>
            <a:pPr lvl="1" eaLnBrk="1" hangingPunct="1"/>
            <a:r>
              <a:rPr lang="en-US" altLang="en-US" dirty="0">
                <a:ea typeface="MS PGothic" charset="-128"/>
              </a:rPr>
              <a:t>The counting sequence is: 1000, 0100, 0010, 0001, 1000, …</a:t>
            </a:r>
          </a:p>
          <a:p>
            <a:pPr lvl="1" eaLnBrk="1" hangingPunct="1"/>
            <a:endParaRPr lang="en-US" altLang="en-US" dirty="0">
              <a:ea typeface="MS PGothic" charset="-128"/>
            </a:endParaRPr>
          </a:p>
          <a:p>
            <a:pPr lvl="1" eaLnBrk="1" hangingPunct="1"/>
            <a:r>
              <a:rPr lang="en-US" altLang="en-US" dirty="0">
                <a:ea typeface="MS PGothic" charset="-128"/>
              </a:rPr>
              <a:t>To reset the counter</a:t>
            </a:r>
          </a:p>
          <a:p>
            <a:pPr lvl="2" eaLnBrk="1" hangingPunct="1"/>
            <a:r>
              <a:rPr lang="en-US" altLang="en-US" dirty="0">
                <a:ea typeface="MS PGothic" charset="-128"/>
              </a:rPr>
              <a:t>set start to 1 for a short period  of time</a:t>
            </a:r>
          </a:p>
          <a:p>
            <a:pPr lvl="2" eaLnBrk="1" hangingPunct="1"/>
            <a:r>
              <a:rPr lang="en-US" altLang="en-US" dirty="0">
                <a:ea typeface="MS PGothic" charset="-128"/>
              </a:rPr>
              <a:t>This sets the four outputs to 1000</a:t>
            </a: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649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6499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500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106501" name="Straight Connector 5"/>
          <p:cNvCxnSpPr>
            <a:cxnSpLocks noChangeShapeType="1"/>
          </p:cNvCxnSpPr>
          <p:nvPr/>
        </p:nvCxnSpPr>
        <p:spPr bwMode="auto">
          <a:xfrm flipV="1">
            <a:off x="1938338" y="3494088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</p:spTree>
    <p:extLst>
      <p:ext uri="{BB962C8B-B14F-4D97-AF65-F5344CB8AC3E}">
        <p14:creationId xmlns:p14="http://schemas.microsoft.com/office/powerpoint/2010/main" val="1206632866"/>
      </p:ext>
    </p:extLst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2357920" y="5469764"/>
            <a:ext cx="48810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To initialize the counter set Start to 1. 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7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8490868"/>
      </p:ext>
    </p:extLst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714138" y="5469764"/>
            <a:ext cx="77668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After the NOT gate, this 1 goes as 0 to </a:t>
            </a:r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 of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the first flip-flop and to clear_n of all remaining flip-flops.   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7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58143016"/>
      </p:ext>
    </p:extLst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1536211" y="5469764"/>
            <a:ext cx="62376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This sets the output pattern to 1000,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i.e., only the first bit is one and the rest are zeros.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90966323"/>
      </p:ext>
    </p:extLst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951126" y="5469764"/>
            <a:ext cx="740779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Setting Start to 0 has no effect on the outputs,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because both </a:t>
            </a:r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and clear_n are sensitive only to 0.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22290371"/>
      </p:ext>
    </p:extLst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362042" y="5469764"/>
            <a:ext cx="85860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The initialization does not depend on the clock since both </a:t>
            </a:r>
          </a:p>
          <a:p>
            <a:pPr algn="ctr"/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and clear_n bypass the gates of the latches in the flip-flops.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94201768"/>
      </p:ext>
    </p:extLst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972798" y="5469764"/>
            <a:ext cx="73645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That last 0 loops back to the D input of the first flip-flop.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67620942"/>
      </p:ext>
    </p:extLst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2437727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89524529"/>
      </p:ext>
    </p:extLst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25908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16571620"/>
      </p:ext>
    </p:extLst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39624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78715835"/>
      </p:ext>
    </p:extLst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41148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48246418"/>
      </p:ext>
    </p:extLst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752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7523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4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107525" name="Straight Connector 5"/>
          <p:cNvCxnSpPr>
            <a:cxnSpLocks noChangeShapeType="1"/>
          </p:cNvCxnSpPr>
          <p:nvPr/>
        </p:nvCxnSpPr>
        <p:spPr bwMode="auto">
          <a:xfrm flipV="1">
            <a:off x="1938338" y="3494088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526" name="Straight Connector 7"/>
          <p:cNvCxnSpPr>
            <a:cxnSpLocks noChangeShapeType="1"/>
          </p:cNvCxnSpPr>
          <p:nvPr/>
        </p:nvCxnSpPr>
        <p:spPr bwMode="auto">
          <a:xfrm flipV="1">
            <a:off x="3962400" y="3503613"/>
            <a:ext cx="796925" cy="1587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7527" name="Straight Connector 9"/>
          <p:cNvCxnSpPr>
            <a:cxnSpLocks noChangeShapeType="1"/>
          </p:cNvCxnSpPr>
          <p:nvPr/>
        </p:nvCxnSpPr>
        <p:spPr bwMode="auto">
          <a:xfrm flipV="1">
            <a:off x="3640138" y="2743200"/>
            <a:ext cx="3587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7528" name="Straight Connector 11"/>
          <p:cNvCxnSpPr>
            <a:cxnSpLocks noChangeShapeType="1"/>
          </p:cNvCxnSpPr>
          <p:nvPr/>
        </p:nvCxnSpPr>
        <p:spPr bwMode="auto">
          <a:xfrm flipV="1">
            <a:off x="3998913" y="2727325"/>
            <a:ext cx="0" cy="760413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7529" name="TextBox 8"/>
          <p:cNvSpPr txBox="1">
            <a:spLocks noChangeArrowheads="1"/>
          </p:cNvSpPr>
          <p:nvPr/>
        </p:nvSpPr>
        <p:spPr bwMode="auto">
          <a:xfrm>
            <a:off x="3541713" y="5257800"/>
            <a:ext cx="2844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The second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on the positive edge of Q</a:t>
            </a:r>
            <a:r>
              <a:rPr lang="en-US" altLang="en-US" sz="1800" b="0" baseline="-25000">
                <a:solidFill>
                  <a:srgbClr val="008000"/>
                </a:solidFill>
                <a:latin typeface="Times" charset="0"/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1190500241"/>
      </p:ext>
    </p:extLst>
  </p:cSld>
  <p:clrMapOvr>
    <a:masterClrMapping/>
  </p:clrMapOvr>
  <p:transition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55626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33050190"/>
      </p:ext>
    </p:extLst>
  </p:cSld>
  <p:clrMapOvr>
    <a:masterClrMapping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57150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5590681"/>
      </p:ext>
    </p:extLst>
  </p:cSld>
  <p:clrMapOvr>
    <a:masterClrMapping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70866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26298013"/>
      </p:ext>
    </p:extLst>
  </p:cSld>
  <p:clrMapOvr>
    <a:masterClrMapping/>
  </p:clrMapOvr>
  <p:transition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72390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77559637"/>
      </p:ext>
    </p:extLst>
  </p:cSld>
  <p:clrMapOvr>
    <a:masterClrMapping/>
  </p:clrMapOvr>
  <p:transition/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1861279" y="5558678"/>
            <a:ext cx="606608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>
                <a:solidFill>
                  <a:srgbClr val="FF0000"/>
                </a:solidFill>
              </a:rPr>
              <a:t>It </a:t>
            </a:r>
            <a:r>
              <a:rPr lang="en-US" dirty="0">
                <a:solidFill>
                  <a:srgbClr val="FF0000"/>
                </a:solidFill>
              </a:rPr>
              <a:t>is back to the start of the counting sequence,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which is: 1000, 0100, 0010, 0001.</a:t>
            </a:r>
          </a:p>
        </p:txBody>
      </p:sp>
    </p:spTree>
    <p:extLst>
      <p:ext uri="{BB962C8B-B14F-4D97-AF65-F5344CB8AC3E}">
        <p14:creationId xmlns:p14="http://schemas.microsoft.com/office/powerpoint/2010/main" val="1856976838"/>
      </p:ext>
    </p:extLst>
  </p:cSld>
  <p:clrMapOvr>
    <a:masterClrMapping/>
  </p:clrMapOvr>
  <p:transition/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n-bit ring counter</a:t>
            </a:r>
          </a:p>
        </p:txBody>
      </p:sp>
      <p:sp>
        <p:nvSpPr>
          <p:cNvPr id="10752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5.28a from the textbook ]</a:t>
            </a:r>
          </a:p>
        </p:txBody>
      </p:sp>
      <p:pic>
        <p:nvPicPr>
          <p:cNvPr id="107523" name="Picture 1" descr="Screen shot 2013-10-31 at 3.33.3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600200"/>
            <a:ext cx="8763000" cy="3754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Ring Counter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(alternative implementation)</a:t>
            </a:r>
          </a:p>
        </p:txBody>
      </p:sp>
    </p:spTree>
    <p:extLst>
      <p:ext uri="{BB962C8B-B14F-4D97-AF65-F5344CB8AC3E}">
        <p14:creationId xmlns:p14="http://schemas.microsoft.com/office/powerpoint/2010/main" val="608870668"/>
      </p:ext>
    </p:extLst>
  </p:cSld>
  <p:clrMapOvr>
    <a:masterClrMapping/>
  </p:clrMapOvr>
  <p:transition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35000" y="1041400"/>
            <a:ext cx="8162925" cy="5588000"/>
          </a:xfrm>
        </p:spPr>
        <p:txBody>
          <a:bodyPr/>
          <a:lstStyle/>
          <a:p>
            <a:pPr>
              <a:defRPr/>
            </a:pPr>
            <a:r>
              <a:rPr lang="en-US" dirty="0"/>
              <a:t>This implementation uses 2-bit up-counter    followed by a 2-to-4 decoder. 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The counter cycles through 00, 01, 10, 11, 00, </a:t>
            </a:r>
            <a:r>
              <a:rPr lang="mr-IN" dirty="0"/>
              <a:t>…</a:t>
            </a:r>
            <a:endParaRPr lang="en-US" dirty="0"/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Recall that the outputs of the decoder are one-hot encoded. Thus, there is only one 1 on its outputs.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Because the output of the counter is the input to the decoder, the outputs of the decoder cycle through: 1000, 0100, 0010, 0001, 1000, </a:t>
            </a:r>
            <a:r>
              <a:rPr lang="mr-IN" dirty="0"/>
              <a:t>…</a:t>
            </a:r>
            <a:endParaRPr lang="en-US" dirty="0"/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This is the counting sequence for a ring counter.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</p:txBody>
      </p:sp>
      <p:sp>
        <p:nvSpPr>
          <p:cNvPr id="5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Alternative version of a 4-bit ring counter</a:t>
            </a:r>
          </a:p>
        </p:txBody>
      </p:sp>
    </p:spTree>
    <p:extLst>
      <p:ext uri="{BB962C8B-B14F-4D97-AF65-F5344CB8AC3E}">
        <p14:creationId xmlns:p14="http://schemas.microsoft.com/office/powerpoint/2010/main" val="1919696114"/>
      </p:ext>
    </p:extLst>
  </p:cSld>
  <p:clrMapOvr>
    <a:masterClrMapping/>
  </p:clrMapOvr>
  <p:transition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Alternative version of a 4-bit ring counter</a:t>
            </a:r>
          </a:p>
        </p:txBody>
      </p:sp>
      <p:sp>
        <p:nvSpPr>
          <p:cNvPr id="6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5.28b from the textbook ]</a:t>
            </a:r>
          </a:p>
        </p:txBody>
      </p:sp>
    </p:spTree>
    <p:extLst>
      <p:ext uri="{BB962C8B-B14F-4D97-AF65-F5344CB8AC3E}">
        <p14:creationId xmlns:p14="http://schemas.microsoft.com/office/powerpoint/2010/main" val="133663019"/>
      </p:ext>
    </p:extLst>
  </p:cSld>
  <p:clrMapOvr>
    <a:masterClrMapping/>
  </p:clrMapOvr>
  <p:transition/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What are the components?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970240458"/>
      </p:ext>
    </p:extLst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854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8547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8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108549" name="Straight Connector 5"/>
          <p:cNvCxnSpPr>
            <a:cxnSpLocks noChangeShapeType="1"/>
          </p:cNvCxnSpPr>
          <p:nvPr/>
        </p:nvCxnSpPr>
        <p:spPr bwMode="auto">
          <a:xfrm flipV="1">
            <a:off x="1938338" y="3494088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8550" name="TextBox 8"/>
          <p:cNvSpPr txBox="1">
            <a:spLocks noChangeArrowheads="1"/>
          </p:cNvSpPr>
          <p:nvPr/>
        </p:nvSpPr>
        <p:spPr bwMode="auto">
          <a:xfrm>
            <a:off x="3541713" y="5257800"/>
            <a:ext cx="2844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The second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on the positive edge of Q</a:t>
            </a:r>
            <a:r>
              <a:rPr lang="en-US" altLang="en-US" sz="1800" b="0" baseline="-25000">
                <a:solidFill>
                  <a:srgbClr val="008000"/>
                </a:solidFill>
                <a:latin typeface="Times" charset="0"/>
              </a:rPr>
              <a:t>0</a:t>
            </a:r>
          </a:p>
        </p:txBody>
      </p:sp>
      <p:sp>
        <p:nvSpPr>
          <p:cNvPr id="108551" name="TextBox 12"/>
          <p:cNvSpPr txBox="1">
            <a:spLocks noChangeArrowheads="1"/>
          </p:cNvSpPr>
          <p:nvPr/>
        </p:nvSpPr>
        <p:spPr bwMode="auto">
          <a:xfrm>
            <a:off x="6400800" y="5257800"/>
            <a:ext cx="26400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FF"/>
                </a:solidFill>
                <a:latin typeface="Times" charset="0"/>
              </a:rPr>
              <a:t>The third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FF"/>
                </a:solidFill>
                <a:latin typeface="Times" charset="0"/>
              </a:rPr>
              <a:t>on the positive edge of Q</a:t>
            </a:r>
            <a:r>
              <a:rPr lang="en-US" altLang="en-US" sz="1800" b="0" baseline="-25000">
                <a:solidFill>
                  <a:srgbClr val="0000FF"/>
                </a:solidFill>
                <a:latin typeface="Times" charset="0"/>
              </a:rPr>
              <a:t>1</a:t>
            </a:r>
          </a:p>
        </p:txBody>
      </p:sp>
      <p:pic>
        <p:nvPicPr>
          <p:cNvPr id="108552" name="Picture 10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08553" name="Straight Connector 11"/>
          <p:cNvCxnSpPr>
            <a:cxnSpLocks noChangeShapeType="1"/>
          </p:cNvCxnSpPr>
          <p:nvPr/>
        </p:nvCxnSpPr>
        <p:spPr bwMode="auto">
          <a:xfrm flipV="1">
            <a:off x="3962400" y="3503613"/>
            <a:ext cx="796925" cy="1587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8554" name="Straight Connector 12"/>
          <p:cNvCxnSpPr>
            <a:cxnSpLocks noChangeShapeType="1"/>
          </p:cNvCxnSpPr>
          <p:nvPr/>
        </p:nvCxnSpPr>
        <p:spPr bwMode="auto">
          <a:xfrm flipV="1">
            <a:off x="3640138" y="2743200"/>
            <a:ext cx="3587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8555" name="Straight Connector 13"/>
          <p:cNvCxnSpPr>
            <a:cxnSpLocks noChangeShapeType="1"/>
          </p:cNvCxnSpPr>
          <p:nvPr/>
        </p:nvCxnSpPr>
        <p:spPr bwMode="auto">
          <a:xfrm flipV="1">
            <a:off x="3998913" y="2727325"/>
            <a:ext cx="0" cy="760413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8556" name="Straight Connector 20"/>
          <p:cNvCxnSpPr>
            <a:cxnSpLocks noChangeShapeType="1"/>
          </p:cNvCxnSpPr>
          <p:nvPr/>
        </p:nvCxnSpPr>
        <p:spPr bwMode="auto">
          <a:xfrm flipV="1">
            <a:off x="6042025" y="2727325"/>
            <a:ext cx="0" cy="760413"/>
          </a:xfrm>
          <a:prstGeom prst="line">
            <a:avLst/>
          </a:prstGeom>
          <a:noFill/>
          <a:ln w="34925">
            <a:solidFill>
              <a:srgbClr val="0070C0"/>
            </a:solidFill>
            <a:round/>
            <a:headEnd/>
            <a:tailEnd/>
          </a:ln>
        </p:spPr>
      </p:cxnSp>
      <p:cxnSp>
        <p:nvCxnSpPr>
          <p:cNvPr id="108557" name="Straight Connector 21"/>
          <p:cNvCxnSpPr>
            <a:cxnSpLocks noChangeShapeType="1"/>
          </p:cNvCxnSpPr>
          <p:nvPr/>
        </p:nvCxnSpPr>
        <p:spPr bwMode="auto">
          <a:xfrm flipV="1">
            <a:off x="6015038" y="3494088"/>
            <a:ext cx="793750" cy="1587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  <p:cxnSp>
        <p:nvCxnSpPr>
          <p:cNvPr id="108558" name="Straight Connector 23"/>
          <p:cNvCxnSpPr>
            <a:cxnSpLocks noChangeShapeType="1"/>
          </p:cNvCxnSpPr>
          <p:nvPr/>
        </p:nvCxnSpPr>
        <p:spPr bwMode="auto">
          <a:xfrm flipV="1">
            <a:off x="5675313" y="2743200"/>
            <a:ext cx="366712" cy="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  <p:cxnSp>
        <p:nvCxnSpPr>
          <p:cNvPr id="108559" name="Straight Connector 25"/>
          <p:cNvCxnSpPr>
            <a:cxnSpLocks noChangeShapeType="1"/>
          </p:cNvCxnSpPr>
          <p:nvPr/>
        </p:nvCxnSpPr>
        <p:spPr bwMode="auto">
          <a:xfrm flipH="1" flipV="1">
            <a:off x="6042025" y="2733675"/>
            <a:ext cx="0" cy="78105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</p:spTree>
    <p:extLst>
      <p:ext uri="{BB962C8B-B14F-4D97-AF65-F5344CB8AC3E}">
        <p14:creationId xmlns:p14="http://schemas.microsoft.com/office/powerpoint/2010/main" val="632411388"/>
      </p:ext>
    </p:extLst>
  </p:cSld>
  <p:clrMapOvr>
    <a:masterClrMapping/>
  </p:clrMapOvr>
  <p:transition/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2-Bit </a:t>
            </a:r>
            <a:r>
              <a:rPr lang="en-US" altLang="en-US" sz="3600" dirty="0"/>
              <a:t>Synchronous </a:t>
            </a: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Up-Counter</a:t>
            </a:r>
            <a:endParaRPr lang="en-US" altLang="en-US" sz="3600" dirty="0"/>
          </a:p>
        </p:txBody>
      </p:sp>
      <p:sp>
        <p:nvSpPr>
          <p:cNvPr id="51" name="Oval 50"/>
          <p:cNvSpPr>
            <a:spLocks noChangeArrowheads="1"/>
          </p:cNvSpPr>
          <p:nvPr/>
        </p:nvSpPr>
        <p:spPr bwMode="auto">
          <a:xfrm>
            <a:off x="4003040" y="4080510"/>
            <a:ext cx="2580640" cy="16335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/>
        </p:spPr>
        <p:txBody>
          <a:bodyPr anchor="ctr"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6356543"/>
      </p:ext>
    </p:extLst>
  </p:cSld>
  <p:clrMapOvr>
    <a:masterClrMapping/>
  </p:clrMapOvr>
  <p:transition/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2603500" y="2711450"/>
            <a:ext cx="3938588" cy="1725613"/>
            <a:chOff x="2603500" y="2711450"/>
            <a:chExt cx="3938588" cy="1725613"/>
          </a:xfrm>
        </p:grpSpPr>
        <p:sp>
          <p:nvSpPr>
            <p:cNvPr id="131075" name="Line 4"/>
            <p:cNvSpPr>
              <a:spLocks noChangeShapeType="1"/>
            </p:cNvSpPr>
            <p:nvPr/>
          </p:nvSpPr>
          <p:spPr bwMode="auto">
            <a:xfrm>
              <a:off x="3314700" y="2984649"/>
              <a:ext cx="3365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76" name="Line 6"/>
            <p:cNvSpPr>
              <a:spLocks noChangeShapeType="1"/>
            </p:cNvSpPr>
            <p:nvPr/>
          </p:nvSpPr>
          <p:spPr bwMode="auto">
            <a:xfrm>
              <a:off x="4325937" y="2984649"/>
              <a:ext cx="120332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77" name="Rectangle 7"/>
            <p:cNvSpPr>
              <a:spLocks noChangeArrowheads="1"/>
            </p:cNvSpPr>
            <p:nvPr/>
          </p:nvSpPr>
          <p:spPr bwMode="auto">
            <a:xfrm>
              <a:off x="3651250" y="2711450"/>
              <a:ext cx="674688" cy="10753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078" name="Rectangle 8"/>
            <p:cNvSpPr>
              <a:spLocks noChangeArrowheads="1"/>
            </p:cNvSpPr>
            <p:nvPr/>
          </p:nvSpPr>
          <p:spPr bwMode="auto">
            <a:xfrm>
              <a:off x="3717925" y="2882994"/>
              <a:ext cx="255588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T </a:t>
              </a:r>
              <a:endParaRPr lang="en-US" altLang="en-US"/>
            </a:p>
          </p:txBody>
        </p:sp>
        <p:sp>
          <p:nvSpPr>
            <p:cNvPr id="131079" name="Rectangle 9"/>
            <p:cNvSpPr>
              <a:spLocks noChangeArrowheads="1"/>
            </p:cNvSpPr>
            <p:nvPr/>
          </p:nvSpPr>
          <p:spPr bwMode="auto">
            <a:xfrm>
              <a:off x="4113213" y="2876640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80" name="Line 10"/>
            <p:cNvSpPr>
              <a:spLocks noChangeShapeType="1"/>
            </p:cNvSpPr>
            <p:nvPr/>
          </p:nvSpPr>
          <p:spPr bwMode="auto">
            <a:xfrm flipH="1">
              <a:off x="4116388" y="3407155"/>
              <a:ext cx="10477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1" name="Rectangle 11"/>
            <p:cNvSpPr>
              <a:spLocks noChangeArrowheads="1"/>
            </p:cNvSpPr>
            <p:nvPr/>
          </p:nvSpPr>
          <p:spPr bwMode="auto">
            <a:xfrm>
              <a:off x="4106863" y="3415098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82" name="Rectangle 12"/>
            <p:cNvSpPr>
              <a:spLocks noChangeArrowheads="1"/>
            </p:cNvSpPr>
            <p:nvPr/>
          </p:nvSpPr>
          <p:spPr bwMode="auto">
            <a:xfrm>
              <a:off x="5549900" y="2711450"/>
              <a:ext cx="674688" cy="10753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083" name="Rectangle 13"/>
            <p:cNvSpPr>
              <a:spLocks noChangeArrowheads="1"/>
            </p:cNvSpPr>
            <p:nvPr/>
          </p:nvSpPr>
          <p:spPr bwMode="auto">
            <a:xfrm>
              <a:off x="2743200" y="3408744"/>
              <a:ext cx="480901" cy="230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 b="1">
                  <a:latin typeface="Times-Roman" charset="0"/>
                </a:rPr>
                <a:t>Clock</a:t>
              </a:r>
              <a:r>
                <a:rPr lang="en-US" altLang="en-US" sz="1500">
                  <a:latin typeface="Times-Roman" charset="0"/>
                </a:rPr>
                <a:t> </a:t>
              </a:r>
              <a:endParaRPr lang="en-US" altLang="en-US"/>
            </a:p>
          </p:txBody>
        </p:sp>
        <p:sp>
          <p:nvSpPr>
            <p:cNvPr id="131084" name="Rectangle 14"/>
            <p:cNvSpPr>
              <a:spLocks noChangeArrowheads="1"/>
            </p:cNvSpPr>
            <p:nvPr/>
          </p:nvSpPr>
          <p:spPr bwMode="auto">
            <a:xfrm>
              <a:off x="5614988" y="2882994"/>
              <a:ext cx="255588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T </a:t>
              </a:r>
              <a:endParaRPr lang="en-US" altLang="en-US"/>
            </a:p>
          </p:txBody>
        </p:sp>
        <p:sp>
          <p:nvSpPr>
            <p:cNvPr id="131085" name="Rectangle 15"/>
            <p:cNvSpPr>
              <a:spLocks noChangeArrowheads="1"/>
            </p:cNvSpPr>
            <p:nvPr/>
          </p:nvSpPr>
          <p:spPr bwMode="auto">
            <a:xfrm>
              <a:off x="6010275" y="2876640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86" name="Line 16"/>
            <p:cNvSpPr>
              <a:spLocks noChangeShapeType="1"/>
            </p:cNvSpPr>
            <p:nvPr/>
          </p:nvSpPr>
          <p:spPr bwMode="auto">
            <a:xfrm flipH="1">
              <a:off x="6015038" y="3407155"/>
              <a:ext cx="10477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7" name="Freeform 17"/>
            <p:cNvSpPr>
              <a:spLocks/>
            </p:cNvSpPr>
            <p:nvPr/>
          </p:nvSpPr>
          <p:spPr bwMode="auto">
            <a:xfrm>
              <a:off x="5549900" y="3448453"/>
              <a:ext cx="127000" cy="147718"/>
            </a:xfrm>
            <a:custGeom>
              <a:avLst/>
              <a:gdLst>
                <a:gd name="T0" fmla="*/ 0 w 160"/>
                <a:gd name="T1" fmla="*/ 2147483647 h 186"/>
                <a:gd name="T2" fmla="*/ 2147483647 w 160"/>
                <a:gd name="T3" fmla="*/ 2147483647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8" name="Freeform 18"/>
            <p:cNvSpPr>
              <a:spLocks/>
            </p:cNvSpPr>
            <p:nvPr/>
          </p:nvSpPr>
          <p:spPr bwMode="auto">
            <a:xfrm>
              <a:off x="3651250" y="3448453"/>
              <a:ext cx="127000" cy="147718"/>
            </a:xfrm>
            <a:custGeom>
              <a:avLst/>
              <a:gdLst>
                <a:gd name="T0" fmla="*/ 0 w 159"/>
                <a:gd name="T1" fmla="*/ 2147483647 h 186"/>
                <a:gd name="T2" fmla="*/ 2147483647 w 159"/>
                <a:gd name="T3" fmla="*/ 2147483647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9" name="Line 19"/>
            <p:cNvSpPr>
              <a:spLocks noChangeShapeType="1"/>
            </p:cNvSpPr>
            <p:nvPr/>
          </p:nvSpPr>
          <p:spPr bwMode="auto">
            <a:xfrm>
              <a:off x="3314700" y="3511987"/>
              <a:ext cx="3365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0" name="Rectangle 21"/>
            <p:cNvSpPr>
              <a:spLocks noChangeArrowheads="1"/>
            </p:cNvSpPr>
            <p:nvPr/>
          </p:nvSpPr>
          <p:spPr bwMode="auto">
            <a:xfrm>
              <a:off x="6003925" y="3415098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91" name="Line 22"/>
            <p:cNvSpPr>
              <a:spLocks noChangeShapeType="1"/>
            </p:cNvSpPr>
            <p:nvPr/>
          </p:nvSpPr>
          <p:spPr bwMode="auto">
            <a:xfrm>
              <a:off x="6224588" y="2984649"/>
              <a:ext cx="3175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2" name="Line 23"/>
            <p:cNvSpPr>
              <a:spLocks noChangeShapeType="1"/>
            </p:cNvSpPr>
            <p:nvPr/>
          </p:nvSpPr>
          <p:spPr bwMode="auto">
            <a:xfrm flipH="1">
              <a:off x="5338763" y="2984649"/>
              <a:ext cx="211138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3" name="Freeform 24"/>
            <p:cNvSpPr>
              <a:spLocks/>
            </p:cNvSpPr>
            <p:nvPr/>
          </p:nvSpPr>
          <p:spPr bwMode="auto">
            <a:xfrm>
              <a:off x="5338763" y="3511987"/>
              <a:ext cx="190500" cy="549575"/>
            </a:xfrm>
            <a:custGeom>
              <a:avLst/>
              <a:gdLst>
                <a:gd name="T0" fmla="*/ 0 w 239"/>
                <a:gd name="T1" fmla="*/ 2147483647 h 690"/>
                <a:gd name="T2" fmla="*/ 0 w 239"/>
                <a:gd name="T3" fmla="*/ 0 h 690"/>
                <a:gd name="T4" fmla="*/ 2147483647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4" name="Rectangle 27"/>
            <p:cNvSpPr>
              <a:spLocks noChangeArrowheads="1"/>
            </p:cNvSpPr>
            <p:nvPr/>
          </p:nvSpPr>
          <p:spPr bwMode="auto">
            <a:xfrm>
              <a:off x="2899378" y="2777339"/>
              <a:ext cx="115416" cy="277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800" b="1">
                  <a:latin typeface="Times-Roman" charset="0"/>
                </a:rPr>
                <a:t>1</a:t>
              </a:r>
              <a:endParaRPr lang="en-US" altLang="en-US" sz="1800" b="1"/>
            </a:p>
          </p:txBody>
        </p:sp>
        <p:sp>
          <p:nvSpPr>
            <p:cNvPr id="131095" name="Line 34"/>
            <p:cNvSpPr>
              <a:spLocks noChangeShapeType="1"/>
            </p:cNvSpPr>
            <p:nvPr/>
          </p:nvSpPr>
          <p:spPr bwMode="auto">
            <a:xfrm flipV="1">
              <a:off x="3989388" y="3891608"/>
              <a:ext cx="1588" cy="4431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6" name="Line 35"/>
            <p:cNvSpPr>
              <a:spLocks noChangeShapeType="1"/>
            </p:cNvSpPr>
            <p:nvPr/>
          </p:nvSpPr>
          <p:spPr bwMode="auto">
            <a:xfrm flipV="1">
              <a:off x="5888038" y="3891608"/>
              <a:ext cx="1588" cy="4431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7" name="Freeform 36"/>
            <p:cNvSpPr>
              <a:spLocks/>
            </p:cNvSpPr>
            <p:nvPr/>
          </p:nvSpPr>
          <p:spPr bwMode="auto">
            <a:xfrm>
              <a:off x="3314701" y="4334762"/>
              <a:ext cx="2574926" cy="45744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8" name="Rectangle 42"/>
            <p:cNvSpPr>
              <a:spLocks noChangeArrowheads="1"/>
            </p:cNvSpPr>
            <p:nvPr/>
          </p:nvSpPr>
          <p:spPr bwMode="auto">
            <a:xfrm>
              <a:off x="2603500" y="4206105"/>
              <a:ext cx="662460" cy="230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 b="1" dirty="0">
                  <a:solidFill>
                    <a:schemeClr val="tx1"/>
                  </a:solidFill>
                  <a:latin typeface="Times-Roman" charset="0"/>
                </a:rPr>
                <a:t>Clear_n</a:t>
              </a:r>
              <a:r>
                <a:rPr lang="en-US" altLang="en-US" sz="1500" dirty="0">
                  <a:solidFill>
                    <a:srgbClr val="00FFFF"/>
                  </a:solidFill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31099" name="Freeform 77"/>
            <p:cNvSpPr>
              <a:spLocks/>
            </p:cNvSpPr>
            <p:nvPr/>
          </p:nvSpPr>
          <p:spPr bwMode="auto">
            <a:xfrm>
              <a:off x="3440114" y="3511987"/>
              <a:ext cx="1898650" cy="549575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2147483647 h 690"/>
                <a:gd name="T4" fmla="*/ 2147483647 w 7122"/>
                <a:gd name="T5" fmla="*/ 2147483647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00" name="Freeform 88"/>
            <p:cNvSpPr>
              <a:spLocks/>
            </p:cNvSpPr>
            <p:nvPr/>
          </p:nvSpPr>
          <p:spPr bwMode="auto">
            <a:xfrm>
              <a:off x="3408363" y="3470690"/>
              <a:ext cx="63500" cy="63535"/>
            </a:xfrm>
            <a:custGeom>
              <a:avLst/>
              <a:gdLst>
                <a:gd name="T0" fmla="*/ 0 w 80"/>
                <a:gd name="T1" fmla="*/ 2147483647 h 80"/>
                <a:gd name="T2" fmla="*/ 2147483647 w 80"/>
                <a:gd name="T3" fmla="*/ 2147483647 h 80"/>
                <a:gd name="T4" fmla="*/ 2147483647 w 80"/>
                <a:gd name="T5" fmla="*/ 2147483647 h 80"/>
                <a:gd name="T6" fmla="*/ 2147483647 w 80"/>
                <a:gd name="T7" fmla="*/ 2147483647 h 80"/>
                <a:gd name="T8" fmla="*/ 2147483647 w 80"/>
                <a:gd name="T9" fmla="*/ 2147483647 h 80"/>
                <a:gd name="T10" fmla="*/ 2147483647 w 80"/>
                <a:gd name="T11" fmla="*/ 2147483647 h 80"/>
                <a:gd name="T12" fmla="*/ 2147483647 w 80"/>
                <a:gd name="T13" fmla="*/ 2147483647 h 80"/>
                <a:gd name="T14" fmla="*/ 2147483647 w 80"/>
                <a:gd name="T15" fmla="*/ 2147483647 h 80"/>
                <a:gd name="T16" fmla="*/ 2147483647 w 80"/>
                <a:gd name="T17" fmla="*/ 2147483647 h 80"/>
                <a:gd name="T18" fmla="*/ 2147483647 w 80"/>
                <a:gd name="T19" fmla="*/ 2147483647 h 80"/>
                <a:gd name="T20" fmla="*/ 2147483647 w 80"/>
                <a:gd name="T21" fmla="*/ 2147483647 h 80"/>
                <a:gd name="T22" fmla="*/ 2147483647 w 80"/>
                <a:gd name="T23" fmla="*/ 0 h 80"/>
                <a:gd name="T24" fmla="*/ 2147483647 w 80"/>
                <a:gd name="T25" fmla="*/ 2147483647 h 80"/>
                <a:gd name="T26" fmla="*/ 2147483647 w 80"/>
                <a:gd name="T27" fmla="*/ 2147483647 h 80"/>
                <a:gd name="T28" fmla="*/ 2147483647 w 80"/>
                <a:gd name="T29" fmla="*/ 2147483647 h 80"/>
                <a:gd name="T30" fmla="*/ 2147483647 w 80"/>
                <a:gd name="T31" fmla="*/ 2147483647 h 80"/>
                <a:gd name="T32" fmla="*/ 2147483647 w 80"/>
                <a:gd name="T33" fmla="*/ 2147483647 h 80"/>
                <a:gd name="T34" fmla="*/ 2147483647 w 80"/>
                <a:gd name="T35" fmla="*/ 2147483647 h 80"/>
                <a:gd name="T36" fmla="*/ 2147483647 w 80"/>
                <a:gd name="T37" fmla="*/ 2147483647 h 80"/>
                <a:gd name="T38" fmla="*/ 2147483647 w 80"/>
                <a:gd name="T39" fmla="*/ 2147483647 h 80"/>
                <a:gd name="T40" fmla="*/ 2147483647 w 80"/>
                <a:gd name="T41" fmla="*/ 2147483647 h 80"/>
                <a:gd name="T42" fmla="*/ 2147483647 w 80"/>
                <a:gd name="T43" fmla="*/ 2147483647 h 80"/>
                <a:gd name="T44" fmla="*/ 2147483647 w 80"/>
                <a:gd name="T45" fmla="*/ 2147483647 h 80"/>
                <a:gd name="T46" fmla="*/ 2147483647 w 80"/>
                <a:gd name="T47" fmla="*/ 2147483647 h 80"/>
                <a:gd name="T48" fmla="*/ 2147483647 w 80"/>
                <a:gd name="T49" fmla="*/ 2147483647 h 80"/>
                <a:gd name="T50" fmla="*/ 2147483647 w 80"/>
                <a:gd name="T51" fmla="*/ 2147483647 h 80"/>
                <a:gd name="T52" fmla="*/ 2147483647 w 80"/>
                <a:gd name="T53" fmla="*/ 2147483647 h 80"/>
                <a:gd name="T54" fmla="*/ 2147483647 w 80"/>
                <a:gd name="T55" fmla="*/ 2147483647 h 80"/>
                <a:gd name="T56" fmla="*/ 2147483647 w 80"/>
                <a:gd name="T57" fmla="*/ 2147483647 h 80"/>
                <a:gd name="T58" fmla="*/ 2147483647 w 80"/>
                <a:gd name="T59" fmla="*/ 2147483647 h 80"/>
                <a:gd name="T60" fmla="*/ 2147483647 w 80"/>
                <a:gd name="T61" fmla="*/ 2147483647 h 80"/>
                <a:gd name="T62" fmla="*/ 2147483647 w 80"/>
                <a:gd name="T63" fmla="*/ 2147483647 h 80"/>
                <a:gd name="T64" fmla="*/ 2147483647 w 80"/>
                <a:gd name="T65" fmla="*/ 2147483647 h 80"/>
                <a:gd name="T66" fmla="*/ 2147483647 w 80"/>
                <a:gd name="T67" fmla="*/ 2147483647 h 80"/>
                <a:gd name="T68" fmla="*/ 2147483647 w 80"/>
                <a:gd name="T69" fmla="*/ 2147483647 h 80"/>
                <a:gd name="T70" fmla="*/ 2147483647 w 80"/>
                <a:gd name="T71" fmla="*/ 2147483647 h 80"/>
                <a:gd name="T72" fmla="*/ 2147483647 w 80"/>
                <a:gd name="T73" fmla="*/ 2147483647 h 80"/>
                <a:gd name="T74" fmla="*/ 2147483647 w 80"/>
                <a:gd name="T75" fmla="*/ 2147483647 h 80"/>
                <a:gd name="T76" fmla="*/ 2147483647 w 80"/>
                <a:gd name="T77" fmla="*/ 2147483647 h 80"/>
                <a:gd name="T78" fmla="*/ 2147483647 w 80"/>
                <a:gd name="T79" fmla="*/ 2147483647 h 80"/>
                <a:gd name="T80" fmla="*/ 2147483647 w 80"/>
                <a:gd name="T81" fmla="*/ 2147483647 h 80"/>
                <a:gd name="T82" fmla="*/ 2147483647 w 80"/>
                <a:gd name="T83" fmla="*/ 2147483647 h 80"/>
                <a:gd name="T84" fmla="*/ 2147483647 w 80"/>
                <a:gd name="T85" fmla="*/ 2147483647 h 80"/>
                <a:gd name="T86" fmla="*/ 2147483647 w 80"/>
                <a:gd name="T87" fmla="*/ 2147483647 h 80"/>
                <a:gd name="T88" fmla="*/ 2147483647 w 80"/>
                <a:gd name="T89" fmla="*/ 2147483647 h 80"/>
                <a:gd name="T90" fmla="*/ 2147483647 w 80"/>
                <a:gd name="T91" fmla="*/ 2147483647 h 80"/>
                <a:gd name="T92" fmla="*/ 2147483647 w 80"/>
                <a:gd name="T93" fmla="*/ 2147483647 h 80"/>
                <a:gd name="T94" fmla="*/ 2147483647 w 80"/>
                <a:gd name="T95" fmla="*/ 2147483647 h 80"/>
                <a:gd name="T96" fmla="*/ 2147483647 w 80"/>
                <a:gd name="T97" fmla="*/ 2147483647 h 80"/>
                <a:gd name="T98" fmla="*/ 2147483647 w 80"/>
                <a:gd name="T99" fmla="*/ 2147483647 h 80"/>
                <a:gd name="T100" fmla="*/ 2147483647 w 80"/>
                <a:gd name="T101" fmla="*/ 2147483647 h 80"/>
                <a:gd name="T102" fmla="*/ 2147483647 w 80"/>
                <a:gd name="T103" fmla="*/ 2147483647 h 80"/>
                <a:gd name="T104" fmla="*/ 2147483647 w 80"/>
                <a:gd name="T105" fmla="*/ 2147483647 h 80"/>
                <a:gd name="T106" fmla="*/ 2147483647 w 80"/>
                <a:gd name="T107" fmla="*/ 2147483647 h 80"/>
                <a:gd name="T108" fmla="*/ 2147483647 w 80"/>
                <a:gd name="T109" fmla="*/ 2147483647 h 80"/>
                <a:gd name="T110" fmla="*/ 0 w 80"/>
                <a:gd name="T111" fmla="*/ 2147483647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101" name="Oval 89"/>
            <p:cNvSpPr>
              <a:spLocks noChangeArrowheads="1"/>
            </p:cNvSpPr>
            <p:nvPr/>
          </p:nvSpPr>
          <p:spPr bwMode="auto">
            <a:xfrm>
              <a:off x="3943350" y="3797894"/>
              <a:ext cx="95250" cy="9530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102" name="Oval 92"/>
            <p:cNvSpPr>
              <a:spLocks noChangeArrowheads="1"/>
            </p:cNvSpPr>
            <p:nvPr/>
          </p:nvSpPr>
          <p:spPr bwMode="auto">
            <a:xfrm>
              <a:off x="5842000" y="3797894"/>
              <a:ext cx="95250" cy="9530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103" name="Freeform 95"/>
            <p:cNvSpPr>
              <a:spLocks/>
            </p:cNvSpPr>
            <p:nvPr/>
          </p:nvSpPr>
          <p:spPr bwMode="auto">
            <a:xfrm>
              <a:off x="3957638" y="4302995"/>
              <a:ext cx="63500" cy="63535"/>
            </a:xfrm>
            <a:custGeom>
              <a:avLst/>
              <a:gdLst>
                <a:gd name="T0" fmla="*/ 0 w 80"/>
                <a:gd name="T1" fmla="*/ 2147483647 h 80"/>
                <a:gd name="T2" fmla="*/ 2147483647 w 80"/>
                <a:gd name="T3" fmla="*/ 2147483647 h 80"/>
                <a:gd name="T4" fmla="*/ 2147483647 w 80"/>
                <a:gd name="T5" fmla="*/ 2147483647 h 80"/>
                <a:gd name="T6" fmla="*/ 2147483647 w 80"/>
                <a:gd name="T7" fmla="*/ 2147483647 h 80"/>
                <a:gd name="T8" fmla="*/ 2147483647 w 80"/>
                <a:gd name="T9" fmla="*/ 2147483647 h 80"/>
                <a:gd name="T10" fmla="*/ 2147483647 w 80"/>
                <a:gd name="T11" fmla="*/ 2147483647 h 80"/>
                <a:gd name="T12" fmla="*/ 2147483647 w 80"/>
                <a:gd name="T13" fmla="*/ 2147483647 h 80"/>
                <a:gd name="T14" fmla="*/ 2147483647 w 80"/>
                <a:gd name="T15" fmla="*/ 2147483647 h 80"/>
                <a:gd name="T16" fmla="*/ 2147483647 w 80"/>
                <a:gd name="T17" fmla="*/ 2147483647 h 80"/>
                <a:gd name="T18" fmla="*/ 2147483647 w 80"/>
                <a:gd name="T19" fmla="*/ 2147483647 h 80"/>
                <a:gd name="T20" fmla="*/ 2147483647 w 80"/>
                <a:gd name="T21" fmla="*/ 2147483647 h 80"/>
                <a:gd name="T22" fmla="*/ 2147483647 w 80"/>
                <a:gd name="T23" fmla="*/ 0 h 80"/>
                <a:gd name="T24" fmla="*/ 2147483647 w 80"/>
                <a:gd name="T25" fmla="*/ 2147483647 h 80"/>
                <a:gd name="T26" fmla="*/ 2147483647 w 80"/>
                <a:gd name="T27" fmla="*/ 2147483647 h 80"/>
                <a:gd name="T28" fmla="*/ 2147483647 w 80"/>
                <a:gd name="T29" fmla="*/ 2147483647 h 80"/>
                <a:gd name="T30" fmla="*/ 2147483647 w 80"/>
                <a:gd name="T31" fmla="*/ 2147483647 h 80"/>
                <a:gd name="T32" fmla="*/ 2147483647 w 80"/>
                <a:gd name="T33" fmla="*/ 2147483647 h 80"/>
                <a:gd name="T34" fmla="*/ 2147483647 w 80"/>
                <a:gd name="T35" fmla="*/ 2147483647 h 80"/>
                <a:gd name="T36" fmla="*/ 2147483647 w 80"/>
                <a:gd name="T37" fmla="*/ 2147483647 h 80"/>
                <a:gd name="T38" fmla="*/ 2147483647 w 80"/>
                <a:gd name="T39" fmla="*/ 2147483647 h 80"/>
                <a:gd name="T40" fmla="*/ 2147483647 w 80"/>
                <a:gd name="T41" fmla="*/ 2147483647 h 80"/>
                <a:gd name="T42" fmla="*/ 2147483647 w 80"/>
                <a:gd name="T43" fmla="*/ 2147483647 h 80"/>
                <a:gd name="T44" fmla="*/ 2147483647 w 80"/>
                <a:gd name="T45" fmla="*/ 2147483647 h 80"/>
                <a:gd name="T46" fmla="*/ 2147483647 w 80"/>
                <a:gd name="T47" fmla="*/ 2147483647 h 80"/>
                <a:gd name="T48" fmla="*/ 2147483647 w 80"/>
                <a:gd name="T49" fmla="*/ 2147483647 h 80"/>
                <a:gd name="T50" fmla="*/ 2147483647 w 80"/>
                <a:gd name="T51" fmla="*/ 2147483647 h 80"/>
                <a:gd name="T52" fmla="*/ 2147483647 w 80"/>
                <a:gd name="T53" fmla="*/ 2147483647 h 80"/>
                <a:gd name="T54" fmla="*/ 2147483647 w 80"/>
                <a:gd name="T55" fmla="*/ 2147483647 h 80"/>
                <a:gd name="T56" fmla="*/ 2147483647 w 80"/>
                <a:gd name="T57" fmla="*/ 2147483647 h 80"/>
                <a:gd name="T58" fmla="*/ 2147483647 w 80"/>
                <a:gd name="T59" fmla="*/ 2147483647 h 80"/>
                <a:gd name="T60" fmla="*/ 2147483647 w 80"/>
                <a:gd name="T61" fmla="*/ 2147483647 h 80"/>
                <a:gd name="T62" fmla="*/ 2147483647 w 80"/>
                <a:gd name="T63" fmla="*/ 2147483647 h 80"/>
                <a:gd name="T64" fmla="*/ 2147483647 w 80"/>
                <a:gd name="T65" fmla="*/ 2147483647 h 80"/>
                <a:gd name="T66" fmla="*/ 2147483647 w 80"/>
                <a:gd name="T67" fmla="*/ 2147483647 h 80"/>
                <a:gd name="T68" fmla="*/ 2147483647 w 80"/>
                <a:gd name="T69" fmla="*/ 2147483647 h 80"/>
                <a:gd name="T70" fmla="*/ 2147483647 w 80"/>
                <a:gd name="T71" fmla="*/ 2147483647 h 80"/>
                <a:gd name="T72" fmla="*/ 2147483647 w 80"/>
                <a:gd name="T73" fmla="*/ 2147483647 h 80"/>
                <a:gd name="T74" fmla="*/ 2147483647 w 80"/>
                <a:gd name="T75" fmla="*/ 2147483647 h 80"/>
                <a:gd name="T76" fmla="*/ 2147483647 w 80"/>
                <a:gd name="T77" fmla="*/ 2147483647 h 80"/>
                <a:gd name="T78" fmla="*/ 2147483647 w 80"/>
                <a:gd name="T79" fmla="*/ 2147483647 h 80"/>
                <a:gd name="T80" fmla="*/ 2147483647 w 80"/>
                <a:gd name="T81" fmla="*/ 2147483647 h 80"/>
                <a:gd name="T82" fmla="*/ 2147483647 w 80"/>
                <a:gd name="T83" fmla="*/ 2147483647 h 80"/>
                <a:gd name="T84" fmla="*/ 2147483647 w 80"/>
                <a:gd name="T85" fmla="*/ 2147483647 h 80"/>
                <a:gd name="T86" fmla="*/ 2147483647 w 80"/>
                <a:gd name="T87" fmla="*/ 2147483647 h 80"/>
                <a:gd name="T88" fmla="*/ 2147483647 w 80"/>
                <a:gd name="T89" fmla="*/ 2147483647 h 80"/>
                <a:gd name="T90" fmla="*/ 2147483647 w 80"/>
                <a:gd name="T91" fmla="*/ 2147483647 h 80"/>
                <a:gd name="T92" fmla="*/ 2147483647 w 80"/>
                <a:gd name="T93" fmla="*/ 2147483647 h 80"/>
                <a:gd name="T94" fmla="*/ 2147483647 w 80"/>
                <a:gd name="T95" fmla="*/ 2147483647 h 80"/>
                <a:gd name="T96" fmla="*/ 2147483647 w 80"/>
                <a:gd name="T97" fmla="*/ 2147483647 h 80"/>
                <a:gd name="T98" fmla="*/ 2147483647 w 80"/>
                <a:gd name="T99" fmla="*/ 2147483647 h 80"/>
                <a:gd name="T100" fmla="*/ 2147483647 w 80"/>
                <a:gd name="T101" fmla="*/ 2147483647 h 80"/>
                <a:gd name="T102" fmla="*/ 2147483647 w 80"/>
                <a:gd name="T103" fmla="*/ 2147483647 h 80"/>
                <a:gd name="T104" fmla="*/ 2147483647 w 80"/>
                <a:gd name="T105" fmla="*/ 2147483647 h 80"/>
                <a:gd name="T106" fmla="*/ 2147483647 w 80"/>
                <a:gd name="T107" fmla="*/ 2147483647 h 80"/>
                <a:gd name="T108" fmla="*/ 2147483647 w 80"/>
                <a:gd name="T109" fmla="*/ 2147483647 h 80"/>
                <a:gd name="T110" fmla="*/ 0 w 80"/>
                <a:gd name="T111" fmla="*/ 2147483647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53318651"/>
      </p:ext>
    </p:extLst>
  </p:cSld>
  <p:clrMapOvr>
    <a:masterClrMapping/>
  </p:clrMapOvr>
  <p:transition/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2-to-4 Decoder with Enable Input </a:t>
            </a:r>
            <a:endParaRPr lang="en-US" altLang="en-US" sz="3600" dirty="0"/>
          </a:p>
        </p:txBody>
      </p:sp>
      <p:sp>
        <p:nvSpPr>
          <p:cNvPr id="6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5.28b from the textbook ]</a:t>
            </a:r>
          </a:p>
        </p:txBody>
      </p:sp>
      <p:sp>
        <p:nvSpPr>
          <p:cNvPr id="51" name="Oval 50"/>
          <p:cNvSpPr>
            <a:spLocks noChangeArrowheads="1"/>
          </p:cNvSpPr>
          <p:nvPr/>
        </p:nvSpPr>
        <p:spPr bwMode="auto">
          <a:xfrm>
            <a:off x="4165600" y="2133177"/>
            <a:ext cx="2666435" cy="16335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/>
        </p:spPr>
        <p:txBody>
          <a:bodyPr anchor="ctr"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9128073"/>
      </p:ext>
    </p:extLst>
  </p:cSld>
  <p:clrMapOvr>
    <a:masterClrMapping/>
  </p:clrMapOvr>
  <p:transition/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extBox 125"/>
          <p:cNvSpPr txBox="1">
            <a:spLocks noChangeArrowheads="1"/>
          </p:cNvSpPr>
          <p:nvPr/>
        </p:nvSpPr>
        <p:spPr bwMode="auto">
          <a:xfrm>
            <a:off x="6418263" y="6477000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r>
              <a:rPr lang="en-US" altLang="en-US" dirty="0">
                <a:latin typeface="Times" charset="0"/>
              </a:rPr>
              <a:t>[ Figure 4.14c from the textbook ]</a:t>
            </a:r>
          </a:p>
        </p:txBody>
      </p:sp>
      <p:grpSp>
        <p:nvGrpSpPr>
          <p:cNvPr id="135171" name="Group 2"/>
          <p:cNvGrpSpPr>
            <a:grpSpLocks/>
          </p:cNvGrpSpPr>
          <p:nvPr/>
        </p:nvGrpSpPr>
        <p:grpSpPr bwMode="auto">
          <a:xfrm>
            <a:off x="1449388" y="1219200"/>
            <a:ext cx="6027737" cy="4800600"/>
            <a:chOff x="1449201" y="1600200"/>
            <a:chExt cx="6027789" cy="4800600"/>
          </a:xfrm>
        </p:grpSpPr>
        <p:pic>
          <p:nvPicPr>
            <p:cNvPr id="135173" name="Picture 3" descr="Screen shot 2013-10-16 at 2.56.03 PM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" name="Straight Connector 4"/>
            <p:cNvCxnSpPr/>
            <p:nvPr/>
          </p:nvCxnSpPr>
          <p:spPr bwMode="auto">
            <a:xfrm flipH="1">
              <a:off x="5029044" y="2209800"/>
              <a:ext cx="11113" cy="419100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/>
            <p:cNvCxnSpPr/>
            <p:nvPr/>
          </p:nvCxnSpPr>
          <p:spPr bwMode="auto">
            <a:xfrm flipV="1">
              <a:off x="5025869" y="221615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/>
            <p:cNvCxnSpPr/>
            <p:nvPr/>
          </p:nvCxnSpPr>
          <p:spPr bwMode="auto">
            <a:xfrm flipV="1">
              <a:off x="5029044" y="3394075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/>
            <p:cNvCxnSpPr/>
            <p:nvPr/>
          </p:nvCxnSpPr>
          <p:spPr bwMode="auto">
            <a:xfrm flipV="1">
              <a:off x="5029044" y="450850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/>
            <p:cNvCxnSpPr/>
            <p:nvPr/>
          </p:nvCxnSpPr>
          <p:spPr bwMode="auto">
            <a:xfrm flipV="1">
              <a:off x="5029044" y="5630863"/>
              <a:ext cx="392116" cy="7937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2" name="Straight Connector 11"/>
            <p:cNvCxnSpPr/>
            <p:nvPr/>
          </p:nvCxnSpPr>
          <p:spPr bwMode="auto">
            <a:xfrm>
              <a:off x="1600014" y="6400800"/>
              <a:ext cx="3440143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35180" name="TextBox 12"/>
            <p:cNvSpPr txBox="1">
              <a:spLocks noChangeArrowheads="1"/>
            </p:cNvSpPr>
            <p:nvPr/>
          </p:nvSpPr>
          <p:spPr bwMode="auto">
            <a:xfrm>
              <a:off x="1449201" y="5820368"/>
              <a:ext cx="5613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r>
                <a:rPr lang="en-US" altLang="en-US" sz="2400" b="1" i="1" dirty="0" err="1">
                  <a:solidFill>
                    <a:schemeClr val="tx1"/>
                  </a:solidFill>
                  <a:latin typeface="Times" charset="0"/>
                  <a:ea typeface="MS PGothic" charset="-128"/>
                </a:rPr>
                <a:t>En</a:t>
              </a:r>
              <a:endParaRPr lang="en-US" altLang="en-US" sz="2400" b="1" i="1" dirty="0">
                <a:solidFill>
                  <a:schemeClr val="tx1"/>
                </a:solidFill>
                <a:latin typeface="Times" charset="0"/>
                <a:ea typeface="MS PGothic" charset="-128"/>
              </a:endParaRPr>
            </a:p>
          </p:txBody>
        </p:sp>
        <p:sp>
          <p:nvSpPr>
            <p:cNvPr id="135181" name="Oval 49"/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2" name="Oval 49"/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3" name="Oval 49"/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</p:grpSp>
      <p:sp>
        <p:nvSpPr>
          <p:cNvPr id="18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2-to-4 Decoder with Enable Input 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925403461"/>
      </p:ext>
    </p:extLst>
  </p:cSld>
  <p:clrMapOvr>
    <a:masterClrMapping/>
  </p:clrMapOvr>
  <p:transition/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extBox 125"/>
          <p:cNvSpPr txBox="1">
            <a:spLocks noChangeArrowheads="1"/>
          </p:cNvSpPr>
          <p:nvPr/>
        </p:nvSpPr>
        <p:spPr bwMode="auto">
          <a:xfrm>
            <a:off x="6418263" y="6477000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r>
              <a:rPr lang="en-US" altLang="en-US" dirty="0">
                <a:latin typeface="Times" charset="0"/>
              </a:rPr>
              <a:t>[ Figure 4.14c from the textbook ]</a:t>
            </a:r>
          </a:p>
        </p:txBody>
      </p:sp>
      <p:grpSp>
        <p:nvGrpSpPr>
          <p:cNvPr id="135171" name="Group 2"/>
          <p:cNvGrpSpPr>
            <a:grpSpLocks/>
          </p:cNvGrpSpPr>
          <p:nvPr/>
        </p:nvGrpSpPr>
        <p:grpSpPr bwMode="auto">
          <a:xfrm>
            <a:off x="1449388" y="1219200"/>
            <a:ext cx="6027737" cy="4800600"/>
            <a:chOff x="1449201" y="1600200"/>
            <a:chExt cx="6027789" cy="4800600"/>
          </a:xfrm>
        </p:grpSpPr>
        <p:pic>
          <p:nvPicPr>
            <p:cNvPr id="135173" name="Picture 3" descr="Screen shot 2013-10-16 at 2.56.03 PM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" name="Straight Connector 4"/>
            <p:cNvCxnSpPr/>
            <p:nvPr/>
          </p:nvCxnSpPr>
          <p:spPr bwMode="auto">
            <a:xfrm flipH="1">
              <a:off x="5029044" y="2209800"/>
              <a:ext cx="11113" cy="419100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/>
            <p:cNvCxnSpPr/>
            <p:nvPr/>
          </p:nvCxnSpPr>
          <p:spPr bwMode="auto">
            <a:xfrm flipV="1">
              <a:off x="5025869" y="221615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/>
            <p:cNvCxnSpPr/>
            <p:nvPr/>
          </p:nvCxnSpPr>
          <p:spPr bwMode="auto">
            <a:xfrm flipV="1">
              <a:off x="5029044" y="3394075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/>
            <p:cNvCxnSpPr/>
            <p:nvPr/>
          </p:nvCxnSpPr>
          <p:spPr bwMode="auto">
            <a:xfrm flipV="1">
              <a:off x="5029044" y="450850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/>
            <p:cNvCxnSpPr/>
            <p:nvPr/>
          </p:nvCxnSpPr>
          <p:spPr bwMode="auto">
            <a:xfrm flipV="1">
              <a:off x="5029044" y="5630863"/>
              <a:ext cx="392116" cy="7937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2" name="Straight Connector 11"/>
            <p:cNvCxnSpPr/>
            <p:nvPr/>
          </p:nvCxnSpPr>
          <p:spPr bwMode="auto">
            <a:xfrm>
              <a:off x="1600014" y="6400800"/>
              <a:ext cx="3440143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35180" name="TextBox 12"/>
            <p:cNvSpPr txBox="1">
              <a:spLocks noChangeArrowheads="1"/>
            </p:cNvSpPr>
            <p:nvPr/>
          </p:nvSpPr>
          <p:spPr bwMode="auto">
            <a:xfrm>
              <a:off x="1449201" y="5820368"/>
              <a:ext cx="42105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r>
                <a:rPr lang="en-US" altLang="en-US" sz="2400" b="1" i="1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</p:txBody>
        </p:sp>
        <p:sp>
          <p:nvSpPr>
            <p:cNvPr id="135181" name="Oval 49"/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2" name="Oval 49"/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3" name="Oval 49"/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</p:grpSp>
      <p:sp>
        <p:nvSpPr>
          <p:cNvPr id="135172" name="TextBox 2"/>
          <p:cNvSpPr txBox="1">
            <a:spLocks noChangeArrowheads="1"/>
          </p:cNvSpPr>
          <p:nvPr/>
        </p:nvSpPr>
        <p:spPr bwMode="auto">
          <a:xfrm>
            <a:off x="593725" y="6197600"/>
            <a:ext cx="27892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(always enabled in this example)</a:t>
            </a:r>
          </a:p>
        </p:txBody>
      </p:sp>
      <p:sp>
        <p:nvSpPr>
          <p:cNvPr id="18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2-to-4 Decoder with Enable Input 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840558186"/>
      </p:ext>
    </p:extLst>
  </p:cSld>
  <p:clrMapOvr>
    <a:masterClrMapping/>
  </p:clrMapOvr>
  <p:transition/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6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5.28b from the textbook ]</a:t>
            </a:r>
          </a:p>
        </p:txBody>
      </p:sp>
    </p:spTree>
    <p:extLst>
      <p:ext uri="{BB962C8B-B14F-4D97-AF65-F5344CB8AC3E}">
        <p14:creationId xmlns:p14="http://schemas.microsoft.com/office/powerpoint/2010/main" val="111353977"/>
      </p:ext>
    </p:extLst>
  </p:cSld>
  <p:clrMapOvr>
    <a:masterClrMapping/>
  </p:clrMapOvr>
  <p:transition/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5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57200" y="6068684"/>
            <a:ext cx="83307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initialize </a:t>
            </a:r>
            <a:r>
              <a:rPr lang="en-US">
                <a:solidFill>
                  <a:srgbClr val="FF0000"/>
                </a:solidFill>
              </a:rPr>
              <a:t>this circuit set Start to 1, which sets the counter to 00.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19125"/>
      </p:ext>
    </p:extLst>
  </p:cSld>
  <p:clrMapOvr>
    <a:masterClrMapping/>
  </p:clrMapOvr>
  <p:transition/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0" y="6068684"/>
            <a:ext cx="913262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sets the outputs of the </a:t>
            </a:r>
            <a:r>
              <a:rPr lang="en-US">
                <a:solidFill>
                  <a:srgbClr val="FF0000"/>
                </a:solidFill>
              </a:rPr>
              <a:t>decoder to </a:t>
            </a:r>
            <a:r>
              <a:rPr lang="en-US" dirty="0">
                <a:solidFill>
                  <a:srgbClr val="FF0000"/>
                </a:solidFill>
              </a:rPr>
              <a:t>the start of the counting sequence.</a:t>
            </a:r>
          </a:p>
        </p:txBody>
      </p:sp>
    </p:spTree>
    <p:extLst>
      <p:ext uri="{BB962C8B-B14F-4D97-AF65-F5344CB8AC3E}">
        <p14:creationId xmlns:p14="http://schemas.microsoft.com/office/powerpoint/2010/main" val="755297439"/>
      </p:ext>
    </p:extLst>
  </p:cSld>
  <p:clrMapOvr>
    <a:masterClrMapping/>
  </p:clrMapOvr>
  <p:transition/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847829" y="6068684"/>
            <a:ext cx="59245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When Start is equal to 0, clear_n has no effect.</a:t>
            </a:r>
          </a:p>
        </p:txBody>
      </p:sp>
    </p:spTree>
    <p:extLst>
      <p:ext uri="{BB962C8B-B14F-4D97-AF65-F5344CB8AC3E}">
        <p14:creationId xmlns:p14="http://schemas.microsoft.com/office/powerpoint/2010/main" val="90309103"/>
      </p:ext>
    </p:extLst>
  </p:cSld>
  <p:clrMapOvr>
    <a:masterClrMapping/>
  </p:clrMapOvr>
  <p:transition/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9144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58920"/>
      </p:ext>
    </p:extLst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957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41629113"/>
      </p:ext>
    </p:extLst>
  </p:cSld>
  <p:clrMapOvr>
    <a:masterClrMapping/>
  </p:clrMapOvr>
  <p:transition/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838200" y="6068684"/>
            <a:ext cx="789190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The counter increments the count on the positive clock edge ...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" name="Freeform 60"/>
          <p:cNvSpPr>
            <a:spLocks/>
          </p:cNvSpPr>
          <p:nvPr/>
        </p:nvSpPr>
        <p:spPr bwMode="auto">
          <a:xfrm>
            <a:off x="11430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431696"/>
      </p:ext>
    </p:extLst>
  </p:cSld>
  <p:clrMapOvr>
    <a:masterClrMapping/>
  </p:clrMapOvr>
  <p:transition/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52400" y="6068684"/>
            <a:ext cx="88777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dirty="0">
                <a:solidFill>
                  <a:srgbClr val="FF0000"/>
                </a:solidFill>
              </a:rPr>
              <a:t>…</a:t>
            </a:r>
            <a:r>
              <a:rPr lang="en-US" dirty="0">
                <a:solidFill>
                  <a:srgbClr val="FF0000"/>
                </a:solidFill>
              </a:rPr>
              <a:t> this updates the outputs of the decoder (which are one hot encoded).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11430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8754980"/>
      </p:ext>
    </p:extLst>
  </p:cSld>
  <p:clrMapOvr>
    <a:masterClrMapping/>
  </p:clrMapOvr>
  <p:transition/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17526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5297321"/>
      </p:ext>
    </p:extLst>
  </p:cSld>
  <p:clrMapOvr>
    <a:masterClrMapping/>
  </p:clrMapOvr>
  <p:transition/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19050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321507"/>
      </p:ext>
    </p:extLst>
  </p:cSld>
  <p:clrMapOvr>
    <a:masterClrMapping/>
  </p:clrMapOvr>
  <p:transition/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25908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9650355"/>
      </p:ext>
    </p:extLst>
  </p:cSld>
  <p:clrMapOvr>
    <a:masterClrMapping/>
  </p:clrMapOvr>
  <p:transition/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2700068" y="3742426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2058814"/>
      </p:ext>
    </p:extLst>
  </p:cSld>
  <p:clrMapOvr>
    <a:masterClrMapping/>
  </p:clrMapOvr>
  <p:transition/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1</a:t>
            </a:r>
            <a:endParaRPr lang="en-US" altLang="en-US" sz="2400" b="1" dirty="0">
              <a:solidFill>
                <a:srgbClr val="FF0000"/>
              </a:solidFill>
            </a:endParaRP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3352800" y="3742426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6758859"/>
      </p:ext>
    </p:extLst>
  </p:cSld>
  <p:clrMapOvr>
    <a:masterClrMapping/>
  </p:clrMapOvr>
  <p:transition/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3470694" y="3751053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" name="TextBox 60"/>
          <p:cNvSpPr txBox="1"/>
          <p:nvPr/>
        </p:nvSpPr>
        <p:spPr>
          <a:xfrm>
            <a:off x="1973422" y="5826097"/>
            <a:ext cx="606608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It is back to the start of the counting sequence,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which is: 1000, 0100, 0010, 0001.</a:t>
            </a:r>
          </a:p>
        </p:txBody>
      </p:sp>
    </p:spTree>
    <p:extLst>
      <p:ext uri="{BB962C8B-B14F-4D97-AF65-F5344CB8AC3E}">
        <p14:creationId xmlns:p14="http://schemas.microsoft.com/office/powerpoint/2010/main" val="759166964"/>
      </p:ext>
    </p:extLst>
  </p:cSld>
  <p:clrMapOvr>
    <a:masterClrMapping/>
  </p:clrMapOvr>
  <p:transition/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Johnson </a:t>
            </a:r>
            <a:r>
              <a:rPr lang="en-US" dirty="0">
                <a:ea typeface="+mj-ea"/>
                <a:cs typeface="+mj-cs"/>
              </a:rPr>
              <a:t>Counter</a:t>
            </a:r>
          </a:p>
        </p:txBody>
      </p:sp>
    </p:spTree>
    <p:extLst>
      <p:ext uri="{BB962C8B-B14F-4D97-AF65-F5344CB8AC3E}">
        <p14:creationId xmlns:p14="http://schemas.microsoft.com/office/powerpoint/2010/main" val="317644588"/>
      </p:ext>
    </p:extLst>
  </p:cSld>
  <p:clrMapOvr>
    <a:masterClrMapping/>
  </p:clrMapOvr>
  <p:transition/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284429" y="5469764"/>
            <a:ext cx="69451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build a Johnson counter start with a shift register.   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949590" y="3148013"/>
            <a:ext cx="7432410" cy="1500187"/>
            <a:chOff x="949590" y="3148013"/>
            <a:chExt cx="7432410" cy="1500187"/>
          </a:xfrm>
        </p:grpSpPr>
        <p:sp>
          <p:nvSpPr>
            <p:cNvPr id="37891" name="Rectangle 4"/>
            <p:cNvSpPr>
              <a:spLocks noChangeArrowheads="1"/>
            </p:cNvSpPr>
            <p:nvPr/>
          </p:nvSpPr>
          <p:spPr bwMode="auto">
            <a:xfrm>
              <a:off x="22907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2" name="Rectangle 5"/>
            <p:cNvSpPr>
              <a:spLocks noChangeArrowheads="1"/>
            </p:cNvSpPr>
            <p:nvPr/>
          </p:nvSpPr>
          <p:spPr bwMode="auto">
            <a:xfrm>
              <a:off x="2357438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3" name="Rectangle 6"/>
            <p:cNvSpPr>
              <a:spLocks noChangeArrowheads="1"/>
            </p:cNvSpPr>
            <p:nvPr/>
          </p:nvSpPr>
          <p:spPr bwMode="auto">
            <a:xfrm>
              <a:off x="27527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4" name="Line 7"/>
            <p:cNvSpPr>
              <a:spLocks noChangeShapeType="1"/>
            </p:cNvSpPr>
            <p:nvPr/>
          </p:nvSpPr>
          <p:spPr bwMode="auto">
            <a:xfrm flipH="1">
              <a:off x="27670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8"/>
            <p:cNvSpPr>
              <a:spLocks/>
            </p:cNvSpPr>
            <p:nvPr/>
          </p:nvSpPr>
          <p:spPr bwMode="auto">
            <a:xfrm>
              <a:off x="4965700" y="448627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Rectangle 9"/>
            <p:cNvSpPr>
              <a:spLocks noChangeArrowheads="1"/>
            </p:cNvSpPr>
            <p:nvPr/>
          </p:nvSpPr>
          <p:spPr bwMode="auto">
            <a:xfrm>
              <a:off x="2754313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7" name="Rectangle 10"/>
            <p:cNvSpPr>
              <a:spLocks noChangeArrowheads="1"/>
            </p:cNvSpPr>
            <p:nvPr/>
          </p:nvSpPr>
          <p:spPr bwMode="auto">
            <a:xfrm>
              <a:off x="37766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8" name="Rectangle 11"/>
            <p:cNvSpPr>
              <a:spLocks noChangeArrowheads="1"/>
            </p:cNvSpPr>
            <p:nvPr/>
          </p:nvSpPr>
          <p:spPr bwMode="auto">
            <a:xfrm>
              <a:off x="949590" y="4408487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9" name="Rectangle 12"/>
            <p:cNvSpPr>
              <a:spLocks noChangeArrowheads="1"/>
            </p:cNvSpPr>
            <p:nvPr/>
          </p:nvSpPr>
          <p:spPr bwMode="auto">
            <a:xfrm>
              <a:off x="38417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0" name="Rectangle 13"/>
            <p:cNvSpPr>
              <a:spLocks noChangeArrowheads="1"/>
            </p:cNvSpPr>
            <p:nvPr/>
          </p:nvSpPr>
          <p:spPr bwMode="auto">
            <a:xfrm>
              <a:off x="42386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1" name="Line 14"/>
            <p:cNvSpPr>
              <a:spLocks noChangeShapeType="1"/>
            </p:cNvSpPr>
            <p:nvPr/>
          </p:nvSpPr>
          <p:spPr bwMode="auto">
            <a:xfrm flipH="1">
              <a:off x="42529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Rectangle 15"/>
            <p:cNvSpPr>
              <a:spLocks noChangeArrowheads="1"/>
            </p:cNvSpPr>
            <p:nvPr/>
          </p:nvSpPr>
          <p:spPr bwMode="auto">
            <a:xfrm>
              <a:off x="5262563" y="3162301"/>
              <a:ext cx="668338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3" name="Rectangle 16"/>
            <p:cNvSpPr>
              <a:spLocks noChangeArrowheads="1"/>
            </p:cNvSpPr>
            <p:nvPr/>
          </p:nvSpPr>
          <p:spPr bwMode="auto">
            <a:xfrm>
              <a:off x="42386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4" name="Rectangle 17"/>
            <p:cNvSpPr>
              <a:spLocks noChangeArrowheads="1"/>
            </p:cNvSpPr>
            <p:nvPr/>
          </p:nvSpPr>
          <p:spPr bwMode="auto">
            <a:xfrm>
              <a:off x="53276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5" name="Rectangle 18"/>
            <p:cNvSpPr>
              <a:spLocks noChangeArrowheads="1"/>
            </p:cNvSpPr>
            <p:nvPr/>
          </p:nvSpPr>
          <p:spPr bwMode="auto">
            <a:xfrm>
              <a:off x="57229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6" name="Line 19"/>
            <p:cNvSpPr>
              <a:spLocks noChangeShapeType="1"/>
            </p:cNvSpPr>
            <p:nvPr/>
          </p:nvSpPr>
          <p:spPr bwMode="auto">
            <a:xfrm flipH="1">
              <a:off x="57404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Rectangle 20"/>
            <p:cNvSpPr>
              <a:spLocks noChangeArrowheads="1"/>
            </p:cNvSpPr>
            <p:nvPr/>
          </p:nvSpPr>
          <p:spPr bwMode="auto">
            <a:xfrm>
              <a:off x="6750050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8" name="Rectangle 21"/>
            <p:cNvSpPr>
              <a:spLocks noChangeArrowheads="1"/>
            </p:cNvSpPr>
            <p:nvPr/>
          </p:nvSpPr>
          <p:spPr bwMode="auto">
            <a:xfrm>
              <a:off x="57245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9" name="Rectangle 22"/>
            <p:cNvSpPr>
              <a:spLocks noChangeArrowheads="1"/>
            </p:cNvSpPr>
            <p:nvPr/>
          </p:nvSpPr>
          <p:spPr bwMode="auto">
            <a:xfrm>
              <a:off x="6811963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0" name="Rectangle 23"/>
            <p:cNvSpPr>
              <a:spLocks noChangeArrowheads="1"/>
            </p:cNvSpPr>
            <p:nvPr/>
          </p:nvSpPr>
          <p:spPr bwMode="auto">
            <a:xfrm>
              <a:off x="72088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1" name="Line 24"/>
            <p:cNvSpPr>
              <a:spLocks noChangeShapeType="1"/>
            </p:cNvSpPr>
            <p:nvPr/>
          </p:nvSpPr>
          <p:spPr bwMode="auto">
            <a:xfrm flipH="1">
              <a:off x="72263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Line 25"/>
            <p:cNvSpPr>
              <a:spLocks noChangeShapeType="1"/>
            </p:cNvSpPr>
            <p:nvPr/>
          </p:nvSpPr>
          <p:spPr bwMode="auto">
            <a:xfrm>
              <a:off x="1757363" y="34496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Line 26"/>
            <p:cNvSpPr>
              <a:spLocks noChangeShapeType="1"/>
            </p:cNvSpPr>
            <p:nvPr/>
          </p:nvSpPr>
          <p:spPr bwMode="auto">
            <a:xfrm flipH="1">
              <a:off x="29575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Line 27"/>
            <p:cNvSpPr>
              <a:spLocks noChangeShapeType="1"/>
            </p:cNvSpPr>
            <p:nvPr/>
          </p:nvSpPr>
          <p:spPr bwMode="auto">
            <a:xfrm flipH="1">
              <a:off x="44434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Line 28"/>
            <p:cNvSpPr>
              <a:spLocks noChangeShapeType="1"/>
            </p:cNvSpPr>
            <p:nvPr/>
          </p:nvSpPr>
          <p:spPr bwMode="auto">
            <a:xfrm flipH="1">
              <a:off x="5930900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Line 29"/>
            <p:cNvSpPr>
              <a:spLocks noChangeShapeType="1"/>
            </p:cNvSpPr>
            <p:nvPr/>
          </p:nvSpPr>
          <p:spPr bwMode="auto">
            <a:xfrm flipH="1">
              <a:off x="7416800" y="34496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30"/>
            <p:cNvSpPr>
              <a:spLocks/>
            </p:cNvSpPr>
            <p:nvPr/>
          </p:nvSpPr>
          <p:spPr bwMode="auto">
            <a:xfrm>
              <a:off x="2023973" y="3962400"/>
              <a:ext cx="4726078" cy="554038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66" h="10000">
                  <a:moveTo>
                    <a:pt x="0" y="0"/>
                  </a:moveTo>
                  <a:lnTo>
                    <a:pt x="0" y="10000"/>
                  </a:lnTo>
                  <a:lnTo>
                    <a:pt x="8932" y="10000"/>
                  </a:lnTo>
                  <a:lnTo>
                    <a:pt x="8932" y="0"/>
                  </a:lnTo>
                  <a:lnTo>
                    <a:pt x="946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31"/>
            <p:cNvSpPr>
              <a:spLocks/>
            </p:cNvSpPr>
            <p:nvPr/>
          </p:nvSpPr>
          <p:spPr bwMode="auto">
            <a:xfrm>
              <a:off x="49958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32"/>
            <p:cNvSpPr>
              <a:spLocks/>
            </p:cNvSpPr>
            <p:nvPr/>
          </p:nvSpPr>
          <p:spPr bwMode="auto">
            <a:xfrm>
              <a:off x="35099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33"/>
            <p:cNvSpPr>
              <a:spLocks/>
            </p:cNvSpPr>
            <p:nvPr/>
          </p:nvSpPr>
          <p:spPr bwMode="auto">
            <a:xfrm>
              <a:off x="37766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34"/>
            <p:cNvSpPr>
              <a:spLocks/>
            </p:cNvSpPr>
            <p:nvPr/>
          </p:nvSpPr>
          <p:spPr bwMode="auto">
            <a:xfrm>
              <a:off x="52625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35"/>
            <p:cNvSpPr>
              <a:spLocks/>
            </p:cNvSpPr>
            <p:nvPr/>
          </p:nvSpPr>
          <p:spPr bwMode="auto">
            <a:xfrm>
              <a:off x="6750050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36"/>
            <p:cNvSpPr>
              <a:spLocks/>
            </p:cNvSpPr>
            <p:nvPr/>
          </p:nvSpPr>
          <p:spPr bwMode="auto">
            <a:xfrm>
              <a:off x="22907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Line 37"/>
            <p:cNvSpPr>
              <a:spLocks noChangeShapeType="1"/>
            </p:cNvSpPr>
            <p:nvPr/>
          </p:nvSpPr>
          <p:spPr bwMode="auto">
            <a:xfrm>
              <a:off x="2024063" y="3962400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38"/>
            <p:cNvSpPr>
              <a:spLocks/>
            </p:cNvSpPr>
            <p:nvPr/>
          </p:nvSpPr>
          <p:spPr bwMode="auto">
            <a:xfrm>
              <a:off x="3479800" y="448468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Rectangle 40"/>
            <p:cNvSpPr>
              <a:spLocks noChangeArrowheads="1"/>
            </p:cNvSpPr>
            <p:nvPr/>
          </p:nvSpPr>
          <p:spPr bwMode="auto">
            <a:xfrm>
              <a:off x="7208838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7" name="Rectangle 41"/>
            <p:cNvSpPr>
              <a:spLocks noChangeArrowheads="1"/>
            </p:cNvSpPr>
            <p:nvPr/>
          </p:nvSpPr>
          <p:spPr bwMode="auto">
            <a:xfrm>
              <a:off x="1524000" y="3324226"/>
              <a:ext cx="220663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8" name="Rectangle 42"/>
            <p:cNvSpPr>
              <a:spLocks noChangeArrowheads="1"/>
            </p:cNvSpPr>
            <p:nvPr/>
          </p:nvSpPr>
          <p:spPr bwMode="auto">
            <a:xfrm>
              <a:off x="7997825" y="3328988"/>
              <a:ext cx="3841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9" name="Rectangle 112"/>
            <p:cNvSpPr>
              <a:spLocks noChangeArrowheads="1"/>
            </p:cNvSpPr>
            <p:nvPr/>
          </p:nvSpPr>
          <p:spPr bwMode="auto">
            <a:xfrm>
              <a:off x="31162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0" name="Rectangle 113"/>
            <p:cNvSpPr>
              <a:spLocks noChangeArrowheads="1"/>
            </p:cNvSpPr>
            <p:nvPr/>
          </p:nvSpPr>
          <p:spPr bwMode="auto">
            <a:xfrm>
              <a:off x="3244850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1" name="Rectangle 114"/>
            <p:cNvSpPr>
              <a:spLocks noChangeArrowheads="1"/>
            </p:cNvSpPr>
            <p:nvPr/>
          </p:nvSpPr>
          <p:spPr bwMode="auto">
            <a:xfrm>
              <a:off x="45894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2" name="Rectangle 115"/>
            <p:cNvSpPr>
              <a:spLocks noChangeArrowheads="1"/>
            </p:cNvSpPr>
            <p:nvPr/>
          </p:nvSpPr>
          <p:spPr bwMode="auto">
            <a:xfrm>
              <a:off x="4719638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3" name="Rectangle 116"/>
            <p:cNvSpPr>
              <a:spLocks noChangeArrowheads="1"/>
            </p:cNvSpPr>
            <p:nvPr/>
          </p:nvSpPr>
          <p:spPr bwMode="auto">
            <a:xfrm>
              <a:off x="6078538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4" name="Rectangle 117"/>
            <p:cNvSpPr>
              <a:spLocks noChangeArrowheads="1"/>
            </p:cNvSpPr>
            <p:nvPr/>
          </p:nvSpPr>
          <p:spPr bwMode="auto">
            <a:xfrm>
              <a:off x="6208713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5" name="Rectangle 118"/>
            <p:cNvSpPr>
              <a:spLocks noChangeArrowheads="1"/>
            </p:cNvSpPr>
            <p:nvPr/>
          </p:nvSpPr>
          <p:spPr bwMode="auto">
            <a:xfrm>
              <a:off x="7575550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6" name="Rectangle 119"/>
            <p:cNvSpPr>
              <a:spLocks noChangeArrowheads="1"/>
            </p:cNvSpPr>
            <p:nvPr/>
          </p:nvSpPr>
          <p:spPr bwMode="auto">
            <a:xfrm>
              <a:off x="7705725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7" name="Freeform 120"/>
            <p:cNvSpPr>
              <a:spLocks/>
            </p:cNvSpPr>
            <p:nvPr/>
          </p:nvSpPr>
          <p:spPr bwMode="auto">
            <a:xfrm>
              <a:off x="1995488" y="447728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Line 25"/>
            <p:cNvSpPr>
              <a:spLocks noChangeShapeType="1"/>
            </p:cNvSpPr>
            <p:nvPr/>
          </p:nvSpPr>
          <p:spPr bwMode="auto">
            <a:xfrm>
              <a:off x="1528763" y="45164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9966307"/>
      </p:ext>
    </p:extLst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57039" y="1177925"/>
            <a:ext cx="7685211" cy="5603875"/>
            <a:chOff x="157039" y="1177925"/>
            <a:chExt cx="7685211" cy="5603875"/>
          </a:xfrm>
        </p:grpSpPr>
        <p:grpSp>
          <p:nvGrpSpPr>
            <p:cNvPr id="109571" name="Group 80"/>
            <p:cNvGrpSpPr>
              <a:grpSpLocks/>
            </p:cNvGrpSpPr>
            <p:nvPr/>
          </p:nvGrpSpPr>
          <p:grpSpPr bwMode="auto">
            <a:xfrm>
              <a:off x="1057275" y="1177925"/>
              <a:ext cx="6784975" cy="5603875"/>
              <a:chOff x="666" y="206"/>
              <a:chExt cx="4274" cy="3530"/>
            </a:xfrm>
          </p:grpSpPr>
          <p:sp>
            <p:nvSpPr>
              <p:cNvPr id="109572" name="Line 4"/>
              <p:cNvSpPr>
                <a:spLocks noChangeShapeType="1"/>
              </p:cNvSpPr>
              <p:nvPr/>
            </p:nvSpPr>
            <p:spPr bwMode="auto">
              <a:xfrm flipV="1">
                <a:off x="1697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3" name="Line 5"/>
              <p:cNvSpPr>
                <a:spLocks noChangeShapeType="1"/>
              </p:cNvSpPr>
              <p:nvPr/>
            </p:nvSpPr>
            <p:spPr bwMode="auto">
              <a:xfrm flipV="1">
                <a:off x="2166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4" name="Line 6"/>
              <p:cNvSpPr>
                <a:spLocks noChangeShapeType="1"/>
              </p:cNvSpPr>
              <p:nvPr/>
            </p:nvSpPr>
            <p:spPr bwMode="auto">
              <a:xfrm flipV="1">
                <a:off x="2622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5" name="Line 7"/>
              <p:cNvSpPr>
                <a:spLocks noChangeShapeType="1"/>
              </p:cNvSpPr>
              <p:nvPr/>
            </p:nvSpPr>
            <p:spPr bwMode="auto">
              <a:xfrm flipV="1">
                <a:off x="3090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6" name="Line 8"/>
              <p:cNvSpPr>
                <a:spLocks noChangeShapeType="1"/>
              </p:cNvSpPr>
              <p:nvPr/>
            </p:nvSpPr>
            <p:spPr bwMode="auto">
              <a:xfrm flipV="1">
                <a:off x="3559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7" name="Line 9"/>
              <p:cNvSpPr>
                <a:spLocks noChangeShapeType="1"/>
              </p:cNvSpPr>
              <p:nvPr/>
            </p:nvSpPr>
            <p:spPr bwMode="auto">
              <a:xfrm flipV="1">
                <a:off x="4015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8" name="Line 10"/>
              <p:cNvSpPr>
                <a:spLocks noChangeShapeType="1"/>
              </p:cNvSpPr>
              <p:nvPr/>
            </p:nvSpPr>
            <p:spPr bwMode="auto">
              <a:xfrm flipV="1">
                <a:off x="4484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9" name="Line 11"/>
              <p:cNvSpPr>
                <a:spLocks noChangeShapeType="1"/>
              </p:cNvSpPr>
              <p:nvPr/>
            </p:nvSpPr>
            <p:spPr bwMode="auto">
              <a:xfrm flipV="1">
                <a:off x="1229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0" name="Freeform 12"/>
              <p:cNvSpPr>
                <a:spLocks/>
              </p:cNvSpPr>
              <p:nvPr/>
            </p:nvSpPr>
            <p:spPr bwMode="auto">
              <a:xfrm>
                <a:off x="1001" y="1923"/>
                <a:ext cx="924" cy="169"/>
              </a:xfrm>
              <a:custGeom>
                <a:avLst/>
                <a:gdLst>
                  <a:gd name="T0" fmla="*/ 0 w 1850"/>
                  <a:gd name="T1" fmla="*/ 1 h 336"/>
                  <a:gd name="T2" fmla="*/ 0 w 1850"/>
                  <a:gd name="T3" fmla="*/ 0 h 336"/>
                  <a:gd name="T4" fmla="*/ 0 w 1850"/>
                  <a:gd name="T5" fmla="*/ 0 h 336"/>
                  <a:gd name="T6" fmla="*/ 0 w 1850"/>
                  <a:gd name="T7" fmla="*/ 1 h 336"/>
                  <a:gd name="T8" fmla="*/ 0 w 1850"/>
                  <a:gd name="T9" fmla="*/ 1 h 336"/>
                  <a:gd name="T10" fmla="*/ 0 w 1850"/>
                  <a:gd name="T11" fmla="*/ 0 h 336"/>
                  <a:gd name="T12" fmla="*/ 0 w 1850"/>
                  <a:gd name="T13" fmla="*/ 0 h 336"/>
                  <a:gd name="T14" fmla="*/ 0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7" y="336"/>
                    </a:lnTo>
                    <a:lnTo>
                      <a:pt x="937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1" name="Freeform 13"/>
              <p:cNvSpPr>
                <a:spLocks/>
              </p:cNvSpPr>
              <p:nvPr/>
            </p:nvSpPr>
            <p:spPr bwMode="auto">
              <a:xfrm>
                <a:off x="1925" y="1923"/>
                <a:ext cx="937" cy="169"/>
              </a:xfrm>
              <a:custGeom>
                <a:avLst/>
                <a:gdLst>
                  <a:gd name="T0" fmla="*/ 1 w 1873"/>
                  <a:gd name="T1" fmla="*/ 1 h 336"/>
                  <a:gd name="T2" fmla="*/ 1 w 1873"/>
                  <a:gd name="T3" fmla="*/ 0 h 336"/>
                  <a:gd name="T4" fmla="*/ 1 w 1873"/>
                  <a:gd name="T5" fmla="*/ 0 h 336"/>
                  <a:gd name="T6" fmla="*/ 1 w 1873"/>
                  <a:gd name="T7" fmla="*/ 1 h 336"/>
                  <a:gd name="T8" fmla="*/ 1 w 1873"/>
                  <a:gd name="T9" fmla="*/ 1 h 336"/>
                  <a:gd name="T10" fmla="*/ 1 w 1873"/>
                  <a:gd name="T11" fmla="*/ 0 h 336"/>
                  <a:gd name="T12" fmla="*/ 1 w 1873"/>
                  <a:gd name="T13" fmla="*/ 0 h 336"/>
                  <a:gd name="T14" fmla="*/ 1 w 1873"/>
                  <a:gd name="T15" fmla="*/ 1 h 336"/>
                  <a:gd name="T16" fmla="*/ 0 w 1873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2" name="Freeform 14"/>
              <p:cNvSpPr>
                <a:spLocks/>
              </p:cNvSpPr>
              <p:nvPr/>
            </p:nvSpPr>
            <p:spPr bwMode="auto">
              <a:xfrm>
                <a:off x="2862" y="1923"/>
                <a:ext cx="925" cy="169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4" y="0"/>
                    </a:lnTo>
                    <a:lnTo>
                      <a:pt x="1394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7" y="0"/>
                    </a:lnTo>
                    <a:lnTo>
                      <a:pt x="457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3" name="Freeform 15"/>
              <p:cNvSpPr>
                <a:spLocks/>
              </p:cNvSpPr>
              <p:nvPr/>
            </p:nvSpPr>
            <p:spPr bwMode="auto">
              <a:xfrm>
                <a:off x="3787" y="1923"/>
                <a:ext cx="925" cy="169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4" name="Line 16"/>
              <p:cNvSpPr>
                <a:spLocks noChangeShapeType="1"/>
              </p:cNvSpPr>
              <p:nvPr/>
            </p:nvSpPr>
            <p:spPr bwMode="auto">
              <a:xfrm flipH="1">
                <a:off x="4712" y="2092"/>
                <a:ext cx="228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5" name="Freeform 17"/>
              <p:cNvSpPr>
                <a:spLocks/>
              </p:cNvSpPr>
              <p:nvPr/>
            </p:nvSpPr>
            <p:spPr bwMode="auto">
              <a:xfrm>
                <a:off x="1001" y="2260"/>
                <a:ext cx="1645" cy="168"/>
              </a:xfrm>
              <a:custGeom>
                <a:avLst/>
                <a:gdLst>
                  <a:gd name="T0" fmla="*/ 0 w 3291"/>
                  <a:gd name="T1" fmla="*/ 0 h 337"/>
                  <a:gd name="T2" fmla="*/ 0 w 3291"/>
                  <a:gd name="T3" fmla="*/ 0 h 337"/>
                  <a:gd name="T4" fmla="*/ 0 w 3291"/>
                  <a:gd name="T5" fmla="*/ 0 h 337"/>
                  <a:gd name="T6" fmla="*/ 0 w 3291"/>
                  <a:gd name="T7" fmla="*/ 0 h 337"/>
                  <a:gd name="T8" fmla="*/ 0 w 3291"/>
                  <a:gd name="T9" fmla="*/ 0 h 337"/>
                  <a:gd name="T10" fmla="*/ 0 w 3291"/>
                  <a:gd name="T11" fmla="*/ 0 h 337"/>
                  <a:gd name="T12" fmla="*/ 0 w 3291"/>
                  <a:gd name="T13" fmla="*/ 0 h 337"/>
                  <a:gd name="T14" fmla="*/ 0 w 3291"/>
                  <a:gd name="T15" fmla="*/ 0 h 337"/>
                  <a:gd name="T16" fmla="*/ 0 w 3291"/>
                  <a:gd name="T17" fmla="*/ 0 h 3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91"/>
                  <a:gd name="T28" fmla="*/ 0 h 337"/>
                  <a:gd name="T29" fmla="*/ 3291 w 3291"/>
                  <a:gd name="T30" fmla="*/ 337 h 3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91" h="337">
                    <a:moveTo>
                      <a:pt x="3291" y="337"/>
                    </a:moveTo>
                    <a:lnTo>
                      <a:pt x="3291" y="0"/>
                    </a:lnTo>
                    <a:lnTo>
                      <a:pt x="2378" y="0"/>
                    </a:lnTo>
                    <a:lnTo>
                      <a:pt x="2378" y="337"/>
                    </a:lnTo>
                    <a:lnTo>
                      <a:pt x="1441" y="337"/>
                    </a:lnTo>
                    <a:lnTo>
                      <a:pt x="1441" y="0"/>
                    </a:lnTo>
                    <a:lnTo>
                      <a:pt x="528" y="0"/>
                    </a:lnTo>
                    <a:lnTo>
                      <a:pt x="528" y="337"/>
                    </a:lnTo>
                    <a:lnTo>
                      <a:pt x="0" y="337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6" name="Freeform 18"/>
              <p:cNvSpPr>
                <a:spLocks/>
              </p:cNvSpPr>
              <p:nvPr/>
            </p:nvSpPr>
            <p:spPr bwMode="auto">
              <a:xfrm>
                <a:off x="2646" y="2260"/>
                <a:ext cx="1862" cy="168"/>
              </a:xfrm>
              <a:custGeom>
                <a:avLst/>
                <a:gdLst>
                  <a:gd name="T0" fmla="*/ 1 w 3723"/>
                  <a:gd name="T1" fmla="*/ 0 h 337"/>
                  <a:gd name="T2" fmla="*/ 1 w 3723"/>
                  <a:gd name="T3" fmla="*/ 0 h 337"/>
                  <a:gd name="T4" fmla="*/ 1 w 3723"/>
                  <a:gd name="T5" fmla="*/ 0 h 337"/>
                  <a:gd name="T6" fmla="*/ 1 w 3723"/>
                  <a:gd name="T7" fmla="*/ 0 h 337"/>
                  <a:gd name="T8" fmla="*/ 1 w 3723"/>
                  <a:gd name="T9" fmla="*/ 0 h 337"/>
                  <a:gd name="T10" fmla="*/ 1 w 3723"/>
                  <a:gd name="T11" fmla="*/ 0 h 337"/>
                  <a:gd name="T12" fmla="*/ 1 w 3723"/>
                  <a:gd name="T13" fmla="*/ 0 h 337"/>
                  <a:gd name="T14" fmla="*/ 1 w 3723"/>
                  <a:gd name="T15" fmla="*/ 0 h 337"/>
                  <a:gd name="T16" fmla="*/ 0 w 3723"/>
                  <a:gd name="T17" fmla="*/ 0 h 3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23"/>
                  <a:gd name="T28" fmla="*/ 0 h 337"/>
                  <a:gd name="T29" fmla="*/ 3723 w 3723"/>
                  <a:gd name="T30" fmla="*/ 337 h 3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23" h="337">
                    <a:moveTo>
                      <a:pt x="3723" y="337"/>
                    </a:moveTo>
                    <a:lnTo>
                      <a:pt x="3723" y="0"/>
                    </a:lnTo>
                    <a:lnTo>
                      <a:pt x="2786" y="0"/>
                    </a:lnTo>
                    <a:lnTo>
                      <a:pt x="2786" y="337"/>
                    </a:lnTo>
                    <a:lnTo>
                      <a:pt x="1874" y="337"/>
                    </a:lnTo>
                    <a:lnTo>
                      <a:pt x="1874" y="0"/>
                    </a:lnTo>
                    <a:lnTo>
                      <a:pt x="937" y="0"/>
                    </a:lnTo>
                    <a:lnTo>
                      <a:pt x="937" y="337"/>
                    </a:lnTo>
                    <a:lnTo>
                      <a:pt x="0" y="337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7" name="Line 19"/>
              <p:cNvSpPr>
                <a:spLocks noChangeShapeType="1"/>
              </p:cNvSpPr>
              <p:nvPr/>
            </p:nvSpPr>
            <p:spPr bwMode="auto">
              <a:xfrm flipH="1">
                <a:off x="4508" y="2428"/>
                <a:ext cx="432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8" name="Freeform 20"/>
              <p:cNvSpPr>
                <a:spLocks/>
              </p:cNvSpPr>
              <p:nvPr/>
            </p:nvSpPr>
            <p:spPr bwMode="auto">
              <a:xfrm>
                <a:off x="1001" y="2596"/>
                <a:ext cx="3939" cy="180"/>
              </a:xfrm>
              <a:custGeom>
                <a:avLst/>
                <a:gdLst>
                  <a:gd name="T0" fmla="*/ 0 w 7879"/>
                  <a:gd name="T1" fmla="*/ 1 h 360"/>
                  <a:gd name="T2" fmla="*/ 0 w 7879"/>
                  <a:gd name="T3" fmla="*/ 1 h 360"/>
                  <a:gd name="T4" fmla="*/ 0 w 7879"/>
                  <a:gd name="T5" fmla="*/ 0 h 360"/>
                  <a:gd name="T6" fmla="*/ 0 w 7879"/>
                  <a:gd name="T7" fmla="*/ 0 h 360"/>
                  <a:gd name="T8" fmla="*/ 0 w 7879"/>
                  <a:gd name="T9" fmla="*/ 1 h 360"/>
                  <a:gd name="T10" fmla="*/ 0 w 7879"/>
                  <a:gd name="T11" fmla="*/ 1 h 360"/>
                  <a:gd name="T12" fmla="*/ 0 w 7879"/>
                  <a:gd name="T13" fmla="*/ 0 h 360"/>
                  <a:gd name="T14" fmla="*/ 0 w 7879"/>
                  <a:gd name="T15" fmla="*/ 0 h 360"/>
                  <a:gd name="T16" fmla="*/ 0 w 7879"/>
                  <a:gd name="T17" fmla="*/ 1 h 360"/>
                  <a:gd name="T18" fmla="*/ 0 w 7879"/>
                  <a:gd name="T19" fmla="*/ 1 h 3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879"/>
                  <a:gd name="T31" fmla="*/ 0 h 360"/>
                  <a:gd name="T32" fmla="*/ 7879 w 7879"/>
                  <a:gd name="T33" fmla="*/ 360 h 36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879" h="360">
                    <a:moveTo>
                      <a:pt x="7879" y="360"/>
                    </a:moveTo>
                    <a:lnTo>
                      <a:pt x="6149" y="360"/>
                    </a:lnTo>
                    <a:lnTo>
                      <a:pt x="6149" y="0"/>
                    </a:lnTo>
                    <a:lnTo>
                      <a:pt x="4276" y="0"/>
                    </a:lnTo>
                    <a:lnTo>
                      <a:pt x="4276" y="360"/>
                    </a:lnTo>
                    <a:lnTo>
                      <a:pt x="2426" y="360"/>
                    </a:lnTo>
                    <a:lnTo>
                      <a:pt x="2426" y="0"/>
                    </a:lnTo>
                    <a:lnTo>
                      <a:pt x="577" y="0"/>
                    </a:lnTo>
                    <a:lnTo>
                      <a:pt x="577" y="360"/>
                    </a:lnTo>
                    <a:lnTo>
                      <a:pt x="0" y="36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9" name="Freeform 21"/>
              <p:cNvSpPr>
                <a:spLocks/>
              </p:cNvSpPr>
              <p:nvPr/>
            </p:nvSpPr>
            <p:spPr bwMode="auto">
              <a:xfrm>
                <a:off x="1001" y="2944"/>
                <a:ext cx="3939" cy="168"/>
              </a:xfrm>
              <a:custGeom>
                <a:avLst/>
                <a:gdLst>
                  <a:gd name="T0" fmla="*/ 0 w 7879"/>
                  <a:gd name="T1" fmla="*/ 1 h 336"/>
                  <a:gd name="T2" fmla="*/ 0 w 7879"/>
                  <a:gd name="T3" fmla="*/ 1 h 336"/>
                  <a:gd name="T4" fmla="*/ 0 w 7879"/>
                  <a:gd name="T5" fmla="*/ 0 h 336"/>
                  <a:gd name="T6" fmla="*/ 0 w 7879"/>
                  <a:gd name="T7" fmla="*/ 0 h 336"/>
                  <a:gd name="T8" fmla="*/ 0 w 7879"/>
                  <a:gd name="T9" fmla="*/ 1 h 336"/>
                  <a:gd name="T10" fmla="*/ 0 w 7879"/>
                  <a:gd name="T11" fmla="*/ 1 h 3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879"/>
                  <a:gd name="T19" fmla="*/ 0 h 336"/>
                  <a:gd name="T20" fmla="*/ 7879 w 7879"/>
                  <a:gd name="T21" fmla="*/ 336 h 3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879" h="336">
                    <a:moveTo>
                      <a:pt x="7879" y="336"/>
                    </a:moveTo>
                    <a:lnTo>
                      <a:pt x="4348" y="336"/>
                    </a:lnTo>
                    <a:lnTo>
                      <a:pt x="4348" y="0"/>
                    </a:lnTo>
                    <a:lnTo>
                      <a:pt x="625" y="0"/>
                    </a:lnTo>
                    <a:lnTo>
                      <a:pt x="625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0" name="Rectangle 22"/>
              <p:cNvSpPr>
                <a:spLocks noChangeArrowheads="1"/>
              </p:cNvSpPr>
              <p:nvPr/>
            </p:nvSpPr>
            <p:spPr bwMode="auto">
              <a:xfrm>
                <a:off x="1877" y="387"/>
                <a:ext cx="421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1" name="Rectangle 23"/>
              <p:cNvSpPr>
                <a:spLocks noChangeArrowheads="1"/>
              </p:cNvSpPr>
              <p:nvPr/>
            </p:nvSpPr>
            <p:spPr bwMode="auto">
              <a:xfrm>
                <a:off x="1915" y="505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2" name="Rectangle 24"/>
              <p:cNvSpPr>
                <a:spLocks noChangeArrowheads="1"/>
              </p:cNvSpPr>
              <p:nvPr/>
            </p:nvSpPr>
            <p:spPr bwMode="auto">
              <a:xfrm>
                <a:off x="2165" y="501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3" name="Line 25"/>
              <p:cNvSpPr>
                <a:spLocks noChangeShapeType="1"/>
              </p:cNvSpPr>
              <p:nvPr/>
            </p:nvSpPr>
            <p:spPr bwMode="auto">
              <a:xfrm flipH="1">
                <a:off x="2178" y="843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4" name="Freeform 26"/>
              <p:cNvSpPr>
                <a:spLocks/>
              </p:cNvSpPr>
              <p:nvPr/>
            </p:nvSpPr>
            <p:spPr bwMode="auto">
              <a:xfrm>
                <a:off x="2622" y="206"/>
                <a:ext cx="36" cy="24"/>
              </a:xfrm>
              <a:custGeom>
                <a:avLst/>
                <a:gdLst>
                  <a:gd name="T0" fmla="*/ 0 w 72"/>
                  <a:gd name="T1" fmla="*/ 1 h 48"/>
                  <a:gd name="T2" fmla="*/ 1 w 72"/>
                  <a:gd name="T3" fmla="*/ 1 h 48"/>
                  <a:gd name="T4" fmla="*/ 1 w 72"/>
                  <a:gd name="T5" fmla="*/ 1 h 48"/>
                  <a:gd name="T6" fmla="*/ 1 w 72"/>
                  <a:gd name="T7" fmla="*/ 1 h 48"/>
                  <a:gd name="T8" fmla="*/ 1 w 72"/>
                  <a:gd name="T9" fmla="*/ 1 h 48"/>
                  <a:gd name="T10" fmla="*/ 1 w 72"/>
                  <a:gd name="T11" fmla="*/ 1 h 48"/>
                  <a:gd name="T12" fmla="*/ 1 w 72"/>
                  <a:gd name="T13" fmla="*/ 1 h 48"/>
                  <a:gd name="T14" fmla="*/ 1 w 72"/>
                  <a:gd name="T15" fmla="*/ 1 h 48"/>
                  <a:gd name="T16" fmla="*/ 1 w 72"/>
                  <a:gd name="T17" fmla="*/ 1 h 48"/>
                  <a:gd name="T18" fmla="*/ 1 w 72"/>
                  <a:gd name="T19" fmla="*/ 1 h 48"/>
                  <a:gd name="T20" fmla="*/ 1 w 72"/>
                  <a:gd name="T21" fmla="*/ 1 h 48"/>
                  <a:gd name="T22" fmla="*/ 1 w 72"/>
                  <a:gd name="T23" fmla="*/ 0 h 48"/>
                  <a:gd name="T24" fmla="*/ 1 w 72"/>
                  <a:gd name="T25" fmla="*/ 1 h 48"/>
                  <a:gd name="T26" fmla="*/ 1 w 72"/>
                  <a:gd name="T27" fmla="*/ 1 h 48"/>
                  <a:gd name="T28" fmla="*/ 1 w 72"/>
                  <a:gd name="T29" fmla="*/ 1 h 48"/>
                  <a:gd name="T30" fmla="*/ 1 w 72"/>
                  <a:gd name="T31" fmla="*/ 1 h 48"/>
                  <a:gd name="T32" fmla="*/ 1 w 72"/>
                  <a:gd name="T33" fmla="*/ 1 h 48"/>
                  <a:gd name="T34" fmla="*/ 1 w 72"/>
                  <a:gd name="T35" fmla="*/ 1 h 48"/>
                  <a:gd name="T36" fmla="*/ 1 w 72"/>
                  <a:gd name="T37" fmla="*/ 1 h 48"/>
                  <a:gd name="T38" fmla="*/ 1 w 72"/>
                  <a:gd name="T39" fmla="*/ 1 h 48"/>
                  <a:gd name="T40" fmla="*/ 1 w 72"/>
                  <a:gd name="T41" fmla="*/ 1 h 48"/>
                  <a:gd name="T42" fmla="*/ 1 w 72"/>
                  <a:gd name="T43" fmla="*/ 1 h 48"/>
                  <a:gd name="T44" fmla="*/ 1 w 72"/>
                  <a:gd name="T45" fmla="*/ 1 h 48"/>
                  <a:gd name="T46" fmla="*/ 1 w 72"/>
                  <a:gd name="T47" fmla="*/ 1 h 48"/>
                  <a:gd name="T48" fmla="*/ 1 w 72"/>
                  <a:gd name="T49" fmla="*/ 1 h 48"/>
                  <a:gd name="T50" fmla="*/ 1 w 72"/>
                  <a:gd name="T51" fmla="*/ 1 h 48"/>
                  <a:gd name="T52" fmla="*/ 1 w 72"/>
                  <a:gd name="T53" fmla="*/ 1 h 48"/>
                  <a:gd name="T54" fmla="*/ 1 w 72"/>
                  <a:gd name="T55" fmla="*/ 1 h 48"/>
                  <a:gd name="T56" fmla="*/ 1 w 72"/>
                  <a:gd name="T57" fmla="*/ 1 h 48"/>
                  <a:gd name="T58" fmla="*/ 1 w 72"/>
                  <a:gd name="T59" fmla="*/ 1 h 48"/>
                  <a:gd name="T60" fmla="*/ 1 w 72"/>
                  <a:gd name="T61" fmla="*/ 1 h 48"/>
                  <a:gd name="T62" fmla="*/ 1 w 72"/>
                  <a:gd name="T63" fmla="*/ 1 h 48"/>
                  <a:gd name="T64" fmla="*/ 1 w 72"/>
                  <a:gd name="T65" fmla="*/ 1 h 48"/>
                  <a:gd name="T66" fmla="*/ 1 w 72"/>
                  <a:gd name="T67" fmla="*/ 1 h 48"/>
                  <a:gd name="T68" fmla="*/ 1 w 72"/>
                  <a:gd name="T69" fmla="*/ 1 h 48"/>
                  <a:gd name="T70" fmla="*/ 1 w 72"/>
                  <a:gd name="T71" fmla="*/ 1 h 48"/>
                  <a:gd name="T72" fmla="*/ 1 w 72"/>
                  <a:gd name="T73" fmla="*/ 1 h 48"/>
                  <a:gd name="T74" fmla="*/ 1 w 72"/>
                  <a:gd name="T75" fmla="*/ 1 h 48"/>
                  <a:gd name="T76" fmla="*/ 1 w 72"/>
                  <a:gd name="T77" fmla="*/ 1 h 48"/>
                  <a:gd name="T78" fmla="*/ 1 w 72"/>
                  <a:gd name="T79" fmla="*/ 1 h 48"/>
                  <a:gd name="T80" fmla="*/ 1 w 72"/>
                  <a:gd name="T81" fmla="*/ 1 h 48"/>
                  <a:gd name="T82" fmla="*/ 1 w 72"/>
                  <a:gd name="T83" fmla="*/ 1 h 48"/>
                  <a:gd name="T84" fmla="*/ 1 w 72"/>
                  <a:gd name="T85" fmla="*/ 1 h 48"/>
                  <a:gd name="T86" fmla="*/ 1 w 72"/>
                  <a:gd name="T87" fmla="*/ 1 h 48"/>
                  <a:gd name="T88" fmla="*/ 1 w 72"/>
                  <a:gd name="T89" fmla="*/ 1 h 48"/>
                  <a:gd name="T90" fmla="*/ 1 w 72"/>
                  <a:gd name="T91" fmla="*/ 1 h 48"/>
                  <a:gd name="T92" fmla="*/ 1 w 72"/>
                  <a:gd name="T93" fmla="*/ 1 h 48"/>
                  <a:gd name="T94" fmla="*/ 1 w 72"/>
                  <a:gd name="T95" fmla="*/ 1 h 48"/>
                  <a:gd name="T96" fmla="*/ 1 w 72"/>
                  <a:gd name="T97" fmla="*/ 1 h 48"/>
                  <a:gd name="T98" fmla="*/ 1 w 72"/>
                  <a:gd name="T99" fmla="*/ 1 h 48"/>
                  <a:gd name="T100" fmla="*/ 1 w 72"/>
                  <a:gd name="T101" fmla="*/ 1 h 48"/>
                  <a:gd name="T102" fmla="*/ 1 w 72"/>
                  <a:gd name="T103" fmla="*/ 1 h 48"/>
                  <a:gd name="T104" fmla="*/ 1 w 72"/>
                  <a:gd name="T105" fmla="*/ 1 h 48"/>
                  <a:gd name="T106" fmla="*/ 1 w 72"/>
                  <a:gd name="T107" fmla="*/ 1 h 48"/>
                  <a:gd name="T108" fmla="*/ 1 w 72"/>
                  <a:gd name="T109" fmla="*/ 1 h 48"/>
                  <a:gd name="T110" fmla="*/ 0 w 72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48"/>
                  <a:gd name="T170" fmla="*/ 72 w 72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7"/>
                    </a:lnTo>
                    <a:lnTo>
                      <a:pt x="62" y="8"/>
                    </a:lnTo>
                    <a:lnTo>
                      <a:pt x="64" y="9"/>
                    </a:lnTo>
                    <a:lnTo>
                      <a:pt x="65" y="9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3"/>
                    </a:lnTo>
                    <a:lnTo>
                      <a:pt x="68" y="14"/>
                    </a:lnTo>
                    <a:lnTo>
                      <a:pt x="68" y="15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2" y="30"/>
                    </a:lnTo>
                    <a:lnTo>
                      <a:pt x="72" y="19"/>
                    </a:lnTo>
                    <a:lnTo>
                      <a:pt x="72" y="21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1" y="26"/>
                    </a:lnTo>
                    <a:lnTo>
                      <a:pt x="71" y="27"/>
                    </a:lnTo>
                    <a:lnTo>
                      <a:pt x="71" y="30"/>
                    </a:lnTo>
                    <a:lnTo>
                      <a:pt x="70" y="31"/>
                    </a:lnTo>
                    <a:lnTo>
                      <a:pt x="70" y="32"/>
                    </a:lnTo>
                    <a:lnTo>
                      <a:pt x="68" y="33"/>
                    </a:lnTo>
                    <a:lnTo>
                      <a:pt x="68" y="35"/>
                    </a:lnTo>
                    <a:lnTo>
                      <a:pt x="67" y="36"/>
                    </a:lnTo>
                    <a:lnTo>
                      <a:pt x="66" y="37"/>
                    </a:lnTo>
                    <a:lnTo>
                      <a:pt x="66" y="38"/>
                    </a:lnTo>
                    <a:lnTo>
                      <a:pt x="65" y="39"/>
                    </a:lnTo>
                    <a:lnTo>
                      <a:pt x="64" y="39"/>
                    </a:lnTo>
                    <a:lnTo>
                      <a:pt x="62" y="41"/>
                    </a:lnTo>
                    <a:lnTo>
                      <a:pt x="61" y="42"/>
                    </a:lnTo>
                    <a:lnTo>
                      <a:pt x="60" y="43"/>
                    </a:lnTo>
                    <a:lnTo>
                      <a:pt x="59" y="43"/>
                    </a:lnTo>
                    <a:lnTo>
                      <a:pt x="58" y="44"/>
                    </a:lnTo>
                    <a:lnTo>
                      <a:pt x="56" y="45"/>
                    </a:lnTo>
                    <a:lnTo>
                      <a:pt x="55" y="45"/>
                    </a:lnTo>
                    <a:lnTo>
                      <a:pt x="54" y="47"/>
                    </a:lnTo>
                    <a:lnTo>
                      <a:pt x="53" y="47"/>
                    </a:lnTo>
                    <a:lnTo>
                      <a:pt x="52" y="47"/>
                    </a:lnTo>
                    <a:lnTo>
                      <a:pt x="50" y="48"/>
                    </a:lnTo>
                    <a:lnTo>
                      <a:pt x="49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0" y="47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0" y="41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5" name="Rectangle 27"/>
              <p:cNvSpPr>
                <a:spLocks noChangeArrowheads="1"/>
              </p:cNvSpPr>
              <p:nvPr/>
            </p:nvSpPr>
            <p:spPr bwMode="auto">
              <a:xfrm>
                <a:off x="2166" y="84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6" name="Rectangle 28"/>
              <p:cNvSpPr>
                <a:spLocks noChangeArrowheads="1"/>
              </p:cNvSpPr>
              <p:nvPr/>
            </p:nvSpPr>
            <p:spPr bwMode="auto">
              <a:xfrm>
                <a:off x="2814" y="387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7" name="Rectangle 29"/>
              <p:cNvSpPr>
                <a:spLocks noChangeArrowheads="1"/>
              </p:cNvSpPr>
              <p:nvPr/>
            </p:nvSpPr>
            <p:spPr bwMode="auto">
              <a:xfrm>
                <a:off x="1210" y="833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8" name="Rectangle 30"/>
              <p:cNvSpPr>
                <a:spLocks noChangeArrowheads="1"/>
              </p:cNvSpPr>
              <p:nvPr/>
            </p:nvSpPr>
            <p:spPr bwMode="auto">
              <a:xfrm>
                <a:off x="2851" y="505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9" name="Rectangle 31"/>
              <p:cNvSpPr>
                <a:spLocks noChangeArrowheads="1"/>
              </p:cNvSpPr>
              <p:nvPr/>
            </p:nvSpPr>
            <p:spPr bwMode="auto">
              <a:xfrm>
                <a:off x="3101" y="501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0" name="Line 32"/>
              <p:cNvSpPr>
                <a:spLocks noChangeShapeType="1"/>
              </p:cNvSpPr>
              <p:nvPr/>
            </p:nvSpPr>
            <p:spPr bwMode="auto">
              <a:xfrm flipH="1">
                <a:off x="3114" y="843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1" name="Rectangle 33"/>
              <p:cNvSpPr>
                <a:spLocks noChangeArrowheads="1"/>
              </p:cNvSpPr>
              <p:nvPr/>
            </p:nvSpPr>
            <p:spPr bwMode="auto">
              <a:xfrm>
                <a:off x="3751" y="387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2" name="Rectangle 34"/>
              <p:cNvSpPr>
                <a:spLocks noChangeArrowheads="1"/>
              </p:cNvSpPr>
              <p:nvPr/>
            </p:nvSpPr>
            <p:spPr bwMode="auto">
              <a:xfrm>
                <a:off x="3102" y="84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3" name="Rectangle 35"/>
              <p:cNvSpPr>
                <a:spLocks noChangeArrowheads="1"/>
              </p:cNvSpPr>
              <p:nvPr/>
            </p:nvSpPr>
            <p:spPr bwMode="auto">
              <a:xfrm>
                <a:off x="3788" y="505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4" name="Rectangle 36"/>
              <p:cNvSpPr>
                <a:spLocks noChangeArrowheads="1"/>
              </p:cNvSpPr>
              <p:nvPr/>
            </p:nvSpPr>
            <p:spPr bwMode="auto">
              <a:xfrm>
                <a:off x="4037" y="501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5" name="Line 37"/>
              <p:cNvSpPr>
                <a:spLocks noChangeShapeType="1"/>
              </p:cNvSpPr>
              <p:nvPr/>
            </p:nvSpPr>
            <p:spPr bwMode="auto">
              <a:xfrm flipH="1">
                <a:off x="4051" y="843"/>
                <a:ext cx="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6" name="Line 38"/>
              <p:cNvSpPr>
                <a:spLocks noChangeShapeType="1"/>
              </p:cNvSpPr>
              <p:nvPr/>
            </p:nvSpPr>
            <p:spPr bwMode="auto">
              <a:xfrm>
                <a:off x="1529" y="556"/>
                <a:ext cx="348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7" name="Freeform 39"/>
              <p:cNvSpPr>
                <a:spLocks/>
              </p:cNvSpPr>
              <p:nvPr/>
            </p:nvSpPr>
            <p:spPr bwMode="auto">
              <a:xfrm>
                <a:off x="2814" y="855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8" name="Freeform 40"/>
              <p:cNvSpPr>
                <a:spLocks/>
              </p:cNvSpPr>
              <p:nvPr/>
            </p:nvSpPr>
            <p:spPr bwMode="auto">
              <a:xfrm>
                <a:off x="3751" y="855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9" name="Freeform 41"/>
              <p:cNvSpPr>
                <a:spLocks/>
              </p:cNvSpPr>
              <p:nvPr/>
            </p:nvSpPr>
            <p:spPr bwMode="auto">
              <a:xfrm>
                <a:off x="1877" y="855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0" name="Line 42"/>
              <p:cNvSpPr>
                <a:spLocks noChangeShapeType="1"/>
              </p:cNvSpPr>
              <p:nvPr/>
            </p:nvSpPr>
            <p:spPr bwMode="auto">
              <a:xfrm>
                <a:off x="1529" y="903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1" name="Freeform 43"/>
              <p:cNvSpPr>
                <a:spLocks/>
              </p:cNvSpPr>
              <p:nvPr/>
            </p:nvSpPr>
            <p:spPr bwMode="auto">
              <a:xfrm>
                <a:off x="1679" y="532"/>
                <a:ext cx="36" cy="36"/>
              </a:xfrm>
              <a:custGeom>
                <a:avLst/>
                <a:gdLst>
                  <a:gd name="T0" fmla="*/ 0 w 72"/>
                  <a:gd name="T1" fmla="*/ 1 h 72"/>
                  <a:gd name="T2" fmla="*/ 1 w 72"/>
                  <a:gd name="T3" fmla="*/ 1 h 72"/>
                  <a:gd name="T4" fmla="*/ 1 w 72"/>
                  <a:gd name="T5" fmla="*/ 1 h 72"/>
                  <a:gd name="T6" fmla="*/ 1 w 72"/>
                  <a:gd name="T7" fmla="*/ 1 h 72"/>
                  <a:gd name="T8" fmla="*/ 1 w 72"/>
                  <a:gd name="T9" fmla="*/ 1 h 72"/>
                  <a:gd name="T10" fmla="*/ 1 w 72"/>
                  <a:gd name="T11" fmla="*/ 1 h 72"/>
                  <a:gd name="T12" fmla="*/ 1 w 72"/>
                  <a:gd name="T13" fmla="*/ 1 h 72"/>
                  <a:gd name="T14" fmla="*/ 1 w 72"/>
                  <a:gd name="T15" fmla="*/ 1 h 72"/>
                  <a:gd name="T16" fmla="*/ 1 w 72"/>
                  <a:gd name="T17" fmla="*/ 1 h 72"/>
                  <a:gd name="T18" fmla="*/ 1 w 72"/>
                  <a:gd name="T19" fmla="*/ 1 h 72"/>
                  <a:gd name="T20" fmla="*/ 1 w 72"/>
                  <a:gd name="T21" fmla="*/ 1 h 72"/>
                  <a:gd name="T22" fmla="*/ 1 w 72"/>
                  <a:gd name="T23" fmla="*/ 0 h 72"/>
                  <a:gd name="T24" fmla="*/ 1 w 72"/>
                  <a:gd name="T25" fmla="*/ 1 h 72"/>
                  <a:gd name="T26" fmla="*/ 1 w 72"/>
                  <a:gd name="T27" fmla="*/ 1 h 72"/>
                  <a:gd name="T28" fmla="*/ 1 w 72"/>
                  <a:gd name="T29" fmla="*/ 1 h 72"/>
                  <a:gd name="T30" fmla="*/ 1 w 72"/>
                  <a:gd name="T31" fmla="*/ 1 h 72"/>
                  <a:gd name="T32" fmla="*/ 1 w 72"/>
                  <a:gd name="T33" fmla="*/ 1 h 72"/>
                  <a:gd name="T34" fmla="*/ 1 w 72"/>
                  <a:gd name="T35" fmla="*/ 1 h 72"/>
                  <a:gd name="T36" fmla="*/ 1 w 72"/>
                  <a:gd name="T37" fmla="*/ 1 h 72"/>
                  <a:gd name="T38" fmla="*/ 1 w 72"/>
                  <a:gd name="T39" fmla="*/ 1 h 72"/>
                  <a:gd name="T40" fmla="*/ 1 w 72"/>
                  <a:gd name="T41" fmla="*/ 1 h 72"/>
                  <a:gd name="T42" fmla="*/ 1 w 72"/>
                  <a:gd name="T43" fmla="*/ 1 h 72"/>
                  <a:gd name="T44" fmla="*/ 1 w 72"/>
                  <a:gd name="T45" fmla="*/ 1 h 72"/>
                  <a:gd name="T46" fmla="*/ 1 w 72"/>
                  <a:gd name="T47" fmla="*/ 1 h 72"/>
                  <a:gd name="T48" fmla="*/ 1 w 72"/>
                  <a:gd name="T49" fmla="*/ 1 h 72"/>
                  <a:gd name="T50" fmla="*/ 1 w 72"/>
                  <a:gd name="T51" fmla="*/ 1 h 72"/>
                  <a:gd name="T52" fmla="*/ 1 w 72"/>
                  <a:gd name="T53" fmla="*/ 1 h 72"/>
                  <a:gd name="T54" fmla="*/ 1 w 72"/>
                  <a:gd name="T55" fmla="*/ 1 h 72"/>
                  <a:gd name="T56" fmla="*/ 1 w 72"/>
                  <a:gd name="T57" fmla="*/ 1 h 72"/>
                  <a:gd name="T58" fmla="*/ 1 w 72"/>
                  <a:gd name="T59" fmla="*/ 1 h 72"/>
                  <a:gd name="T60" fmla="*/ 1 w 72"/>
                  <a:gd name="T61" fmla="*/ 1 h 72"/>
                  <a:gd name="T62" fmla="*/ 1 w 72"/>
                  <a:gd name="T63" fmla="*/ 1 h 72"/>
                  <a:gd name="T64" fmla="*/ 1 w 72"/>
                  <a:gd name="T65" fmla="*/ 1 h 72"/>
                  <a:gd name="T66" fmla="*/ 1 w 72"/>
                  <a:gd name="T67" fmla="*/ 1 h 72"/>
                  <a:gd name="T68" fmla="*/ 1 w 72"/>
                  <a:gd name="T69" fmla="*/ 1 h 72"/>
                  <a:gd name="T70" fmla="*/ 1 w 72"/>
                  <a:gd name="T71" fmla="*/ 1 h 72"/>
                  <a:gd name="T72" fmla="*/ 1 w 72"/>
                  <a:gd name="T73" fmla="*/ 1 h 72"/>
                  <a:gd name="T74" fmla="*/ 1 w 72"/>
                  <a:gd name="T75" fmla="*/ 1 h 72"/>
                  <a:gd name="T76" fmla="*/ 1 w 72"/>
                  <a:gd name="T77" fmla="*/ 1 h 72"/>
                  <a:gd name="T78" fmla="*/ 1 w 72"/>
                  <a:gd name="T79" fmla="*/ 1 h 72"/>
                  <a:gd name="T80" fmla="*/ 1 w 72"/>
                  <a:gd name="T81" fmla="*/ 1 h 72"/>
                  <a:gd name="T82" fmla="*/ 1 w 72"/>
                  <a:gd name="T83" fmla="*/ 1 h 72"/>
                  <a:gd name="T84" fmla="*/ 1 w 72"/>
                  <a:gd name="T85" fmla="*/ 1 h 72"/>
                  <a:gd name="T86" fmla="*/ 1 w 72"/>
                  <a:gd name="T87" fmla="*/ 1 h 72"/>
                  <a:gd name="T88" fmla="*/ 1 w 72"/>
                  <a:gd name="T89" fmla="*/ 1 h 72"/>
                  <a:gd name="T90" fmla="*/ 1 w 72"/>
                  <a:gd name="T91" fmla="*/ 1 h 72"/>
                  <a:gd name="T92" fmla="*/ 1 w 72"/>
                  <a:gd name="T93" fmla="*/ 1 h 72"/>
                  <a:gd name="T94" fmla="*/ 1 w 72"/>
                  <a:gd name="T95" fmla="*/ 1 h 72"/>
                  <a:gd name="T96" fmla="*/ 1 w 72"/>
                  <a:gd name="T97" fmla="*/ 1 h 72"/>
                  <a:gd name="T98" fmla="*/ 1 w 72"/>
                  <a:gd name="T99" fmla="*/ 1 h 72"/>
                  <a:gd name="T100" fmla="*/ 1 w 72"/>
                  <a:gd name="T101" fmla="*/ 1 h 72"/>
                  <a:gd name="T102" fmla="*/ 1 w 72"/>
                  <a:gd name="T103" fmla="*/ 1 h 72"/>
                  <a:gd name="T104" fmla="*/ 1 w 72"/>
                  <a:gd name="T105" fmla="*/ 1 h 72"/>
                  <a:gd name="T106" fmla="*/ 1 w 72"/>
                  <a:gd name="T107" fmla="*/ 1 h 72"/>
                  <a:gd name="T108" fmla="*/ 1 w 72"/>
                  <a:gd name="T109" fmla="*/ 1 h 72"/>
                  <a:gd name="T110" fmla="*/ 0 w 72"/>
                  <a:gd name="T111" fmla="*/ 1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1" y="1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7"/>
                    </a:lnTo>
                    <a:lnTo>
                      <a:pt x="63" y="9"/>
                    </a:lnTo>
                    <a:lnTo>
                      <a:pt x="64" y="10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3"/>
                    </a:lnTo>
                    <a:lnTo>
                      <a:pt x="69" y="15"/>
                    </a:lnTo>
                    <a:lnTo>
                      <a:pt x="69" y="16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7"/>
                    </a:lnTo>
                    <a:lnTo>
                      <a:pt x="72" y="28"/>
                    </a:lnTo>
                    <a:lnTo>
                      <a:pt x="72" y="30"/>
                    </a:lnTo>
                    <a:lnTo>
                      <a:pt x="72" y="43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49"/>
                    </a:lnTo>
                    <a:lnTo>
                      <a:pt x="71" y="51"/>
                    </a:lnTo>
                    <a:lnTo>
                      <a:pt x="71" y="52"/>
                    </a:lnTo>
                    <a:lnTo>
                      <a:pt x="71" y="54"/>
                    </a:lnTo>
                    <a:lnTo>
                      <a:pt x="70" y="55"/>
                    </a:lnTo>
                    <a:lnTo>
                      <a:pt x="70" y="57"/>
                    </a:lnTo>
                    <a:lnTo>
                      <a:pt x="69" y="58"/>
                    </a:lnTo>
                    <a:lnTo>
                      <a:pt x="69" y="59"/>
                    </a:lnTo>
                    <a:lnTo>
                      <a:pt x="67" y="60"/>
                    </a:lnTo>
                    <a:lnTo>
                      <a:pt x="66" y="61"/>
                    </a:lnTo>
                    <a:lnTo>
                      <a:pt x="66" y="63"/>
                    </a:lnTo>
                    <a:lnTo>
                      <a:pt x="65" y="64"/>
                    </a:lnTo>
                    <a:lnTo>
                      <a:pt x="64" y="64"/>
                    </a:lnTo>
                    <a:lnTo>
                      <a:pt x="63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8" y="69"/>
                    </a:lnTo>
                    <a:lnTo>
                      <a:pt x="57" y="70"/>
                    </a:lnTo>
                    <a:lnTo>
                      <a:pt x="55" y="70"/>
                    </a:lnTo>
                    <a:lnTo>
                      <a:pt x="54" y="71"/>
                    </a:lnTo>
                    <a:lnTo>
                      <a:pt x="53" y="71"/>
                    </a:lnTo>
                    <a:lnTo>
                      <a:pt x="52" y="71"/>
                    </a:lnTo>
                    <a:lnTo>
                      <a:pt x="51" y="72"/>
                    </a:lnTo>
                    <a:lnTo>
                      <a:pt x="49" y="72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5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5" y="72"/>
                    </a:lnTo>
                    <a:lnTo>
                      <a:pt x="23" y="72"/>
                    </a:lnTo>
                    <a:lnTo>
                      <a:pt x="22" y="72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7" y="70"/>
                    </a:lnTo>
                    <a:lnTo>
                      <a:pt x="16" y="70"/>
                    </a:lnTo>
                    <a:lnTo>
                      <a:pt x="15" y="69"/>
                    </a:lnTo>
                    <a:lnTo>
                      <a:pt x="13" y="67"/>
                    </a:lnTo>
                    <a:lnTo>
                      <a:pt x="12" y="67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9" y="64"/>
                    </a:lnTo>
                    <a:lnTo>
                      <a:pt x="7" y="64"/>
                    </a:lnTo>
                    <a:lnTo>
                      <a:pt x="7" y="63"/>
                    </a:lnTo>
                    <a:lnTo>
                      <a:pt x="6" y="61"/>
                    </a:lnTo>
                    <a:lnTo>
                      <a:pt x="5" y="60"/>
                    </a:lnTo>
                    <a:lnTo>
                      <a:pt x="5" y="59"/>
                    </a:lnTo>
                    <a:lnTo>
                      <a:pt x="4" y="58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3" y="54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2" name="Rectangle 44"/>
              <p:cNvSpPr>
                <a:spLocks noChangeArrowheads="1"/>
              </p:cNvSpPr>
              <p:nvPr/>
            </p:nvSpPr>
            <p:spPr bwMode="auto">
              <a:xfrm>
                <a:off x="4038" y="84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13" name="Line 45"/>
              <p:cNvSpPr>
                <a:spLocks noChangeShapeType="1"/>
              </p:cNvSpPr>
              <p:nvPr/>
            </p:nvSpPr>
            <p:spPr bwMode="auto">
              <a:xfrm flipH="1">
                <a:off x="2466" y="903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4" name="Line 46"/>
              <p:cNvSpPr>
                <a:spLocks noChangeShapeType="1"/>
              </p:cNvSpPr>
              <p:nvPr/>
            </p:nvSpPr>
            <p:spPr bwMode="auto">
              <a:xfrm flipH="1">
                <a:off x="3403" y="903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5" name="Freeform 47"/>
              <p:cNvSpPr>
                <a:spLocks/>
              </p:cNvSpPr>
              <p:nvPr/>
            </p:nvSpPr>
            <p:spPr bwMode="auto">
              <a:xfrm>
                <a:off x="2298" y="555"/>
                <a:ext cx="168" cy="684"/>
              </a:xfrm>
              <a:custGeom>
                <a:avLst/>
                <a:gdLst>
                  <a:gd name="T0" fmla="*/ 0 w 337"/>
                  <a:gd name="T1" fmla="*/ 0 h 1369"/>
                  <a:gd name="T2" fmla="*/ 0 w 337"/>
                  <a:gd name="T3" fmla="*/ 0 h 1369"/>
                  <a:gd name="T4" fmla="*/ 0 w 337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7"/>
                  <a:gd name="T10" fmla="*/ 0 h 1369"/>
                  <a:gd name="T11" fmla="*/ 337 w 337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7" h="1369">
                    <a:moveTo>
                      <a:pt x="337" y="1369"/>
                    </a:moveTo>
                    <a:lnTo>
                      <a:pt x="337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6" name="Freeform 48"/>
              <p:cNvSpPr>
                <a:spLocks/>
              </p:cNvSpPr>
              <p:nvPr/>
            </p:nvSpPr>
            <p:spPr bwMode="auto">
              <a:xfrm>
                <a:off x="3234" y="555"/>
                <a:ext cx="169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7" name="Freeform 49"/>
              <p:cNvSpPr>
                <a:spLocks/>
              </p:cNvSpPr>
              <p:nvPr/>
            </p:nvSpPr>
            <p:spPr bwMode="auto">
              <a:xfrm>
                <a:off x="4171" y="555"/>
                <a:ext cx="168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8" name="Freeform 50"/>
              <p:cNvSpPr>
                <a:spLocks/>
              </p:cNvSpPr>
              <p:nvPr/>
            </p:nvSpPr>
            <p:spPr bwMode="auto">
              <a:xfrm>
                <a:off x="1697" y="218"/>
                <a:ext cx="2054" cy="337"/>
              </a:xfrm>
              <a:custGeom>
                <a:avLst/>
                <a:gdLst>
                  <a:gd name="T0" fmla="*/ 1 w 4108"/>
                  <a:gd name="T1" fmla="*/ 1 h 672"/>
                  <a:gd name="T2" fmla="*/ 1 w 4108"/>
                  <a:gd name="T3" fmla="*/ 1 h 672"/>
                  <a:gd name="T4" fmla="*/ 1 w 4108"/>
                  <a:gd name="T5" fmla="*/ 0 h 672"/>
                  <a:gd name="T6" fmla="*/ 0 w 4108"/>
                  <a:gd name="T7" fmla="*/ 0 h 672"/>
                  <a:gd name="T8" fmla="*/ 0 w 4108"/>
                  <a:gd name="T9" fmla="*/ 1 h 6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08"/>
                  <a:gd name="T16" fmla="*/ 0 h 672"/>
                  <a:gd name="T17" fmla="*/ 4108 w 4108"/>
                  <a:gd name="T18" fmla="*/ 672 h 6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08" h="672">
                    <a:moveTo>
                      <a:pt x="4108" y="672"/>
                    </a:moveTo>
                    <a:lnTo>
                      <a:pt x="3748" y="672"/>
                    </a:lnTo>
                    <a:lnTo>
                      <a:pt x="3748" y="0"/>
                    </a:lnTo>
                    <a:lnTo>
                      <a:pt x="0" y="0"/>
                    </a:lnTo>
                    <a:lnTo>
                      <a:pt x="0" y="672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9" name="Freeform 51"/>
              <p:cNvSpPr>
                <a:spLocks/>
              </p:cNvSpPr>
              <p:nvPr/>
            </p:nvSpPr>
            <p:spPr bwMode="auto">
              <a:xfrm>
                <a:off x="2634" y="218"/>
                <a:ext cx="180" cy="337"/>
              </a:xfrm>
              <a:custGeom>
                <a:avLst/>
                <a:gdLst>
                  <a:gd name="T0" fmla="*/ 1 w 360"/>
                  <a:gd name="T1" fmla="*/ 1 h 672"/>
                  <a:gd name="T2" fmla="*/ 0 w 360"/>
                  <a:gd name="T3" fmla="*/ 1 h 672"/>
                  <a:gd name="T4" fmla="*/ 0 w 360"/>
                  <a:gd name="T5" fmla="*/ 0 h 672"/>
                  <a:gd name="T6" fmla="*/ 0 60000 65536"/>
                  <a:gd name="T7" fmla="*/ 0 60000 65536"/>
                  <a:gd name="T8" fmla="*/ 0 60000 65536"/>
                  <a:gd name="T9" fmla="*/ 0 w 360"/>
                  <a:gd name="T10" fmla="*/ 0 h 672"/>
                  <a:gd name="T11" fmla="*/ 360 w 360"/>
                  <a:gd name="T12" fmla="*/ 672 h 67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0" h="672">
                    <a:moveTo>
                      <a:pt x="360" y="672"/>
                    </a:moveTo>
                    <a:lnTo>
                      <a:pt x="0" y="672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20" name="Rectangle 52"/>
              <p:cNvSpPr>
                <a:spLocks noChangeArrowheads="1"/>
              </p:cNvSpPr>
              <p:nvPr/>
            </p:nvSpPr>
            <p:spPr bwMode="auto">
              <a:xfrm>
                <a:off x="1414" y="495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1" name="Rectangle 53"/>
              <p:cNvSpPr>
                <a:spLocks noChangeArrowheads="1"/>
              </p:cNvSpPr>
              <p:nvPr/>
            </p:nvSpPr>
            <p:spPr bwMode="auto">
              <a:xfrm>
                <a:off x="2395" y="127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2" name="Rectangle 54"/>
              <p:cNvSpPr>
                <a:spLocks noChangeArrowheads="1"/>
              </p:cNvSpPr>
              <p:nvPr/>
            </p:nvSpPr>
            <p:spPr bwMode="auto">
              <a:xfrm>
                <a:off x="2477" y="1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3" name="Rectangle 55"/>
              <p:cNvSpPr>
                <a:spLocks noChangeArrowheads="1"/>
              </p:cNvSpPr>
              <p:nvPr/>
            </p:nvSpPr>
            <p:spPr bwMode="auto">
              <a:xfrm>
                <a:off x="3329" y="127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4" name="Rectangle 56"/>
              <p:cNvSpPr>
                <a:spLocks noChangeArrowheads="1"/>
              </p:cNvSpPr>
              <p:nvPr/>
            </p:nvSpPr>
            <p:spPr bwMode="auto">
              <a:xfrm>
                <a:off x="3412" y="1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5" name="Rectangle 57"/>
              <p:cNvSpPr>
                <a:spLocks noChangeArrowheads="1"/>
              </p:cNvSpPr>
              <p:nvPr/>
            </p:nvSpPr>
            <p:spPr bwMode="auto">
              <a:xfrm>
                <a:off x="4266" y="127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6" name="Rectangle 58"/>
              <p:cNvSpPr>
                <a:spLocks noChangeArrowheads="1"/>
              </p:cNvSpPr>
              <p:nvPr/>
            </p:nvSpPr>
            <p:spPr bwMode="auto">
              <a:xfrm>
                <a:off x="4348" y="1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7" name="Rectangle 59"/>
              <p:cNvSpPr>
                <a:spLocks noChangeArrowheads="1"/>
              </p:cNvSpPr>
              <p:nvPr/>
            </p:nvSpPr>
            <p:spPr bwMode="auto">
              <a:xfrm>
                <a:off x="2546" y="1566"/>
                <a:ext cx="646" cy="1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Helvetica" charset="0"/>
                  </a:rPr>
                  <a:t>(a) Circuit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8" name="Rectangle 60"/>
              <p:cNvSpPr>
                <a:spLocks noChangeArrowheads="1"/>
              </p:cNvSpPr>
              <p:nvPr/>
            </p:nvSpPr>
            <p:spPr bwMode="auto">
              <a:xfrm>
                <a:off x="672" y="1954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9" name="Rectangle 61"/>
              <p:cNvSpPr>
                <a:spLocks noChangeArrowheads="1"/>
              </p:cNvSpPr>
              <p:nvPr/>
            </p:nvSpPr>
            <p:spPr bwMode="auto">
              <a:xfrm>
                <a:off x="794" y="2274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0" name="Rectangle 62"/>
              <p:cNvSpPr>
                <a:spLocks noChangeArrowheads="1"/>
              </p:cNvSpPr>
              <p:nvPr/>
            </p:nvSpPr>
            <p:spPr bwMode="auto">
              <a:xfrm>
                <a:off x="876" y="2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1" name="Rectangle 63"/>
              <p:cNvSpPr>
                <a:spLocks noChangeArrowheads="1"/>
              </p:cNvSpPr>
              <p:nvPr/>
            </p:nvSpPr>
            <p:spPr bwMode="auto">
              <a:xfrm>
                <a:off x="794" y="261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2" name="Rectangle 64"/>
              <p:cNvSpPr>
                <a:spLocks noChangeArrowheads="1"/>
              </p:cNvSpPr>
              <p:nvPr/>
            </p:nvSpPr>
            <p:spPr bwMode="auto">
              <a:xfrm>
                <a:off x="876" y="266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3" name="Rectangle 65"/>
              <p:cNvSpPr>
                <a:spLocks noChangeArrowheads="1"/>
              </p:cNvSpPr>
              <p:nvPr/>
            </p:nvSpPr>
            <p:spPr bwMode="auto">
              <a:xfrm>
                <a:off x="794" y="2954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4" name="Rectangle 66"/>
              <p:cNvSpPr>
                <a:spLocks noChangeArrowheads="1"/>
              </p:cNvSpPr>
              <p:nvPr/>
            </p:nvSpPr>
            <p:spPr bwMode="auto">
              <a:xfrm>
                <a:off x="876" y="300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5" name="Rectangle 67"/>
              <p:cNvSpPr>
                <a:spLocks noChangeArrowheads="1"/>
              </p:cNvSpPr>
              <p:nvPr/>
            </p:nvSpPr>
            <p:spPr bwMode="auto">
              <a:xfrm>
                <a:off x="666" y="3267"/>
                <a:ext cx="349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Count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6" name="Rectangle 68"/>
              <p:cNvSpPr>
                <a:spLocks noChangeArrowheads="1"/>
              </p:cNvSpPr>
              <p:nvPr/>
            </p:nvSpPr>
            <p:spPr bwMode="auto">
              <a:xfrm>
                <a:off x="1116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7" name="Rectangle 69"/>
              <p:cNvSpPr>
                <a:spLocks noChangeArrowheads="1"/>
              </p:cNvSpPr>
              <p:nvPr/>
            </p:nvSpPr>
            <p:spPr bwMode="auto">
              <a:xfrm>
                <a:off x="1436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7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8" name="Rectangle 70"/>
              <p:cNvSpPr>
                <a:spLocks noChangeArrowheads="1"/>
              </p:cNvSpPr>
              <p:nvPr/>
            </p:nvSpPr>
            <p:spPr bwMode="auto">
              <a:xfrm>
                <a:off x="1907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6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9" name="Rectangle 71"/>
              <p:cNvSpPr>
                <a:spLocks noChangeArrowheads="1"/>
              </p:cNvSpPr>
              <p:nvPr/>
            </p:nvSpPr>
            <p:spPr bwMode="auto">
              <a:xfrm>
                <a:off x="2370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5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0" name="Rectangle 72"/>
              <p:cNvSpPr>
                <a:spLocks noChangeArrowheads="1"/>
              </p:cNvSpPr>
              <p:nvPr/>
            </p:nvSpPr>
            <p:spPr bwMode="auto">
              <a:xfrm>
                <a:off x="2835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4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1" name="Rectangle 73"/>
              <p:cNvSpPr>
                <a:spLocks noChangeArrowheads="1"/>
              </p:cNvSpPr>
              <p:nvPr/>
            </p:nvSpPr>
            <p:spPr bwMode="auto">
              <a:xfrm>
                <a:off x="3299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2" name="Rectangle 74"/>
              <p:cNvSpPr>
                <a:spLocks noChangeArrowheads="1"/>
              </p:cNvSpPr>
              <p:nvPr/>
            </p:nvSpPr>
            <p:spPr bwMode="auto">
              <a:xfrm>
                <a:off x="3764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3" name="Rectangle 75"/>
              <p:cNvSpPr>
                <a:spLocks noChangeArrowheads="1"/>
              </p:cNvSpPr>
              <p:nvPr/>
            </p:nvSpPr>
            <p:spPr bwMode="auto">
              <a:xfrm>
                <a:off x="4233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4" name="Rectangle 76"/>
              <p:cNvSpPr>
                <a:spLocks noChangeArrowheads="1"/>
              </p:cNvSpPr>
              <p:nvPr/>
            </p:nvSpPr>
            <p:spPr bwMode="auto">
              <a:xfrm>
                <a:off x="4691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5" name="Freeform 77"/>
              <p:cNvSpPr>
                <a:spLocks/>
              </p:cNvSpPr>
              <p:nvPr/>
            </p:nvSpPr>
            <p:spPr bwMode="auto">
              <a:xfrm>
                <a:off x="2454" y="891"/>
                <a:ext cx="24" cy="24"/>
              </a:xfrm>
              <a:custGeom>
                <a:avLst/>
                <a:gdLst>
                  <a:gd name="T0" fmla="*/ 0 w 48"/>
                  <a:gd name="T1" fmla="*/ 1 h 48"/>
                  <a:gd name="T2" fmla="*/ 1 w 48"/>
                  <a:gd name="T3" fmla="*/ 1 h 48"/>
                  <a:gd name="T4" fmla="*/ 1 w 48"/>
                  <a:gd name="T5" fmla="*/ 1 h 48"/>
                  <a:gd name="T6" fmla="*/ 1 w 48"/>
                  <a:gd name="T7" fmla="*/ 1 h 48"/>
                  <a:gd name="T8" fmla="*/ 1 w 48"/>
                  <a:gd name="T9" fmla="*/ 1 h 48"/>
                  <a:gd name="T10" fmla="*/ 1 w 48"/>
                  <a:gd name="T11" fmla="*/ 1 h 48"/>
                  <a:gd name="T12" fmla="*/ 1 w 48"/>
                  <a:gd name="T13" fmla="*/ 1 h 48"/>
                  <a:gd name="T14" fmla="*/ 1 w 48"/>
                  <a:gd name="T15" fmla="*/ 1 h 48"/>
                  <a:gd name="T16" fmla="*/ 1 w 48"/>
                  <a:gd name="T17" fmla="*/ 1 h 48"/>
                  <a:gd name="T18" fmla="*/ 1 w 48"/>
                  <a:gd name="T19" fmla="*/ 1 h 48"/>
                  <a:gd name="T20" fmla="*/ 1 w 48"/>
                  <a:gd name="T21" fmla="*/ 1 h 48"/>
                  <a:gd name="T22" fmla="*/ 1 w 48"/>
                  <a:gd name="T23" fmla="*/ 0 h 48"/>
                  <a:gd name="T24" fmla="*/ 1 w 48"/>
                  <a:gd name="T25" fmla="*/ 1 h 48"/>
                  <a:gd name="T26" fmla="*/ 1 w 48"/>
                  <a:gd name="T27" fmla="*/ 1 h 48"/>
                  <a:gd name="T28" fmla="*/ 1 w 48"/>
                  <a:gd name="T29" fmla="*/ 1 h 48"/>
                  <a:gd name="T30" fmla="*/ 1 w 48"/>
                  <a:gd name="T31" fmla="*/ 1 h 48"/>
                  <a:gd name="T32" fmla="*/ 1 w 48"/>
                  <a:gd name="T33" fmla="*/ 1 h 48"/>
                  <a:gd name="T34" fmla="*/ 1 w 48"/>
                  <a:gd name="T35" fmla="*/ 1 h 48"/>
                  <a:gd name="T36" fmla="*/ 1 w 48"/>
                  <a:gd name="T37" fmla="*/ 1 h 48"/>
                  <a:gd name="T38" fmla="*/ 1 w 48"/>
                  <a:gd name="T39" fmla="*/ 1 h 48"/>
                  <a:gd name="T40" fmla="*/ 1 w 48"/>
                  <a:gd name="T41" fmla="*/ 1 h 48"/>
                  <a:gd name="T42" fmla="*/ 1 w 48"/>
                  <a:gd name="T43" fmla="*/ 1 h 48"/>
                  <a:gd name="T44" fmla="*/ 1 w 48"/>
                  <a:gd name="T45" fmla="*/ 1 h 48"/>
                  <a:gd name="T46" fmla="*/ 1 w 48"/>
                  <a:gd name="T47" fmla="*/ 1 h 48"/>
                  <a:gd name="T48" fmla="*/ 1 w 48"/>
                  <a:gd name="T49" fmla="*/ 1 h 48"/>
                  <a:gd name="T50" fmla="*/ 1 w 48"/>
                  <a:gd name="T51" fmla="*/ 1 h 48"/>
                  <a:gd name="T52" fmla="*/ 1 w 48"/>
                  <a:gd name="T53" fmla="*/ 1 h 48"/>
                  <a:gd name="T54" fmla="*/ 1 w 48"/>
                  <a:gd name="T55" fmla="*/ 1 h 48"/>
                  <a:gd name="T56" fmla="*/ 1 w 48"/>
                  <a:gd name="T57" fmla="*/ 1 h 48"/>
                  <a:gd name="T58" fmla="*/ 1 w 48"/>
                  <a:gd name="T59" fmla="*/ 1 h 48"/>
                  <a:gd name="T60" fmla="*/ 1 w 48"/>
                  <a:gd name="T61" fmla="*/ 1 h 48"/>
                  <a:gd name="T62" fmla="*/ 1 w 48"/>
                  <a:gd name="T63" fmla="*/ 1 h 48"/>
                  <a:gd name="T64" fmla="*/ 1 w 48"/>
                  <a:gd name="T65" fmla="*/ 1 h 48"/>
                  <a:gd name="T66" fmla="*/ 1 w 48"/>
                  <a:gd name="T67" fmla="*/ 1 h 48"/>
                  <a:gd name="T68" fmla="*/ 1 w 48"/>
                  <a:gd name="T69" fmla="*/ 1 h 48"/>
                  <a:gd name="T70" fmla="*/ 1 w 48"/>
                  <a:gd name="T71" fmla="*/ 1 h 48"/>
                  <a:gd name="T72" fmla="*/ 1 w 48"/>
                  <a:gd name="T73" fmla="*/ 1 h 48"/>
                  <a:gd name="T74" fmla="*/ 1 w 48"/>
                  <a:gd name="T75" fmla="*/ 1 h 48"/>
                  <a:gd name="T76" fmla="*/ 1 w 48"/>
                  <a:gd name="T77" fmla="*/ 1 h 48"/>
                  <a:gd name="T78" fmla="*/ 1 w 48"/>
                  <a:gd name="T79" fmla="*/ 1 h 48"/>
                  <a:gd name="T80" fmla="*/ 1 w 48"/>
                  <a:gd name="T81" fmla="*/ 1 h 48"/>
                  <a:gd name="T82" fmla="*/ 1 w 48"/>
                  <a:gd name="T83" fmla="*/ 1 h 48"/>
                  <a:gd name="T84" fmla="*/ 1 w 48"/>
                  <a:gd name="T85" fmla="*/ 1 h 48"/>
                  <a:gd name="T86" fmla="*/ 1 w 48"/>
                  <a:gd name="T87" fmla="*/ 1 h 48"/>
                  <a:gd name="T88" fmla="*/ 1 w 48"/>
                  <a:gd name="T89" fmla="*/ 1 h 48"/>
                  <a:gd name="T90" fmla="*/ 1 w 48"/>
                  <a:gd name="T91" fmla="*/ 1 h 48"/>
                  <a:gd name="T92" fmla="*/ 1 w 48"/>
                  <a:gd name="T93" fmla="*/ 1 h 48"/>
                  <a:gd name="T94" fmla="*/ 1 w 48"/>
                  <a:gd name="T95" fmla="*/ 1 h 48"/>
                  <a:gd name="T96" fmla="*/ 1 w 48"/>
                  <a:gd name="T97" fmla="*/ 1 h 48"/>
                  <a:gd name="T98" fmla="*/ 1 w 48"/>
                  <a:gd name="T99" fmla="*/ 1 h 48"/>
                  <a:gd name="T100" fmla="*/ 1 w 48"/>
                  <a:gd name="T101" fmla="*/ 1 h 48"/>
                  <a:gd name="T102" fmla="*/ 1 w 48"/>
                  <a:gd name="T103" fmla="*/ 1 h 48"/>
                  <a:gd name="T104" fmla="*/ 1 w 48"/>
                  <a:gd name="T105" fmla="*/ 1 h 48"/>
                  <a:gd name="T106" fmla="*/ 1 w 48"/>
                  <a:gd name="T107" fmla="*/ 1 h 48"/>
                  <a:gd name="T108" fmla="*/ 1 w 48"/>
                  <a:gd name="T109" fmla="*/ 1 h 48"/>
                  <a:gd name="T110" fmla="*/ 0 w 48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8"/>
                  <a:gd name="T169" fmla="*/ 0 h 48"/>
                  <a:gd name="T170" fmla="*/ 48 w 48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8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10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8" y="0"/>
                    </a:lnTo>
                    <a:lnTo>
                      <a:pt x="19" y="0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4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7" y="7"/>
                    </a:lnTo>
                    <a:lnTo>
                      <a:pt x="38" y="8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3" y="13"/>
                    </a:lnTo>
                    <a:lnTo>
                      <a:pt x="44" y="14"/>
                    </a:lnTo>
                    <a:lnTo>
                      <a:pt x="44" y="15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6" y="19"/>
                    </a:lnTo>
                    <a:lnTo>
                      <a:pt x="46" y="21"/>
                    </a:lnTo>
                    <a:lnTo>
                      <a:pt x="46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8" y="26"/>
                    </a:lnTo>
                    <a:lnTo>
                      <a:pt x="48" y="27"/>
                    </a:lnTo>
                    <a:lnTo>
                      <a:pt x="48" y="30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6" y="26"/>
                    </a:lnTo>
                    <a:lnTo>
                      <a:pt x="46" y="27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5" y="32"/>
                    </a:lnTo>
                    <a:lnTo>
                      <a:pt x="44" y="33"/>
                    </a:lnTo>
                    <a:lnTo>
                      <a:pt x="44" y="34"/>
                    </a:lnTo>
                    <a:lnTo>
                      <a:pt x="43" y="36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0" y="39"/>
                    </a:lnTo>
                    <a:lnTo>
                      <a:pt x="39" y="39"/>
                    </a:lnTo>
                    <a:lnTo>
                      <a:pt x="38" y="40"/>
                    </a:lnTo>
                    <a:lnTo>
                      <a:pt x="37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3" y="44"/>
                    </a:lnTo>
                    <a:lnTo>
                      <a:pt x="32" y="45"/>
                    </a:lnTo>
                    <a:lnTo>
                      <a:pt x="31" y="45"/>
                    </a:lnTo>
                    <a:lnTo>
                      <a:pt x="30" y="46"/>
                    </a:lnTo>
                    <a:lnTo>
                      <a:pt x="28" y="46"/>
                    </a:lnTo>
                    <a:lnTo>
                      <a:pt x="27" y="46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4" y="48"/>
                    </a:lnTo>
                    <a:lnTo>
                      <a:pt x="21" y="48"/>
                    </a:lnTo>
                    <a:lnTo>
                      <a:pt x="20" y="48"/>
                    </a:lnTo>
                    <a:lnTo>
                      <a:pt x="19" y="48"/>
                    </a:lnTo>
                    <a:lnTo>
                      <a:pt x="28" y="48"/>
                    </a:lnTo>
                    <a:lnTo>
                      <a:pt x="27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2" y="48"/>
                    </a:lnTo>
                    <a:lnTo>
                      <a:pt x="21" y="48"/>
                    </a:lnTo>
                    <a:lnTo>
                      <a:pt x="20" y="46"/>
                    </a:lnTo>
                    <a:lnTo>
                      <a:pt x="19" y="46"/>
                    </a:lnTo>
                    <a:lnTo>
                      <a:pt x="18" y="46"/>
                    </a:lnTo>
                    <a:lnTo>
                      <a:pt x="16" y="45"/>
                    </a:lnTo>
                    <a:lnTo>
                      <a:pt x="15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0" y="42"/>
                    </a:lnTo>
                    <a:lnTo>
                      <a:pt x="9" y="40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46" name="Freeform 78"/>
              <p:cNvSpPr>
                <a:spLocks/>
              </p:cNvSpPr>
              <p:nvPr/>
            </p:nvSpPr>
            <p:spPr bwMode="auto">
              <a:xfrm>
                <a:off x="3391" y="891"/>
                <a:ext cx="24" cy="24"/>
              </a:xfrm>
              <a:custGeom>
                <a:avLst/>
                <a:gdLst>
                  <a:gd name="T0" fmla="*/ 0 w 48"/>
                  <a:gd name="T1" fmla="*/ 1 h 48"/>
                  <a:gd name="T2" fmla="*/ 1 w 48"/>
                  <a:gd name="T3" fmla="*/ 1 h 48"/>
                  <a:gd name="T4" fmla="*/ 1 w 48"/>
                  <a:gd name="T5" fmla="*/ 1 h 48"/>
                  <a:gd name="T6" fmla="*/ 1 w 48"/>
                  <a:gd name="T7" fmla="*/ 1 h 48"/>
                  <a:gd name="T8" fmla="*/ 1 w 48"/>
                  <a:gd name="T9" fmla="*/ 1 h 48"/>
                  <a:gd name="T10" fmla="*/ 1 w 48"/>
                  <a:gd name="T11" fmla="*/ 1 h 48"/>
                  <a:gd name="T12" fmla="*/ 1 w 48"/>
                  <a:gd name="T13" fmla="*/ 1 h 48"/>
                  <a:gd name="T14" fmla="*/ 1 w 48"/>
                  <a:gd name="T15" fmla="*/ 1 h 48"/>
                  <a:gd name="T16" fmla="*/ 1 w 48"/>
                  <a:gd name="T17" fmla="*/ 1 h 48"/>
                  <a:gd name="T18" fmla="*/ 1 w 48"/>
                  <a:gd name="T19" fmla="*/ 1 h 48"/>
                  <a:gd name="T20" fmla="*/ 1 w 48"/>
                  <a:gd name="T21" fmla="*/ 1 h 48"/>
                  <a:gd name="T22" fmla="*/ 1 w 48"/>
                  <a:gd name="T23" fmla="*/ 0 h 48"/>
                  <a:gd name="T24" fmla="*/ 1 w 48"/>
                  <a:gd name="T25" fmla="*/ 1 h 48"/>
                  <a:gd name="T26" fmla="*/ 1 w 48"/>
                  <a:gd name="T27" fmla="*/ 1 h 48"/>
                  <a:gd name="T28" fmla="*/ 1 w 48"/>
                  <a:gd name="T29" fmla="*/ 1 h 48"/>
                  <a:gd name="T30" fmla="*/ 1 w 48"/>
                  <a:gd name="T31" fmla="*/ 1 h 48"/>
                  <a:gd name="T32" fmla="*/ 1 w 48"/>
                  <a:gd name="T33" fmla="*/ 1 h 48"/>
                  <a:gd name="T34" fmla="*/ 1 w 48"/>
                  <a:gd name="T35" fmla="*/ 1 h 48"/>
                  <a:gd name="T36" fmla="*/ 1 w 48"/>
                  <a:gd name="T37" fmla="*/ 1 h 48"/>
                  <a:gd name="T38" fmla="*/ 1 w 48"/>
                  <a:gd name="T39" fmla="*/ 1 h 48"/>
                  <a:gd name="T40" fmla="*/ 1 w 48"/>
                  <a:gd name="T41" fmla="*/ 1 h 48"/>
                  <a:gd name="T42" fmla="*/ 1 w 48"/>
                  <a:gd name="T43" fmla="*/ 1 h 48"/>
                  <a:gd name="T44" fmla="*/ 1 w 48"/>
                  <a:gd name="T45" fmla="*/ 1 h 48"/>
                  <a:gd name="T46" fmla="*/ 1 w 48"/>
                  <a:gd name="T47" fmla="*/ 1 h 48"/>
                  <a:gd name="T48" fmla="*/ 1 w 48"/>
                  <a:gd name="T49" fmla="*/ 1 h 48"/>
                  <a:gd name="T50" fmla="*/ 1 w 48"/>
                  <a:gd name="T51" fmla="*/ 1 h 48"/>
                  <a:gd name="T52" fmla="*/ 1 w 48"/>
                  <a:gd name="T53" fmla="*/ 1 h 48"/>
                  <a:gd name="T54" fmla="*/ 1 w 48"/>
                  <a:gd name="T55" fmla="*/ 1 h 48"/>
                  <a:gd name="T56" fmla="*/ 1 w 48"/>
                  <a:gd name="T57" fmla="*/ 1 h 48"/>
                  <a:gd name="T58" fmla="*/ 1 w 48"/>
                  <a:gd name="T59" fmla="*/ 1 h 48"/>
                  <a:gd name="T60" fmla="*/ 1 w 48"/>
                  <a:gd name="T61" fmla="*/ 1 h 48"/>
                  <a:gd name="T62" fmla="*/ 1 w 48"/>
                  <a:gd name="T63" fmla="*/ 1 h 48"/>
                  <a:gd name="T64" fmla="*/ 1 w 48"/>
                  <a:gd name="T65" fmla="*/ 1 h 48"/>
                  <a:gd name="T66" fmla="*/ 1 w 48"/>
                  <a:gd name="T67" fmla="*/ 1 h 48"/>
                  <a:gd name="T68" fmla="*/ 1 w 48"/>
                  <a:gd name="T69" fmla="*/ 1 h 48"/>
                  <a:gd name="T70" fmla="*/ 1 w 48"/>
                  <a:gd name="T71" fmla="*/ 1 h 48"/>
                  <a:gd name="T72" fmla="*/ 1 w 48"/>
                  <a:gd name="T73" fmla="*/ 1 h 48"/>
                  <a:gd name="T74" fmla="*/ 1 w 48"/>
                  <a:gd name="T75" fmla="*/ 1 h 48"/>
                  <a:gd name="T76" fmla="*/ 1 w 48"/>
                  <a:gd name="T77" fmla="*/ 1 h 48"/>
                  <a:gd name="T78" fmla="*/ 1 w 48"/>
                  <a:gd name="T79" fmla="*/ 1 h 48"/>
                  <a:gd name="T80" fmla="*/ 1 w 48"/>
                  <a:gd name="T81" fmla="*/ 1 h 48"/>
                  <a:gd name="T82" fmla="*/ 1 w 48"/>
                  <a:gd name="T83" fmla="*/ 1 h 48"/>
                  <a:gd name="T84" fmla="*/ 1 w 48"/>
                  <a:gd name="T85" fmla="*/ 1 h 48"/>
                  <a:gd name="T86" fmla="*/ 1 w 48"/>
                  <a:gd name="T87" fmla="*/ 1 h 48"/>
                  <a:gd name="T88" fmla="*/ 1 w 48"/>
                  <a:gd name="T89" fmla="*/ 1 h 48"/>
                  <a:gd name="T90" fmla="*/ 1 w 48"/>
                  <a:gd name="T91" fmla="*/ 1 h 48"/>
                  <a:gd name="T92" fmla="*/ 1 w 48"/>
                  <a:gd name="T93" fmla="*/ 1 h 48"/>
                  <a:gd name="T94" fmla="*/ 1 w 48"/>
                  <a:gd name="T95" fmla="*/ 1 h 48"/>
                  <a:gd name="T96" fmla="*/ 1 w 48"/>
                  <a:gd name="T97" fmla="*/ 1 h 48"/>
                  <a:gd name="T98" fmla="*/ 1 w 48"/>
                  <a:gd name="T99" fmla="*/ 1 h 48"/>
                  <a:gd name="T100" fmla="*/ 1 w 48"/>
                  <a:gd name="T101" fmla="*/ 1 h 48"/>
                  <a:gd name="T102" fmla="*/ 1 w 48"/>
                  <a:gd name="T103" fmla="*/ 1 h 48"/>
                  <a:gd name="T104" fmla="*/ 1 w 48"/>
                  <a:gd name="T105" fmla="*/ 1 h 48"/>
                  <a:gd name="T106" fmla="*/ 1 w 48"/>
                  <a:gd name="T107" fmla="*/ 1 h 48"/>
                  <a:gd name="T108" fmla="*/ 1 w 48"/>
                  <a:gd name="T109" fmla="*/ 1 h 48"/>
                  <a:gd name="T110" fmla="*/ 0 w 48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8"/>
                  <a:gd name="T169" fmla="*/ 0 h 48"/>
                  <a:gd name="T170" fmla="*/ 48 w 48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8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4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19" y="0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4" y="4"/>
                    </a:lnTo>
                    <a:lnTo>
                      <a:pt x="35" y="6"/>
                    </a:lnTo>
                    <a:lnTo>
                      <a:pt x="36" y="6"/>
                    </a:lnTo>
                    <a:lnTo>
                      <a:pt x="37" y="7"/>
                    </a:lnTo>
                    <a:lnTo>
                      <a:pt x="39" y="8"/>
                    </a:lnTo>
                    <a:lnTo>
                      <a:pt x="40" y="9"/>
                    </a:lnTo>
                    <a:lnTo>
                      <a:pt x="41" y="9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3" y="13"/>
                    </a:lnTo>
                    <a:lnTo>
                      <a:pt x="45" y="14"/>
                    </a:lnTo>
                    <a:lnTo>
                      <a:pt x="45" y="15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7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8" y="26"/>
                    </a:lnTo>
                    <a:lnTo>
                      <a:pt x="48" y="27"/>
                    </a:lnTo>
                    <a:lnTo>
                      <a:pt x="48" y="30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7" y="26"/>
                    </a:lnTo>
                    <a:lnTo>
                      <a:pt x="47" y="27"/>
                    </a:lnTo>
                    <a:lnTo>
                      <a:pt x="47" y="30"/>
                    </a:lnTo>
                    <a:lnTo>
                      <a:pt x="46" y="31"/>
                    </a:lnTo>
                    <a:lnTo>
                      <a:pt x="46" y="32"/>
                    </a:lnTo>
                    <a:lnTo>
                      <a:pt x="45" y="33"/>
                    </a:lnTo>
                    <a:lnTo>
                      <a:pt x="45" y="34"/>
                    </a:lnTo>
                    <a:lnTo>
                      <a:pt x="43" y="36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1" y="39"/>
                    </a:lnTo>
                    <a:lnTo>
                      <a:pt x="40" y="39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6" y="43"/>
                    </a:lnTo>
                    <a:lnTo>
                      <a:pt x="35" y="43"/>
                    </a:lnTo>
                    <a:lnTo>
                      <a:pt x="34" y="44"/>
                    </a:lnTo>
                    <a:lnTo>
                      <a:pt x="33" y="45"/>
                    </a:lnTo>
                    <a:lnTo>
                      <a:pt x="31" y="45"/>
                    </a:lnTo>
                    <a:lnTo>
                      <a:pt x="30" y="46"/>
                    </a:lnTo>
                    <a:lnTo>
                      <a:pt x="29" y="46"/>
                    </a:lnTo>
                    <a:lnTo>
                      <a:pt x="28" y="46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4" y="48"/>
                    </a:lnTo>
                    <a:lnTo>
                      <a:pt x="22" y="48"/>
                    </a:lnTo>
                    <a:lnTo>
                      <a:pt x="21" y="48"/>
                    </a:lnTo>
                    <a:lnTo>
                      <a:pt x="19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8" y="46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5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0" y="40"/>
                    </a:lnTo>
                    <a:lnTo>
                      <a:pt x="9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4" y="33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47" name="Rectangle 79"/>
              <p:cNvSpPr>
                <a:spLocks noChangeArrowheads="1"/>
              </p:cNvSpPr>
              <p:nvPr/>
            </p:nvSpPr>
            <p:spPr bwMode="auto">
              <a:xfrm>
                <a:off x="2348" y="3566"/>
                <a:ext cx="1127" cy="1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Helvetica" charset="0"/>
                  </a:rPr>
                  <a:t>(b) Timing diagram</a:t>
                </a:r>
                <a:endParaRPr lang="en-US" altLang="en-US" b="0">
                  <a:latin typeface="Times" charset="0"/>
                </a:endParaRPr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2179319" y="4373259"/>
              <a:ext cx="322183" cy="1476187"/>
              <a:chOff x="2219076" y="4389162"/>
              <a:chExt cx="322183" cy="1476187"/>
            </a:xfrm>
          </p:grpSpPr>
          <p:sp>
            <p:nvSpPr>
              <p:cNvPr id="2" name="TextBox 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2" name="TextBox 81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85" name="Group 84"/>
            <p:cNvGrpSpPr/>
            <p:nvPr/>
          </p:nvGrpSpPr>
          <p:grpSpPr>
            <a:xfrm>
              <a:off x="2912165" y="4374584"/>
              <a:ext cx="322183" cy="1476187"/>
              <a:chOff x="2219076" y="4389162"/>
              <a:chExt cx="322183" cy="1476187"/>
            </a:xfrm>
          </p:grpSpPr>
          <p:sp>
            <p:nvSpPr>
              <p:cNvPr id="86" name="TextBox 8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652962" y="4375910"/>
              <a:ext cx="322183" cy="1476187"/>
              <a:chOff x="2219076" y="4389162"/>
              <a:chExt cx="322183" cy="1476187"/>
            </a:xfrm>
          </p:grpSpPr>
          <p:sp>
            <p:nvSpPr>
              <p:cNvPr id="90" name="TextBox 89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1" name="TextBox 90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2" name="TextBox 91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3" name="Group 92"/>
            <p:cNvGrpSpPr/>
            <p:nvPr/>
          </p:nvGrpSpPr>
          <p:grpSpPr>
            <a:xfrm>
              <a:off x="4384482" y="4367958"/>
              <a:ext cx="322183" cy="1476187"/>
              <a:chOff x="2219076" y="4389162"/>
              <a:chExt cx="322183" cy="1476187"/>
            </a:xfrm>
          </p:grpSpPr>
          <p:sp>
            <p:nvSpPr>
              <p:cNvPr id="94" name="TextBox 93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5" name="TextBox 94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6" name="TextBox 95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7" name="Group 96"/>
            <p:cNvGrpSpPr/>
            <p:nvPr/>
          </p:nvGrpSpPr>
          <p:grpSpPr>
            <a:xfrm>
              <a:off x="5117328" y="4361332"/>
              <a:ext cx="322183" cy="1476187"/>
              <a:chOff x="2219076" y="4389162"/>
              <a:chExt cx="322183" cy="1476187"/>
            </a:xfrm>
          </p:grpSpPr>
          <p:sp>
            <p:nvSpPr>
              <p:cNvPr id="98" name="TextBox 97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9" name="TextBox 98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0" name="TextBox 99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5866076" y="4362657"/>
              <a:ext cx="322183" cy="1476187"/>
              <a:chOff x="2219076" y="4389162"/>
              <a:chExt cx="322183" cy="1476187"/>
            </a:xfrm>
          </p:grpSpPr>
          <p:sp>
            <p:nvSpPr>
              <p:cNvPr id="102" name="TextBox 10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3" name="TextBox 102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4" name="TextBox 103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5" name="Group 104"/>
            <p:cNvGrpSpPr/>
            <p:nvPr/>
          </p:nvGrpSpPr>
          <p:grpSpPr>
            <a:xfrm>
              <a:off x="6605547" y="4370609"/>
              <a:ext cx="322183" cy="1476187"/>
              <a:chOff x="2219076" y="4389162"/>
              <a:chExt cx="322183" cy="1476187"/>
            </a:xfrm>
          </p:grpSpPr>
          <p:sp>
            <p:nvSpPr>
              <p:cNvPr id="106" name="TextBox 10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7" name="TextBox 10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8" name="TextBox 10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9" name="Group 108"/>
            <p:cNvGrpSpPr/>
            <p:nvPr/>
          </p:nvGrpSpPr>
          <p:grpSpPr>
            <a:xfrm>
              <a:off x="7321165" y="4338803"/>
              <a:ext cx="322183" cy="1476187"/>
              <a:chOff x="2219076" y="4389162"/>
              <a:chExt cx="322183" cy="1476187"/>
            </a:xfrm>
          </p:grpSpPr>
          <p:sp>
            <p:nvSpPr>
              <p:cNvPr id="110" name="TextBox 109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1" name="TextBox 110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2" name="TextBox 111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sp>
          <p:nvSpPr>
            <p:cNvPr id="4" name="TextBox 3"/>
            <p:cNvSpPr txBox="1"/>
            <p:nvPr/>
          </p:nvSpPr>
          <p:spPr>
            <a:xfrm>
              <a:off x="157039" y="4317751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least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74266" y="5400454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most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82630729"/>
      </p:ext>
    </p:extLst>
  </p:cSld>
  <p:clrMapOvr>
    <a:masterClrMapping/>
  </p:clrMapOvr>
  <p:transition/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57201" y="5469764"/>
            <a:ext cx="8534400" cy="461665"/>
            <a:chOff x="457200" y="5469764"/>
            <a:chExt cx="8775159" cy="461665"/>
          </a:xfrm>
        </p:grpSpPr>
        <p:sp>
          <p:nvSpPr>
            <p:cNvPr id="2" name="TextBox 1"/>
            <p:cNvSpPr txBox="1"/>
            <p:nvPr/>
          </p:nvSpPr>
          <p:spPr>
            <a:xfrm>
              <a:off x="457200" y="5469764"/>
              <a:ext cx="877515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Next, add a loop from the Q output of the last flip-flop to the first</a:t>
              </a:r>
              <a:r>
                <a:rPr lang="mr-IN" dirty="0">
                  <a:solidFill>
                    <a:srgbClr val="FF0000"/>
                  </a:solidFill>
                </a:rPr>
                <a:t>…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cxnSp>
          <p:nvCxnSpPr>
            <p:cNvPr id="6" name="Straight Connector 5"/>
            <p:cNvCxnSpPr/>
            <p:nvPr/>
          </p:nvCxnSpPr>
          <p:spPr bwMode="auto">
            <a:xfrm>
              <a:off x="3790895" y="5520564"/>
              <a:ext cx="309562" cy="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8" name="Group 7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1" name="Rectangle 4"/>
            <p:cNvSpPr>
              <a:spLocks noChangeArrowheads="1"/>
            </p:cNvSpPr>
            <p:nvPr/>
          </p:nvSpPr>
          <p:spPr bwMode="auto">
            <a:xfrm>
              <a:off x="22907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2" name="Rectangle 5"/>
            <p:cNvSpPr>
              <a:spLocks noChangeArrowheads="1"/>
            </p:cNvSpPr>
            <p:nvPr/>
          </p:nvSpPr>
          <p:spPr bwMode="auto">
            <a:xfrm>
              <a:off x="2357438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3" name="Rectangle 6"/>
            <p:cNvSpPr>
              <a:spLocks noChangeArrowheads="1"/>
            </p:cNvSpPr>
            <p:nvPr/>
          </p:nvSpPr>
          <p:spPr bwMode="auto">
            <a:xfrm>
              <a:off x="27527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4" name="Line 7"/>
            <p:cNvSpPr>
              <a:spLocks noChangeShapeType="1"/>
            </p:cNvSpPr>
            <p:nvPr/>
          </p:nvSpPr>
          <p:spPr bwMode="auto">
            <a:xfrm flipH="1">
              <a:off x="27670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8"/>
            <p:cNvSpPr>
              <a:spLocks/>
            </p:cNvSpPr>
            <p:nvPr/>
          </p:nvSpPr>
          <p:spPr bwMode="auto">
            <a:xfrm>
              <a:off x="4965700" y="448627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Rectangle 9"/>
            <p:cNvSpPr>
              <a:spLocks noChangeArrowheads="1"/>
            </p:cNvSpPr>
            <p:nvPr/>
          </p:nvSpPr>
          <p:spPr bwMode="auto">
            <a:xfrm>
              <a:off x="2754313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7" name="Rectangle 10"/>
            <p:cNvSpPr>
              <a:spLocks noChangeArrowheads="1"/>
            </p:cNvSpPr>
            <p:nvPr/>
          </p:nvSpPr>
          <p:spPr bwMode="auto">
            <a:xfrm>
              <a:off x="37766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8" name="Rectangle 11"/>
            <p:cNvSpPr>
              <a:spLocks noChangeArrowheads="1"/>
            </p:cNvSpPr>
            <p:nvPr/>
          </p:nvSpPr>
          <p:spPr bwMode="auto">
            <a:xfrm>
              <a:off x="949590" y="4408487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9" name="Rectangle 12"/>
            <p:cNvSpPr>
              <a:spLocks noChangeArrowheads="1"/>
            </p:cNvSpPr>
            <p:nvPr/>
          </p:nvSpPr>
          <p:spPr bwMode="auto">
            <a:xfrm>
              <a:off x="38417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0" name="Rectangle 13"/>
            <p:cNvSpPr>
              <a:spLocks noChangeArrowheads="1"/>
            </p:cNvSpPr>
            <p:nvPr/>
          </p:nvSpPr>
          <p:spPr bwMode="auto">
            <a:xfrm>
              <a:off x="42386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1" name="Line 14"/>
            <p:cNvSpPr>
              <a:spLocks noChangeShapeType="1"/>
            </p:cNvSpPr>
            <p:nvPr/>
          </p:nvSpPr>
          <p:spPr bwMode="auto">
            <a:xfrm flipH="1">
              <a:off x="42529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Rectangle 15"/>
            <p:cNvSpPr>
              <a:spLocks noChangeArrowheads="1"/>
            </p:cNvSpPr>
            <p:nvPr/>
          </p:nvSpPr>
          <p:spPr bwMode="auto">
            <a:xfrm>
              <a:off x="5262563" y="3162301"/>
              <a:ext cx="668338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3" name="Rectangle 16"/>
            <p:cNvSpPr>
              <a:spLocks noChangeArrowheads="1"/>
            </p:cNvSpPr>
            <p:nvPr/>
          </p:nvSpPr>
          <p:spPr bwMode="auto">
            <a:xfrm>
              <a:off x="42386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4" name="Rectangle 17"/>
            <p:cNvSpPr>
              <a:spLocks noChangeArrowheads="1"/>
            </p:cNvSpPr>
            <p:nvPr/>
          </p:nvSpPr>
          <p:spPr bwMode="auto">
            <a:xfrm>
              <a:off x="53276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5" name="Rectangle 18"/>
            <p:cNvSpPr>
              <a:spLocks noChangeArrowheads="1"/>
            </p:cNvSpPr>
            <p:nvPr/>
          </p:nvSpPr>
          <p:spPr bwMode="auto">
            <a:xfrm>
              <a:off x="57229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6" name="Line 19"/>
            <p:cNvSpPr>
              <a:spLocks noChangeShapeType="1"/>
            </p:cNvSpPr>
            <p:nvPr/>
          </p:nvSpPr>
          <p:spPr bwMode="auto">
            <a:xfrm flipH="1">
              <a:off x="57404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Rectangle 20"/>
            <p:cNvSpPr>
              <a:spLocks noChangeArrowheads="1"/>
            </p:cNvSpPr>
            <p:nvPr/>
          </p:nvSpPr>
          <p:spPr bwMode="auto">
            <a:xfrm>
              <a:off x="6750050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8" name="Rectangle 21"/>
            <p:cNvSpPr>
              <a:spLocks noChangeArrowheads="1"/>
            </p:cNvSpPr>
            <p:nvPr/>
          </p:nvSpPr>
          <p:spPr bwMode="auto">
            <a:xfrm>
              <a:off x="57245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9" name="Rectangle 22"/>
            <p:cNvSpPr>
              <a:spLocks noChangeArrowheads="1"/>
            </p:cNvSpPr>
            <p:nvPr/>
          </p:nvSpPr>
          <p:spPr bwMode="auto">
            <a:xfrm>
              <a:off x="6811963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0" name="Rectangle 23"/>
            <p:cNvSpPr>
              <a:spLocks noChangeArrowheads="1"/>
            </p:cNvSpPr>
            <p:nvPr/>
          </p:nvSpPr>
          <p:spPr bwMode="auto">
            <a:xfrm>
              <a:off x="72088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1" name="Line 24"/>
            <p:cNvSpPr>
              <a:spLocks noChangeShapeType="1"/>
            </p:cNvSpPr>
            <p:nvPr/>
          </p:nvSpPr>
          <p:spPr bwMode="auto">
            <a:xfrm flipH="1">
              <a:off x="72263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Line 25"/>
            <p:cNvSpPr>
              <a:spLocks noChangeShapeType="1"/>
            </p:cNvSpPr>
            <p:nvPr/>
          </p:nvSpPr>
          <p:spPr bwMode="auto">
            <a:xfrm>
              <a:off x="1757363" y="34496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Line 26"/>
            <p:cNvSpPr>
              <a:spLocks noChangeShapeType="1"/>
            </p:cNvSpPr>
            <p:nvPr/>
          </p:nvSpPr>
          <p:spPr bwMode="auto">
            <a:xfrm flipH="1">
              <a:off x="29575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Line 27"/>
            <p:cNvSpPr>
              <a:spLocks noChangeShapeType="1"/>
            </p:cNvSpPr>
            <p:nvPr/>
          </p:nvSpPr>
          <p:spPr bwMode="auto">
            <a:xfrm flipH="1">
              <a:off x="44434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Line 28"/>
            <p:cNvSpPr>
              <a:spLocks noChangeShapeType="1"/>
            </p:cNvSpPr>
            <p:nvPr/>
          </p:nvSpPr>
          <p:spPr bwMode="auto">
            <a:xfrm flipH="1">
              <a:off x="5930900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Line 29"/>
            <p:cNvSpPr>
              <a:spLocks noChangeShapeType="1"/>
            </p:cNvSpPr>
            <p:nvPr/>
          </p:nvSpPr>
          <p:spPr bwMode="auto">
            <a:xfrm flipH="1">
              <a:off x="7416800" y="34496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30"/>
            <p:cNvSpPr>
              <a:spLocks/>
            </p:cNvSpPr>
            <p:nvPr/>
          </p:nvSpPr>
          <p:spPr bwMode="auto">
            <a:xfrm>
              <a:off x="2023973" y="3962400"/>
              <a:ext cx="4726078" cy="554038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66" h="10000">
                  <a:moveTo>
                    <a:pt x="0" y="0"/>
                  </a:moveTo>
                  <a:lnTo>
                    <a:pt x="0" y="10000"/>
                  </a:lnTo>
                  <a:lnTo>
                    <a:pt x="8932" y="10000"/>
                  </a:lnTo>
                  <a:lnTo>
                    <a:pt x="8932" y="0"/>
                  </a:lnTo>
                  <a:lnTo>
                    <a:pt x="946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31"/>
            <p:cNvSpPr>
              <a:spLocks/>
            </p:cNvSpPr>
            <p:nvPr/>
          </p:nvSpPr>
          <p:spPr bwMode="auto">
            <a:xfrm>
              <a:off x="49958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32"/>
            <p:cNvSpPr>
              <a:spLocks/>
            </p:cNvSpPr>
            <p:nvPr/>
          </p:nvSpPr>
          <p:spPr bwMode="auto">
            <a:xfrm>
              <a:off x="35099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33"/>
            <p:cNvSpPr>
              <a:spLocks/>
            </p:cNvSpPr>
            <p:nvPr/>
          </p:nvSpPr>
          <p:spPr bwMode="auto">
            <a:xfrm>
              <a:off x="37766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34"/>
            <p:cNvSpPr>
              <a:spLocks/>
            </p:cNvSpPr>
            <p:nvPr/>
          </p:nvSpPr>
          <p:spPr bwMode="auto">
            <a:xfrm>
              <a:off x="52625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35"/>
            <p:cNvSpPr>
              <a:spLocks/>
            </p:cNvSpPr>
            <p:nvPr/>
          </p:nvSpPr>
          <p:spPr bwMode="auto">
            <a:xfrm>
              <a:off x="6750050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36"/>
            <p:cNvSpPr>
              <a:spLocks/>
            </p:cNvSpPr>
            <p:nvPr/>
          </p:nvSpPr>
          <p:spPr bwMode="auto">
            <a:xfrm>
              <a:off x="22907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Line 37"/>
            <p:cNvSpPr>
              <a:spLocks noChangeShapeType="1"/>
            </p:cNvSpPr>
            <p:nvPr/>
          </p:nvSpPr>
          <p:spPr bwMode="auto">
            <a:xfrm>
              <a:off x="2024063" y="3962400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38"/>
            <p:cNvSpPr>
              <a:spLocks/>
            </p:cNvSpPr>
            <p:nvPr/>
          </p:nvSpPr>
          <p:spPr bwMode="auto">
            <a:xfrm>
              <a:off x="3479800" y="448468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Rectangle 40"/>
            <p:cNvSpPr>
              <a:spLocks noChangeArrowheads="1"/>
            </p:cNvSpPr>
            <p:nvPr/>
          </p:nvSpPr>
          <p:spPr bwMode="auto">
            <a:xfrm>
              <a:off x="7208838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7" name="Rectangle 41"/>
            <p:cNvSpPr>
              <a:spLocks noChangeArrowheads="1"/>
            </p:cNvSpPr>
            <p:nvPr/>
          </p:nvSpPr>
          <p:spPr bwMode="auto">
            <a:xfrm>
              <a:off x="1524000" y="3324226"/>
              <a:ext cx="220663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8" name="Rectangle 42"/>
            <p:cNvSpPr>
              <a:spLocks noChangeArrowheads="1"/>
            </p:cNvSpPr>
            <p:nvPr/>
          </p:nvSpPr>
          <p:spPr bwMode="auto">
            <a:xfrm>
              <a:off x="7997825" y="3328988"/>
              <a:ext cx="3841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9" name="Rectangle 112"/>
            <p:cNvSpPr>
              <a:spLocks noChangeArrowheads="1"/>
            </p:cNvSpPr>
            <p:nvPr/>
          </p:nvSpPr>
          <p:spPr bwMode="auto">
            <a:xfrm>
              <a:off x="31162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0" name="Rectangle 113"/>
            <p:cNvSpPr>
              <a:spLocks noChangeArrowheads="1"/>
            </p:cNvSpPr>
            <p:nvPr/>
          </p:nvSpPr>
          <p:spPr bwMode="auto">
            <a:xfrm>
              <a:off x="3244850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1" name="Rectangle 114"/>
            <p:cNvSpPr>
              <a:spLocks noChangeArrowheads="1"/>
            </p:cNvSpPr>
            <p:nvPr/>
          </p:nvSpPr>
          <p:spPr bwMode="auto">
            <a:xfrm>
              <a:off x="45894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2" name="Rectangle 115"/>
            <p:cNvSpPr>
              <a:spLocks noChangeArrowheads="1"/>
            </p:cNvSpPr>
            <p:nvPr/>
          </p:nvSpPr>
          <p:spPr bwMode="auto">
            <a:xfrm>
              <a:off x="4719638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3" name="Rectangle 116"/>
            <p:cNvSpPr>
              <a:spLocks noChangeArrowheads="1"/>
            </p:cNvSpPr>
            <p:nvPr/>
          </p:nvSpPr>
          <p:spPr bwMode="auto">
            <a:xfrm>
              <a:off x="6078538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4" name="Rectangle 117"/>
            <p:cNvSpPr>
              <a:spLocks noChangeArrowheads="1"/>
            </p:cNvSpPr>
            <p:nvPr/>
          </p:nvSpPr>
          <p:spPr bwMode="auto">
            <a:xfrm>
              <a:off x="6208713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5" name="Rectangle 118"/>
            <p:cNvSpPr>
              <a:spLocks noChangeArrowheads="1"/>
            </p:cNvSpPr>
            <p:nvPr/>
          </p:nvSpPr>
          <p:spPr bwMode="auto">
            <a:xfrm>
              <a:off x="7575550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6" name="Rectangle 119"/>
            <p:cNvSpPr>
              <a:spLocks noChangeArrowheads="1"/>
            </p:cNvSpPr>
            <p:nvPr/>
          </p:nvSpPr>
          <p:spPr bwMode="auto">
            <a:xfrm>
              <a:off x="7705725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7" name="Freeform 120"/>
            <p:cNvSpPr>
              <a:spLocks/>
            </p:cNvSpPr>
            <p:nvPr/>
          </p:nvSpPr>
          <p:spPr bwMode="auto">
            <a:xfrm>
              <a:off x="1995488" y="447728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Line 25"/>
            <p:cNvSpPr>
              <a:spLocks noChangeShapeType="1"/>
            </p:cNvSpPr>
            <p:nvPr/>
          </p:nvSpPr>
          <p:spPr bwMode="auto">
            <a:xfrm>
              <a:off x="1528763" y="45164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8"/>
            <p:cNvSpPr>
              <a:spLocks/>
            </p:cNvSpPr>
            <p:nvPr/>
          </p:nvSpPr>
          <p:spPr bwMode="auto">
            <a:xfrm>
              <a:off x="2003985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28900550"/>
      </p:ext>
    </p:extLst>
  </p:cSld>
  <p:clrMapOvr>
    <a:masterClrMapping/>
  </p:clrMapOvr>
  <p:transition/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2659529" y="5469764"/>
            <a:ext cx="43508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... and remove the In input line.    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1682175"/>
      </p:ext>
    </p:extLst>
  </p:cSld>
  <p:clrMapOvr>
    <a:masterClrMapping/>
  </p:clrMapOvr>
  <p:transition/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607538" y="5469764"/>
            <a:ext cx="79800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Also, add a </a:t>
            </a:r>
            <a:r>
              <a:rPr lang="en-US" dirty="0" err="1">
                <a:solidFill>
                  <a:srgbClr val="FF0000"/>
                </a:solidFill>
              </a:rPr>
              <a:t>Reset_n</a:t>
            </a:r>
            <a:r>
              <a:rPr lang="en-US" dirty="0">
                <a:solidFill>
                  <a:srgbClr val="FF0000"/>
                </a:solidFill>
              </a:rPr>
              <a:t> line that goes to </a:t>
            </a:r>
            <a:r>
              <a:rPr lang="en-US" dirty="0" err="1">
                <a:solidFill>
                  <a:srgbClr val="FF0000"/>
                </a:solidFill>
              </a:rPr>
              <a:t>clear_n</a:t>
            </a:r>
            <a:r>
              <a:rPr lang="en-US" dirty="0">
                <a:solidFill>
                  <a:srgbClr val="FF0000"/>
                </a:solidFill>
              </a:rPr>
              <a:t> of all flip-flops.   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827670" y="2832847"/>
            <a:ext cx="7554330" cy="2098932"/>
            <a:chOff x="827670" y="2832847"/>
            <a:chExt cx="7554330" cy="2098932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70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74479112"/>
      </p:ext>
    </p:extLst>
  </p:cSld>
  <p:clrMapOvr>
    <a:masterClrMapping/>
  </p:clrMapOvr>
  <p:transition/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1050914" y="5469764"/>
            <a:ext cx="77882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Finally, extend the output lines that form the count number.   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70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76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77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79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0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81" name="Group 8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82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3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85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6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233617"/>
      </p:ext>
    </p:extLst>
  </p:cSld>
  <p:clrMapOvr>
    <a:masterClrMapping/>
  </p:clrMapOvr>
  <p:transition/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2743200" y="5469764"/>
            <a:ext cx="41264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is </a:t>
            </a:r>
            <a:r>
              <a:rPr lang="en-US">
                <a:solidFill>
                  <a:srgbClr val="FF0000"/>
                </a:solidFill>
              </a:rPr>
              <a:t>the final circuit diagram.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70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76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77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79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80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1" name="Group 8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82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83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85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86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65707128"/>
      </p:ext>
    </p:extLst>
  </p:cSld>
  <p:clrMapOvr>
    <a:masterClrMapping/>
  </p:clrMapOvr>
  <p:transition/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ea typeface="MS PGothic" charset="-128"/>
              </a:rPr>
              <a:t>4-Bit Johnson Counter</a:t>
            </a:r>
          </a:p>
        </p:txBody>
      </p:sp>
      <p:sp>
        <p:nvSpPr>
          <p:cNvPr id="207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>
                <a:ea typeface="+mn-ea"/>
                <a:cs typeface="+mn-cs"/>
              </a:rPr>
              <a:t>Only 1-bit changes at a time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/>
              <a:t>Start with a reset of all flip-flops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>
                <a:ea typeface="+mn-ea"/>
                <a:cs typeface="+mn-cs"/>
              </a:rPr>
              <a:t>The counting sequence is:					0000, 1000, 1100, 1110, 1111, 0111, 0011, 0001, 0000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>
                <a:ea typeface="+mn-ea"/>
                <a:cs typeface="+mn-cs"/>
              </a:rPr>
              <a:t>An n-bit Johnson counter has a counting		 sequence of length 2n</a:t>
            </a:r>
          </a:p>
        </p:txBody>
      </p:sp>
    </p:spTree>
  </p:cSld>
  <p:clrMapOvr>
    <a:masterClrMapping/>
  </p:clrMapOvr>
  <p:transition/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grpSp>
        <p:nvGrpSpPr>
          <p:cNvPr id="93" name="Group 92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94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" name="Group 94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130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1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2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3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6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9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0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2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3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4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5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7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8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9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0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6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7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8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9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0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1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2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3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4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5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6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106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" name="Group 109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128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29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126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27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12" name="Group 111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124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25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122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23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14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78175579"/>
      </p:ext>
    </p:extLst>
  </p:cSld>
  <p:clrMapOvr>
    <a:masterClrMapping/>
  </p:clrMapOvr>
  <p:transition/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1600200" y="5469764"/>
            <a:ext cx="66091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initialize </a:t>
            </a:r>
            <a:r>
              <a:rPr lang="en-US">
                <a:solidFill>
                  <a:srgbClr val="FF0000"/>
                </a:solidFill>
              </a:rPr>
              <a:t>the Johnson counter </a:t>
            </a:r>
            <a:r>
              <a:rPr lang="en-US" dirty="0">
                <a:solidFill>
                  <a:srgbClr val="FF0000"/>
                </a:solidFill>
              </a:rPr>
              <a:t>set </a:t>
            </a:r>
            <a:r>
              <a:rPr lang="en-US" dirty="0" err="1">
                <a:solidFill>
                  <a:srgbClr val="FF0000"/>
                </a:solidFill>
              </a:rPr>
              <a:t>Reset_n</a:t>
            </a:r>
            <a:r>
              <a:rPr lang="en-US" dirty="0">
                <a:solidFill>
                  <a:srgbClr val="FF0000"/>
                </a:solidFill>
              </a:rPr>
              <a:t> to 0 ... </a:t>
            </a:r>
          </a:p>
        </p:txBody>
      </p:sp>
      <p:sp>
        <p:nvSpPr>
          <p:cNvPr id="98" name="TextBox 51"/>
          <p:cNvSpPr txBox="1">
            <a:spLocks noChangeArrowheads="1"/>
          </p:cNvSpPr>
          <p:nvPr/>
        </p:nvSpPr>
        <p:spPr bwMode="auto">
          <a:xfrm>
            <a:off x="1489315" y="447850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99" name="TextBox 51"/>
          <p:cNvSpPr txBox="1">
            <a:spLocks noChangeArrowheads="1"/>
          </p:cNvSpPr>
          <p:nvPr/>
        </p:nvSpPr>
        <p:spPr bwMode="auto">
          <a:xfrm>
            <a:off x="2286000" y="414626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0" name="TextBox 51"/>
          <p:cNvSpPr txBox="1">
            <a:spLocks noChangeArrowheads="1"/>
          </p:cNvSpPr>
          <p:nvPr/>
        </p:nvSpPr>
        <p:spPr bwMode="auto">
          <a:xfrm>
            <a:off x="3755136" y="4152364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1" name="TextBox 51"/>
          <p:cNvSpPr txBox="1">
            <a:spLocks noChangeArrowheads="1"/>
          </p:cNvSpPr>
          <p:nvPr/>
        </p:nvSpPr>
        <p:spPr bwMode="auto">
          <a:xfrm>
            <a:off x="5279136" y="4149316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2" name="TextBox 51"/>
          <p:cNvSpPr txBox="1">
            <a:spLocks noChangeArrowheads="1"/>
          </p:cNvSpPr>
          <p:nvPr/>
        </p:nvSpPr>
        <p:spPr bwMode="auto">
          <a:xfrm>
            <a:off x="6782195" y="4153924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103" name="Group 102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104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5" name="Group 104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140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1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2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3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6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7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8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9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0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2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3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4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5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7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8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9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0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6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7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8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9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0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1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2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3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4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5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6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116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0" name="Group 119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138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39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21" name="Group 120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136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37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22" name="Group 121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134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35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132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33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24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6928622"/>
      </p:ext>
    </p:extLst>
  </p:cSld>
  <p:clrMapOvr>
    <a:masterClrMapping/>
  </p:clrMapOvr>
  <p:transition/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2286000" y="5469764"/>
            <a:ext cx="53431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... this zeros the outputs of all flip-flops ...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01780786"/>
      </p:ext>
    </p:extLst>
  </p:cSld>
  <p:clrMapOvr>
    <a:masterClrMapping/>
  </p:clrMapOvr>
  <p:transition/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382025" y="5490481"/>
            <a:ext cx="6675225" cy="461665"/>
            <a:chOff x="1554375" y="5469764"/>
            <a:chExt cx="6675225" cy="461665"/>
          </a:xfrm>
        </p:grpSpPr>
        <p:sp>
          <p:nvSpPr>
            <p:cNvPr id="92" name="TextBox 91"/>
            <p:cNvSpPr txBox="1"/>
            <p:nvPr/>
          </p:nvSpPr>
          <p:spPr>
            <a:xfrm>
              <a:off x="1554375" y="5469764"/>
              <a:ext cx="667522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... and also sets the Q output of the last flip-flop to 1.</a:t>
              </a:r>
            </a:p>
          </p:txBody>
        </p:sp>
        <p:cxnSp>
          <p:nvCxnSpPr>
            <p:cNvPr id="103" name="Straight Connector 102"/>
            <p:cNvCxnSpPr/>
            <p:nvPr/>
          </p:nvCxnSpPr>
          <p:spPr bwMode="auto">
            <a:xfrm>
              <a:off x="3966131" y="5510404"/>
              <a:ext cx="301069" cy="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2067679600"/>
      </p:ext>
    </p:extLst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1704740" y="4037758"/>
            <a:ext cx="7405724" cy="739506"/>
            <a:chOff x="1704740" y="4037758"/>
            <a:chExt cx="7405724" cy="739506"/>
          </a:xfrm>
        </p:grpSpPr>
        <p:grpSp>
          <p:nvGrpSpPr>
            <p:cNvPr id="92" name="Group 91"/>
            <p:cNvGrpSpPr/>
            <p:nvPr/>
          </p:nvGrpSpPr>
          <p:grpSpPr>
            <a:xfrm>
              <a:off x="1704740" y="4037758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" name="Group 94"/>
            <p:cNvGrpSpPr/>
            <p:nvPr/>
          </p:nvGrpSpPr>
          <p:grpSpPr>
            <a:xfrm>
              <a:off x="2445537" y="4039083"/>
              <a:ext cx="363538" cy="541337"/>
              <a:chOff x="3873500" y="3795713"/>
              <a:chExt cx="363538" cy="541337"/>
            </a:xfrm>
          </p:grpSpPr>
          <p:sp>
            <p:nvSpPr>
              <p:cNvPr id="96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8" name="Group 97"/>
            <p:cNvGrpSpPr/>
            <p:nvPr/>
          </p:nvGrpSpPr>
          <p:grpSpPr>
            <a:xfrm>
              <a:off x="3202236" y="4040408"/>
              <a:ext cx="363538" cy="541337"/>
              <a:chOff x="3873500" y="3795713"/>
              <a:chExt cx="363538" cy="541337"/>
            </a:xfrm>
          </p:grpSpPr>
          <p:sp>
            <p:nvSpPr>
              <p:cNvPr id="9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3916528" y="4039084"/>
              <a:ext cx="363538" cy="541337"/>
              <a:chOff x="3873500" y="3795713"/>
              <a:chExt cx="363538" cy="541337"/>
            </a:xfrm>
          </p:grpSpPr>
          <p:sp>
            <p:nvSpPr>
              <p:cNvPr id="102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4" name="Group 103"/>
            <p:cNvGrpSpPr/>
            <p:nvPr/>
          </p:nvGrpSpPr>
          <p:grpSpPr>
            <a:xfrm>
              <a:off x="4655999" y="4039083"/>
              <a:ext cx="363538" cy="541337"/>
              <a:chOff x="3873500" y="3795713"/>
              <a:chExt cx="363538" cy="541337"/>
            </a:xfrm>
          </p:grpSpPr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5396796" y="4040408"/>
              <a:ext cx="363538" cy="541337"/>
              <a:chOff x="3873500" y="3795713"/>
              <a:chExt cx="363538" cy="541337"/>
            </a:xfrm>
          </p:grpSpPr>
          <p:sp>
            <p:nvSpPr>
              <p:cNvPr id="108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0" name="Group 109"/>
            <p:cNvGrpSpPr/>
            <p:nvPr/>
          </p:nvGrpSpPr>
          <p:grpSpPr>
            <a:xfrm>
              <a:off x="6153495" y="4041733"/>
              <a:ext cx="363538" cy="541337"/>
              <a:chOff x="3873500" y="3795713"/>
              <a:chExt cx="363538" cy="541337"/>
            </a:xfrm>
          </p:grpSpPr>
          <p:sp>
            <p:nvSpPr>
              <p:cNvPr id="11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6867787" y="4040409"/>
              <a:ext cx="363538" cy="541337"/>
              <a:chOff x="3873500" y="3795713"/>
              <a:chExt cx="363538" cy="541337"/>
            </a:xfrm>
          </p:grpSpPr>
          <p:sp>
            <p:nvSpPr>
              <p:cNvPr id="114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7" name="TextBox 116"/>
            <p:cNvSpPr txBox="1"/>
            <p:nvPr/>
          </p:nvSpPr>
          <p:spPr>
            <a:xfrm>
              <a:off x="7867816" y="4038600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0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clock edge</a:t>
              </a:r>
              <a:endParaRPr lang="en-US" sz="1400" baseline="-25000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33158003"/>
      </p:ext>
    </p:extLst>
  </p:cSld>
  <p:clrMapOvr>
    <a:masterClrMapping/>
  </p:clrMapOvr>
  <p:transition/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0497720"/>
      </p:ext>
    </p:extLst>
  </p:cSld>
  <p:clrMapOvr>
    <a:masterClrMapping/>
  </p:clrMapOvr>
  <p:transition/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1783760" y="5490481"/>
            <a:ext cx="614104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start counting, </a:t>
            </a:r>
            <a:r>
              <a:rPr lang="en-US" dirty="0" err="1">
                <a:solidFill>
                  <a:srgbClr val="FF0000"/>
                </a:solidFill>
              </a:rPr>
              <a:t>Reset_n</a:t>
            </a:r>
            <a:r>
              <a:rPr lang="en-US" dirty="0">
                <a:solidFill>
                  <a:srgbClr val="FF0000"/>
                </a:solidFill>
              </a:rPr>
              <a:t> needs to be set to 1.</a:t>
            </a:r>
          </a:p>
        </p:txBody>
      </p:sp>
    </p:spTree>
    <p:extLst>
      <p:ext uri="{BB962C8B-B14F-4D97-AF65-F5344CB8AC3E}">
        <p14:creationId xmlns:p14="http://schemas.microsoft.com/office/powerpoint/2010/main" val="42282158"/>
      </p:ext>
    </p:extLst>
  </p:cSld>
  <p:clrMapOvr>
    <a:masterClrMapping/>
  </p:clrMapOvr>
  <p:transition/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173529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87910917"/>
      </p:ext>
    </p:extLst>
  </p:cSld>
  <p:clrMapOvr>
    <a:masterClrMapping/>
  </p:clrMapOvr>
  <p:transition/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1843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01867544"/>
      </p:ext>
    </p:extLst>
  </p:cSld>
  <p:clrMapOvr>
    <a:masterClrMapping/>
  </p:clrMapOvr>
  <p:transition/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5297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60133612"/>
      </p:ext>
    </p:extLst>
  </p:cSld>
  <p:clrMapOvr>
    <a:masterClrMapping/>
  </p:clrMapOvr>
  <p:transition/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6821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65253963"/>
      </p:ext>
    </p:extLst>
  </p:cSld>
  <p:clrMapOvr>
    <a:masterClrMapping/>
  </p:clrMapOvr>
  <p:transition/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3367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0348682"/>
      </p:ext>
    </p:extLst>
  </p:cSld>
  <p:clrMapOvr>
    <a:masterClrMapping/>
  </p:clrMapOvr>
  <p:transition/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35203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36780364"/>
      </p:ext>
    </p:extLst>
  </p:cSld>
  <p:clrMapOvr>
    <a:masterClrMapping/>
  </p:clrMapOvr>
  <p:transition/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42061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44923165"/>
      </p:ext>
    </p:extLst>
  </p:cSld>
  <p:clrMapOvr>
    <a:masterClrMapping/>
  </p:clrMapOvr>
  <p:transition/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43585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42894946"/>
      </p:ext>
    </p:extLst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1768350" y="4602300"/>
            <a:ext cx="363538" cy="541337"/>
            <a:chOff x="3873500" y="3795713"/>
            <a:chExt cx="363538" cy="541337"/>
          </a:xfrm>
        </p:grpSpPr>
        <p:sp>
          <p:nvSpPr>
            <p:cNvPr id="93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3234040" y="4596999"/>
            <a:ext cx="363538" cy="541337"/>
            <a:chOff x="3873500" y="3795713"/>
            <a:chExt cx="363538" cy="541337"/>
          </a:xfrm>
        </p:grpSpPr>
        <p:sp>
          <p:nvSpPr>
            <p:cNvPr id="99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4695755" y="4603625"/>
            <a:ext cx="363538" cy="541337"/>
            <a:chOff x="3873500" y="3795713"/>
            <a:chExt cx="363538" cy="541337"/>
          </a:xfrm>
        </p:grpSpPr>
        <p:sp>
          <p:nvSpPr>
            <p:cNvPr id="105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6169397" y="4598324"/>
            <a:ext cx="363538" cy="541337"/>
            <a:chOff x="3873500" y="3795713"/>
            <a:chExt cx="363538" cy="541337"/>
          </a:xfrm>
        </p:grpSpPr>
        <p:sp>
          <p:nvSpPr>
            <p:cNvPr id="111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6" name="TextBox 115"/>
          <p:cNvSpPr txBox="1"/>
          <p:nvPr/>
        </p:nvSpPr>
        <p:spPr>
          <a:xfrm>
            <a:off x="7867816" y="4572000"/>
            <a:ext cx="124264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>
                <a:solidFill>
                  <a:srgbClr val="FF0000"/>
                </a:solidFill>
              </a:rPr>
              <a:t>Q</a:t>
            </a:r>
            <a:r>
              <a:rPr lang="en-US" sz="1400" baseline="-25000" dirty="0">
                <a:solidFill>
                  <a:srgbClr val="FF0000"/>
                </a:solidFill>
              </a:rPr>
              <a:t>1</a:t>
            </a:r>
            <a:r>
              <a:rPr lang="en-US" sz="1400">
                <a:solidFill>
                  <a:srgbClr val="FF0000"/>
                </a:solidFill>
              </a:rPr>
              <a:t> </a:t>
            </a:r>
            <a:r>
              <a:rPr lang="en-US" sz="1400" dirty="0">
                <a:solidFill>
                  <a:srgbClr val="FF0000"/>
                </a:solidFill>
              </a:rPr>
              <a:t>toggles</a:t>
            </a:r>
          </a:p>
          <a:p>
            <a:r>
              <a:rPr lang="en-US" sz="1400" dirty="0">
                <a:solidFill>
                  <a:srgbClr val="FF0000"/>
                </a:solidFill>
              </a:rPr>
              <a:t>on the positive</a:t>
            </a:r>
          </a:p>
          <a:p>
            <a:r>
              <a:rPr lang="en-US" sz="1400" dirty="0">
                <a:solidFill>
                  <a:srgbClr val="FF0000"/>
                </a:solidFill>
              </a:rPr>
              <a:t>edge of Q</a:t>
            </a:r>
            <a:r>
              <a:rPr lang="en-US" sz="1400" baseline="-25000" dirty="0">
                <a:solidFill>
                  <a:srgbClr val="FF0000"/>
                </a:solidFill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1147382873"/>
      </p:ext>
    </p:extLst>
  </p:cSld>
  <p:clrMapOvr>
    <a:masterClrMapping/>
  </p:clrMapOvr>
  <p:transition/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0443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39474985"/>
      </p:ext>
    </p:extLst>
  </p:cSld>
  <p:clrMapOvr>
    <a:masterClrMapping/>
  </p:clrMapOvr>
  <p:transition/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1967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32207081"/>
      </p:ext>
    </p:extLst>
  </p:cSld>
  <p:clrMapOvr>
    <a:masterClrMapping/>
  </p:clrMapOvr>
  <p:transition/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8825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68722082"/>
      </p:ext>
    </p:extLst>
  </p:cSld>
  <p:clrMapOvr>
    <a:masterClrMapping/>
  </p:clrMapOvr>
  <p:transition/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034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5536066"/>
      </p:ext>
    </p:extLst>
  </p:cSld>
  <p:clrMapOvr>
    <a:masterClrMapping/>
  </p:clrMapOvr>
  <p:transition/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7207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5291954"/>
      </p:ext>
    </p:extLst>
  </p:cSld>
  <p:clrMapOvr>
    <a:masterClrMapping/>
  </p:clrMapOvr>
  <p:transition/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8731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64346068"/>
      </p:ext>
    </p:extLst>
  </p:cSld>
  <p:clrMapOvr>
    <a:masterClrMapping/>
  </p:clrMapOvr>
  <p:transition/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7558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37342161"/>
      </p:ext>
    </p:extLst>
  </p:cSld>
  <p:clrMapOvr>
    <a:masterClrMapping/>
  </p:clrMapOvr>
  <p:transition/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77113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9980795"/>
      </p:ext>
    </p:extLst>
  </p:cSld>
  <p:clrMapOvr>
    <a:masterClrMapping/>
  </p:clrMapOvr>
  <p:transition/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sp>
        <p:nvSpPr>
          <p:cNvPr id="212" name="TextBox 211"/>
          <p:cNvSpPr txBox="1"/>
          <p:nvPr/>
        </p:nvSpPr>
        <p:spPr>
          <a:xfrm>
            <a:off x="1041068" y="5776099"/>
            <a:ext cx="724063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It is back to the start of the counting sequence, which is: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0000, 1000, 1100, 1110, 1111, 0111, 0011, 0001.</a:t>
            </a:r>
          </a:p>
        </p:txBody>
      </p:sp>
    </p:spTree>
    <p:extLst>
      <p:ext uri="{BB962C8B-B14F-4D97-AF65-F5344CB8AC3E}">
        <p14:creationId xmlns:p14="http://schemas.microsoft.com/office/powerpoint/2010/main" val="257783634"/>
      </p:ext>
    </p:extLst>
  </p:cSld>
  <p:clrMapOvr>
    <a:masterClrMapping/>
  </p:clrMapOvr>
  <p:transition/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n-bit Johnson Counter</a:t>
            </a:r>
          </a:p>
        </p:txBody>
      </p:sp>
      <p:sp>
        <p:nvSpPr>
          <p:cNvPr id="11161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5.29 from the textbook ]</a:t>
            </a:r>
          </a:p>
        </p:txBody>
      </p:sp>
      <p:pic>
        <p:nvPicPr>
          <p:cNvPr id="111619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905000"/>
            <a:ext cx="7419975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Shape 42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88" cy="4295775"/>
          </a:xfrm>
        </p:spPr>
        <p:txBody>
          <a:bodyPr tIns="45700" bIns="45700">
            <a:noAutofit/>
          </a:bodyPr>
          <a:lstStyle/>
          <a:p>
            <a:pPr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</a:rPr>
              <a:t>Counters &amp; Solved Problems</a:t>
            </a:r>
          </a:p>
        </p:txBody>
      </p:sp>
      <p:sp>
        <p:nvSpPr>
          <p:cNvPr id="10242" name="Shape 43"/>
          <p:cNvSpPr txBox="1">
            <a:spLocks noChangeArrowheads="1"/>
          </p:cNvSpPr>
          <p:nvPr/>
        </p:nvSpPr>
        <p:spPr bwMode="auto">
          <a:xfrm>
            <a:off x="5334000" y="5942013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Pct val="25000"/>
              <a:buFontTx/>
              <a:buNone/>
            </a:pPr>
            <a:r>
              <a:rPr lang="en-US" altLang="en-US" sz="1800" b="0" i="1">
                <a:solidFill>
                  <a:srgbClr val="000000"/>
                </a:solidFill>
                <a:sym typeface="Times New Roman" charset="0"/>
              </a:rPr>
              <a:t>CprE 281: Digital Logic</a:t>
            </a:r>
          </a:p>
          <a:p>
            <a:pPr>
              <a:spcBef>
                <a:spcPct val="0"/>
              </a:spcBef>
              <a:buClr>
                <a:srgbClr val="000000"/>
              </a:buClr>
              <a:buSzPct val="25000"/>
              <a:buFontTx/>
              <a:buNone/>
            </a:pPr>
            <a:r>
              <a:rPr lang="en-US" altLang="en-US" sz="1800" b="0" i="1">
                <a:solidFill>
                  <a:srgbClr val="000000"/>
                </a:solidFill>
                <a:sym typeface="Times New Roman" charset="0"/>
              </a:rPr>
              <a:t>Iowa State University, Ames, IA</a:t>
            </a:r>
          </a:p>
          <a:p>
            <a:pPr>
              <a:spcBef>
                <a:spcPct val="0"/>
              </a:spcBef>
              <a:buClr>
                <a:srgbClr val="000000"/>
              </a:buClr>
              <a:buSzPct val="25000"/>
              <a:buFontTx/>
              <a:buNone/>
            </a:pPr>
            <a:r>
              <a:rPr lang="en-US" altLang="en-US" sz="1800" b="0" i="1">
                <a:solidFill>
                  <a:srgbClr val="000000"/>
                </a:solidFill>
                <a:sym typeface="Times New Roman" charset="0"/>
              </a:rPr>
              <a:t>Copyright © 2013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1800155" y="5142989"/>
            <a:ext cx="363538" cy="541337"/>
            <a:chOff x="3873500" y="3795713"/>
            <a:chExt cx="363538" cy="541337"/>
          </a:xfrm>
        </p:grpSpPr>
        <p:sp>
          <p:nvSpPr>
            <p:cNvPr id="93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4751414" y="5144314"/>
            <a:ext cx="363538" cy="541337"/>
            <a:chOff x="3873500" y="3795713"/>
            <a:chExt cx="363538" cy="541337"/>
          </a:xfrm>
        </p:grpSpPr>
        <p:sp>
          <p:nvSpPr>
            <p:cNvPr id="105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7867816" y="5174795"/>
            <a:ext cx="124264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Q</a:t>
            </a:r>
            <a:r>
              <a:rPr lang="en-US" sz="1400" baseline="-25000" dirty="0">
                <a:solidFill>
                  <a:srgbClr val="FF0000"/>
                </a:solidFill>
              </a:rPr>
              <a:t>2</a:t>
            </a:r>
            <a:r>
              <a:rPr lang="en-US" sz="1400" dirty="0">
                <a:solidFill>
                  <a:srgbClr val="FF0000"/>
                </a:solidFill>
              </a:rPr>
              <a:t> toggles</a:t>
            </a:r>
          </a:p>
          <a:p>
            <a:r>
              <a:rPr lang="en-US" sz="1400" dirty="0">
                <a:solidFill>
                  <a:srgbClr val="FF0000"/>
                </a:solidFill>
              </a:rPr>
              <a:t>on the positive</a:t>
            </a:r>
          </a:p>
          <a:p>
            <a:r>
              <a:rPr lang="en-US" sz="1400" dirty="0">
                <a:solidFill>
                  <a:srgbClr val="FF0000"/>
                </a:solidFill>
              </a:rPr>
              <a:t>edge of Q</a:t>
            </a:r>
            <a:r>
              <a:rPr lang="en-US" sz="1400" baseline="-25000" dirty="0">
                <a:solidFill>
                  <a:srgbClr val="FF0000"/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1928110333"/>
      </p:ext>
    </p:extLst>
  </p:cSld>
  <p:clrMapOvr>
    <a:masterClrMapping/>
  </p:clrMapOvr>
  <p:transition/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4556332" y="3564870"/>
            <a:ext cx="1133475" cy="2546350"/>
            <a:chOff x="3763963" y="3286125"/>
            <a:chExt cx="1133475" cy="2546350"/>
          </a:xfrm>
        </p:grpSpPr>
        <p:sp>
          <p:nvSpPr>
            <p:cNvPr id="81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79"/>
            <p:cNvSpPr>
              <a:spLocks/>
            </p:cNvSpPr>
            <p:nvPr/>
          </p:nvSpPr>
          <p:spPr bwMode="auto">
            <a:xfrm>
              <a:off x="4083050" y="47942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80"/>
            <p:cNvSpPr>
              <a:spLocks/>
            </p:cNvSpPr>
            <p:nvPr/>
          </p:nvSpPr>
          <p:spPr bwMode="auto">
            <a:xfrm>
              <a:off x="3932238" y="4346575"/>
              <a:ext cx="330200" cy="465138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81"/>
            <p:cNvSpPr>
              <a:spLocks/>
            </p:cNvSpPr>
            <p:nvPr/>
          </p:nvSpPr>
          <p:spPr bwMode="auto">
            <a:xfrm>
              <a:off x="4121150" y="5348288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82"/>
            <p:cNvSpPr>
              <a:spLocks/>
            </p:cNvSpPr>
            <p:nvPr/>
          </p:nvSpPr>
          <p:spPr bwMode="auto">
            <a:xfrm>
              <a:off x="3935413" y="4889500"/>
              <a:ext cx="354013" cy="469900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Oval 84"/>
            <p:cNvSpPr>
              <a:spLocks noChangeArrowheads="1"/>
            </p:cNvSpPr>
            <p:nvPr/>
          </p:nvSpPr>
          <p:spPr bwMode="auto">
            <a:xfrm>
              <a:off x="3763963" y="3470275"/>
              <a:ext cx="914400" cy="2362200"/>
            </a:xfrm>
            <a:prstGeom prst="ellips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  <a:ea typeface="ＭＳ Ｐゴシック" charset="-128"/>
              </a:endParaRPr>
            </a:p>
          </p:txBody>
        </p:sp>
        <p:cxnSp>
          <p:nvCxnSpPr>
            <p:cNvPr id="91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4541838" y="3286125"/>
              <a:ext cx="355600" cy="469900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  <p:sp>
        <p:nvSpPr>
          <p:cNvPr id="93" name="TextBox 85"/>
          <p:cNvSpPr txBox="1">
            <a:spLocks noChangeArrowheads="1"/>
          </p:cNvSpPr>
          <p:nvPr/>
        </p:nvSpPr>
        <p:spPr bwMode="auto">
          <a:xfrm>
            <a:off x="5212370" y="3111763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propagation delays get longer</a:t>
            </a:r>
          </a:p>
        </p:txBody>
      </p:sp>
    </p:spTree>
    <p:extLst>
      <p:ext uri="{BB962C8B-B14F-4D97-AF65-F5344CB8AC3E}">
        <p14:creationId xmlns:p14="http://schemas.microsoft.com/office/powerpoint/2010/main" val="1169297113"/>
      </p:ext>
    </p:extLst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686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6867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789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7891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7892" name="Straight Connector 7"/>
          <p:cNvCxnSpPr>
            <a:cxnSpLocks noChangeShapeType="1"/>
          </p:cNvCxnSpPr>
          <p:nvPr/>
        </p:nvCxnSpPr>
        <p:spPr bwMode="auto">
          <a:xfrm flipV="1">
            <a:off x="1955800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37893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891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8915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8916" name="Straight Connector 7"/>
          <p:cNvCxnSpPr>
            <a:cxnSpLocks noChangeShapeType="1"/>
          </p:cNvCxnSpPr>
          <p:nvPr/>
        </p:nvCxnSpPr>
        <p:spPr bwMode="auto">
          <a:xfrm flipV="1">
            <a:off x="1955800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38917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38918" name="Straight Connector 6"/>
          <p:cNvCxnSpPr>
            <a:cxnSpLocks noChangeShapeType="1"/>
          </p:cNvCxnSpPr>
          <p:nvPr/>
        </p:nvCxnSpPr>
        <p:spPr bwMode="auto">
          <a:xfrm flipV="1">
            <a:off x="3606800" y="3422650"/>
            <a:ext cx="11080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grpSp>
        <p:nvGrpSpPr>
          <p:cNvPr id="38919" name="Group 4"/>
          <p:cNvGrpSpPr>
            <a:grpSpLocks/>
          </p:cNvGrpSpPr>
          <p:nvPr/>
        </p:nvGrpSpPr>
        <p:grpSpPr bwMode="auto">
          <a:xfrm>
            <a:off x="3605213" y="5257800"/>
            <a:ext cx="2844800" cy="646113"/>
            <a:chOff x="3605628" y="5257800"/>
            <a:chExt cx="2845100" cy="646331"/>
          </a:xfrm>
        </p:grpSpPr>
        <p:sp>
          <p:nvSpPr>
            <p:cNvPr id="38920" name="TextBox 8"/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84510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The second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8000"/>
                  </a:solidFill>
                  <a:latin typeface="Times" charset="0"/>
                </a:rPr>
                <a:t>0</a:t>
              </a:r>
            </a:p>
          </p:txBody>
        </p:sp>
        <p:cxnSp>
          <p:nvCxnSpPr>
            <p:cNvPr id="38921" name="Straight Connector 2"/>
            <p:cNvCxnSpPr>
              <a:cxnSpLocks noChangeShapeType="1"/>
            </p:cNvCxnSpPr>
            <p:nvPr/>
          </p:nvCxnSpPr>
          <p:spPr bwMode="auto">
            <a:xfrm>
              <a:off x="5831538" y="5594464"/>
              <a:ext cx="152416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</p:spPr>
        </p:cxnSp>
      </p:grp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993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9939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9940" name="Straight Connector 7"/>
          <p:cNvCxnSpPr>
            <a:cxnSpLocks noChangeShapeType="1"/>
          </p:cNvCxnSpPr>
          <p:nvPr/>
        </p:nvCxnSpPr>
        <p:spPr bwMode="auto">
          <a:xfrm flipV="1">
            <a:off x="1955800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39941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39942" name="Straight Connector 6"/>
          <p:cNvCxnSpPr>
            <a:cxnSpLocks noChangeShapeType="1"/>
          </p:cNvCxnSpPr>
          <p:nvPr/>
        </p:nvCxnSpPr>
        <p:spPr bwMode="auto">
          <a:xfrm flipV="1">
            <a:off x="3606800" y="3422650"/>
            <a:ext cx="11080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grpSp>
        <p:nvGrpSpPr>
          <p:cNvPr id="39943" name="Group 4"/>
          <p:cNvGrpSpPr>
            <a:grpSpLocks/>
          </p:cNvGrpSpPr>
          <p:nvPr/>
        </p:nvGrpSpPr>
        <p:grpSpPr bwMode="auto">
          <a:xfrm>
            <a:off x="3605213" y="5257800"/>
            <a:ext cx="2844800" cy="646113"/>
            <a:chOff x="3605628" y="5257800"/>
            <a:chExt cx="2845100" cy="646331"/>
          </a:xfrm>
        </p:grpSpPr>
        <p:sp>
          <p:nvSpPr>
            <p:cNvPr id="39948" name="TextBox 8"/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84510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The second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8000"/>
                  </a:solidFill>
                  <a:latin typeface="Times" charset="0"/>
                </a:rPr>
                <a:t>0</a:t>
              </a:r>
            </a:p>
          </p:txBody>
        </p:sp>
        <p:cxnSp>
          <p:nvCxnSpPr>
            <p:cNvPr id="39949" name="Straight Connector 2"/>
            <p:cNvCxnSpPr>
              <a:cxnSpLocks noChangeShapeType="1"/>
            </p:cNvCxnSpPr>
            <p:nvPr/>
          </p:nvCxnSpPr>
          <p:spPr bwMode="auto">
            <a:xfrm>
              <a:off x="5831538" y="5594464"/>
              <a:ext cx="152416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</p:spPr>
        </p:cxnSp>
      </p:grpSp>
      <p:cxnSp>
        <p:nvCxnSpPr>
          <p:cNvPr id="39944" name="Straight Connector 10"/>
          <p:cNvCxnSpPr>
            <a:cxnSpLocks noChangeShapeType="1"/>
          </p:cNvCxnSpPr>
          <p:nvPr/>
        </p:nvCxnSpPr>
        <p:spPr bwMode="auto">
          <a:xfrm flipV="1">
            <a:off x="5664200" y="3422650"/>
            <a:ext cx="1108075" cy="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  <p:grpSp>
        <p:nvGrpSpPr>
          <p:cNvPr id="39945" name="Group 11"/>
          <p:cNvGrpSpPr>
            <a:grpSpLocks/>
          </p:cNvGrpSpPr>
          <p:nvPr/>
        </p:nvGrpSpPr>
        <p:grpSpPr bwMode="auto">
          <a:xfrm>
            <a:off x="6400800" y="5257800"/>
            <a:ext cx="2640013" cy="646113"/>
            <a:chOff x="3605628" y="5257800"/>
            <a:chExt cx="2640078" cy="646331"/>
          </a:xfrm>
        </p:grpSpPr>
        <p:sp>
          <p:nvSpPr>
            <p:cNvPr id="39946" name="TextBox 12"/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640078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FF"/>
                  </a:solidFill>
                  <a:latin typeface="Times" charset="0"/>
                </a:rPr>
                <a:t>The third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FF"/>
                  </a:solidFill>
                  <a:latin typeface="Times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00FF"/>
                  </a:solidFill>
                  <a:latin typeface="Times" charset="0"/>
                </a:rPr>
                <a:t>1</a:t>
              </a:r>
            </a:p>
          </p:txBody>
        </p:sp>
        <p:cxnSp>
          <p:nvCxnSpPr>
            <p:cNvPr id="39947" name="Straight Connector 13"/>
            <p:cNvCxnSpPr>
              <a:cxnSpLocks noChangeShapeType="1"/>
            </p:cNvCxnSpPr>
            <p:nvPr/>
          </p:nvCxnSpPr>
          <p:spPr bwMode="auto">
            <a:xfrm>
              <a:off x="5831358" y="5594464"/>
              <a:ext cx="152404" cy="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</p:spPr>
        </p:cxnSp>
      </p:grp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4096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grpSp>
        <p:nvGrpSpPr>
          <p:cNvPr id="40963" name="Group 84"/>
          <p:cNvGrpSpPr>
            <a:grpSpLocks/>
          </p:cNvGrpSpPr>
          <p:nvPr/>
        </p:nvGrpSpPr>
        <p:grpSpPr bwMode="auto">
          <a:xfrm>
            <a:off x="1016000" y="942975"/>
            <a:ext cx="6784975" cy="5610225"/>
            <a:chOff x="640" y="257"/>
            <a:chExt cx="4274" cy="3534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1671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2140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2596" y="1891"/>
              <a:ext cx="1" cy="1357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3064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353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3989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4458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20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975" y="1975"/>
              <a:ext cx="924" cy="168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1899" y="1975"/>
              <a:ext cx="937" cy="168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2836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3761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4686" y="2143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>
              <a:off x="975" y="2311"/>
              <a:ext cx="1645" cy="168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>
              <a:off x="2620" y="2311"/>
              <a:ext cx="1862" cy="168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4482" y="2479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>
              <a:off x="975" y="2647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>
              <a:off x="975" y="2996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1851" y="438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1889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2139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2152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2596" y="257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2140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2788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184" y="88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2825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3075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3088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3725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3076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3762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4011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4025" y="894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1503" y="606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2788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3725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1851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1503" y="954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1659" y="594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4012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2272" y="954"/>
              <a:ext cx="5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3208" y="954"/>
              <a:ext cx="517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2272" y="606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3208" y="606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4145" y="606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1671" y="269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2608" y="269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1388" y="54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2369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2451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3303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3386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4240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4322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2520" y="1618"/>
              <a:ext cx="613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646" y="2005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1" name="Rectangle 61"/>
            <p:cNvSpPr>
              <a:spLocks noChangeArrowheads="1"/>
            </p:cNvSpPr>
            <p:nvPr/>
          </p:nvSpPr>
          <p:spPr bwMode="auto">
            <a:xfrm>
              <a:off x="768" y="2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2" name="Rectangle 62"/>
            <p:cNvSpPr>
              <a:spLocks noChangeArrowheads="1"/>
            </p:cNvSpPr>
            <p:nvPr/>
          </p:nvSpPr>
          <p:spPr bwMode="auto">
            <a:xfrm>
              <a:off x="850" y="2380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3" name="Rectangle 63"/>
            <p:cNvSpPr>
              <a:spLocks noChangeArrowheads="1"/>
            </p:cNvSpPr>
            <p:nvPr/>
          </p:nvSpPr>
          <p:spPr bwMode="auto">
            <a:xfrm>
              <a:off x="768" y="266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4" name="Rectangle 64"/>
            <p:cNvSpPr>
              <a:spLocks noChangeArrowheads="1"/>
            </p:cNvSpPr>
            <p:nvPr/>
          </p:nvSpPr>
          <p:spPr bwMode="auto">
            <a:xfrm>
              <a:off x="850" y="272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5" name="Rectangle 65"/>
            <p:cNvSpPr>
              <a:spLocks noChangeArrowheads="1"/>
            </p:cNvSpPr>
            <p:nvPr/>
          </p:nvSpPr>
          <p:spPr bwMode="auto">
            <a:xfrm>
              <a:off x="768" y="300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6" name="Rectangle 66"/>
            <p:cNvSpPr>
              <a:spLocks noChangeArrowheads="1"/>
            </p:cNvSpPr>
            <p:nvPr/>
          </p:nvSpPr>
          <p:spPr bwMode="auto">
            <a:xfrm>
              <a:off x="850" y="306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7" name="Rectangle 67"/>
            <p:cNvSpPr>
              <a:spLocks noChangeArrowheads="1"/>
            </p:cNvSpPr>
            <p:nvPr/>
          </p:nvSpPr>
          <p:spPr bwMode="auto">
            <a:xfrm>
              <a:off x="640" y="3318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8" name="Rectangle 68"/>
            <p:cNvSpPr>
              <a:spLocks noChangeArrowheads="1"/>
            </p:cNvSpPr>
            <p:nvPr/>
          </p:nvSpPr>
          <p:spPr bwMode="auto">
            <a:xfrm>
              <a:off x="1090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9" name="Rectangle 69"/>
            <p:cNvSpPr>
              <a:spLocks noChangeArrowheads="1"/>
            </p:cNvSpPr>
            <p:nvPr/>
          </p:nvSpPr>
          <p:spPr bwMode="auto">
            <a:xfrm>
              <a:off x="1410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0" name="Rectangle 70"/>
            <p:cNvSpPr>
              <a:spLocks noChangeArrowheads="1"/>
            </p:cNvSpPr>
            <p:nvPr/>
          </p:nvSpPr>
          <p:spPr bwMode="auto">
            <a:xfrm>
              <a:off x="1881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1" name="Rectangle 71"/>
            <p:cNvSpPr>
              <a:spLocks noChangeArrowheads="1"/>
            </p:cNvSpPr>
            <p:nvPr/>
          </p:nvSpPr>
          <p:spPr bwMode="auto">
            <a:xfrm>
              <a:off x="2344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2" name="Rectangle 72"/>
            <p:cNvSpPr>
              <a:spLocks noChangeArrowheads="1"/>
            </p:cNvSpPr>
            <p:nvPr/>
          </p:nvSpPr>
          <p:spPr bwMode="auto">
            <a:xfrm>
              <a:off x="2809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3" name="Rectangle 73"/>
            <p:cNvSpPr>
              <a:spLocks noChangeArrowheads="1"/>
            </p:cNvSpPr>
            <p:nvPr/>
          </p:nvSpPr>
          <p:spPr bwMode="auto">
            <a:xfrm>
              <a:off x="3273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4" name="Rectangle 74"/>
            <p:cNvSpPr>
              <a:spLocks noChangeArrowheads="1"/>
            </p:cNvSpPr>
            <p:nvPr/>
          </p:nvSpPr>
          <p:spPr bwMode="auto">
            <a:xfrm>
              <a:off x="3738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5" name="Rectangle 75"/>
            <p:cNvSpPr>
              <a:spLocks noChangeArrowheads="1"/>
            </p:cNvSpPr>
            <p:nvPr/>
          </p:nvSpPr>
          <p:spPr bwMode="auto">
            <a:xfrm>
              <a:off x="4207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6" name="Rectangle 76"/>
            <p:cNvSpPr>
              <a:spLocks noChangeArrowheads="1"/>
            </p:cNvSpPr>
            <p:nvPr/>
          </p:nvSpPr>
          <p:spPr bwMode="auto">
            <a:xfrm>
              <a:off x="4665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2322" y="3619"/>
              <a:ext cx="1061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57039" y="942975"/>
            <a:ext cx="8986961" cy="5915025"/>
            <a:chOff x="157039" y="942975"/>
            <a:chExt cx="8986961" cy="5915025"/>
          </a:xfrm>
        </p:grpSpPr>
        <p:sp>
          <p:nvSpPr>
            <p:cNvPr id="40962" name="TextBox 125"/>
            <p:cNvSpPr txBox="1">
              <a:spLocks noChangeArrowheads="1"/>
            </p:cNvSpPr>
            <p:nvPr/>
          </p:nvSpPr>
          <p:spPr bwMode="auto">
            <a:xfrm>
              <a:off x="6591300" y="6550025"/>
              <a:ext cx="2552700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" charset="0"/>
                  <a:ea typeface="ＭＳ Ｐゴシック" charset="-128"/>
                </a:rPr>
                <a:t>[ Figure 5.19 from the textbook ]</a:t>
              </a:r>
            </a:p>
          </p:txBody>
        </p:sp>
        <p:grpSp>
          <p:nvGrpSpPr>
            <p:cNvPr id="40963" name="Group 84"/>
            <p:cNvGrpSpPr>
              <a:grpSpLocks/>
            </p:cNvGrpSpPr>
            <p:nvPr/>
          </p:nvGrpSpPr>
          <p:grpSpPr bwMode="auto">
            <a:xfrm>
              <a:off x="1016000" y="942975"/>
              <a:ext cx="6784975" cy="5610225"/>
              <a:chOff x="640" y="257"/>
              <a:chExt cx="4274" cy="3534"/>
            </a:xfrm>
          </p:grpSpPr>
          <p:sp>
            <p:nvSpPr>
              <p:cNvPr id="40964" name="Line 4"/>
              <p:cNvSpPr>
                <a:spLocks noChangeShapeType="1"/>
              </p:cNvSpPr>
              <p:nvPr/>
            </p:nvSpPr>
            <p:spPr bwMode="auto">
              <a:xfrm flipV="1">
                <a:off x="1671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5" name="Line 5"/>
              <p:cNvSpPr>
                <a:spLocks noChangeShapeType="1"/>
              </p:cNvSpPr>
              <p:nvPr/>
            </p:nvSpPr>
            <p:spPr bwMode="auto">
              <a:xfrm flipV="1">
                <a:off x="2140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6" name="Line 6"/>
              <p:cNvSpPr>
                <a:spLocks noChangeShapeType="1"/>
              </p:cNvSpPr>
              <p:nvPr/>
            </p:nvSpPr>
            <p:spPr bwMode="auto">
              <a:xfrm flipV="1">
                <a:off x="2596" y="1891"/>
                <a:ext cx="1" cy="1357"/>
              </a:xfrm>
              <a:prstGeom prst="line">
                <a:avLst/>
              </a:prstGeom>
              <a:noFill/>
              <a:ln w="1905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7" name="Line 7"/>
              <p:cNvSpPr>
                <a:spLocks noChangeShapeType="1"/>
              </p:cNvSpPr>
              <p:nvPr/>
            </p:nvSpPr>
            <p:spPr bwMode="auto">
              <a:xfrm flipV="1">
                <a:off x="3064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8" name="Line 8"/>
              <p:cNvSpPr>
                <a:spLocks noChangeShapeType="1"/>
              </p:cNvSpPr>
              <p:nvPr/>
            </p:nvSpPr>
            <p:spPr bwMode="auto">
              <a:xfrm flipV="1">
                <a:off x="3533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9" name="Line 9"/>
              <p:cNvSpPr>
                <a:spLocks noChangeShapeType="1"/>
              </p:cNvSpPr>
              <p:nvPr/>
            </p:nvSpPr>
            <p:spPr bwMode="auto">
              <a:xfrm flipV="1">
                <a:off x="3989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0" name="Line 10"/>
              <p:cNvSpPr>
                <a:spLocks noChangeShapeType="1"/>
              </p:cNvSpPr>
              <p:nvPr/>
            </p:nvSpPr>
            <p:spPr bwMode="auto">
              <a:xfrm flipV="1">
                <a:off x="4458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1" name="Line 11"/>
              <p:cNvSpPr>
                <a:spLocks noChangeShapeType="1"/>
              </p:cNvSpPr>
              <p:nvPr/>
            </p:nvSpPr>
            <p:spPr bwMode="auto">
              <a:xfrm flipV="1">
                <a:off x="1203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2" name="Freeform 12"/>
              <p:cNvSpPr>
                <a:spLocks/>
              </p:cNvSpPr>
              <p:nvPr/>
            </p:nvSpPr>
            <p:spPr bwMode="auto">
              <a:xfrm>
                <a:off x="975" y="1975"/>
                <a:ext cx="924" cy="168"/>
              </a:xfrm>
              <a:custGeom>
                <a:avLst/>
                <a:gdLst>
                  <a:gd name="T0" fmla="*/ 0 w 1850"/>
                  <a:gd name="T1" fmla="*/ 1 h 336"/>
                  <a:gd name="T2" fmla="*/ 0 w 1850"/>
                  <a:gd name="T3" fmla="*/ 0 h 336"/>
                  <a:gd name="T4" fmla="*/ 0 w 1850"/>
                  <a:gd name="T5" fmla="*/ 0 h 336"/>
                  <a:gd name="T6" fmla="*/ 0 w 1850"/>
                  <a:gd name="T7" fmla="*/ 1 h 336"/>
                  <a:gd name="T8" fmla="*/ 0 w 1850"/>
                  <a:gd name="T9" fmla="*/ 1 h 336"/>
                  <a:gd name="T10" fmla="*/ 0 w 1850"/>
                  <a:gd name="T11" fmla="*/ 0 h 336"/>
                  <a:gd name="T12" fmla="*/ 0 w 1850"/>
                  <a:gd name="T13" fmla="*/ 0 h 336"/>
                  <a:gd name="T14" fmla="*/ 0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7" y="336"/>
                    </a:lnTo>
                    <a:lnTo>
                      <a:pt x="937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3" name="Freeform 13"/>
              <p:cNvSpPr>
                <a:spLocks/>
              </p:cNvSpPr>
              <p:nvPr/>
            </p:nvSpPr>
            <p:spPr bwMode="auto">
              <a:xfrm>
                <a:off x="1899" y="1975"/>
                <a:ext cx="937" cy="168"/>
              </a:xfrm>
              <a:custGeom>
                <a:avLst/>
                <a:gdLst>
                  <a:gd name="T0" fmla="*/ 1 w 1873"/>
                  <a:gd name="T1" fmla="*/ 1 h 336"/>
                  <a:gd name="T2" fmla="*/ 1 w 1873"/>
                  <a:gd name="T3" fmla="*/ 0 h 336"/>
                  <a:gd name="T4" fmla="*/ 1 w 1873"/>
                  <a:gd name="T5" fmla="*/ 0 h 336"/>
                  <a:gd name="T6" fmla="*/ 1 w 1873"/>
                  <a:gd name="T7" fmla="*/ 1 h 336"/>
                  <a:gd name="T8" fmla="*/ 1 w 1873"/>
                  <a:gd name="T9" fmla="*/ 1 h 336"/>
                  <a:gd name="T10" fmla="*/ 1 w 1873"/>
                  <a:gd name="T11" fmla="*/ 0 h 336"/>
                  <a:gd name="T12" fmla="*/ 1 w 1873"/>
                  <a:gd name="T13" fmla="*/ 0 h 336"/>
                  <a:gd name="T14" fmla="*/ 1 w 1873"/>
                  <a:gd name="T15" fmla="*/ 1 h 336"/>
                  <a:gd name="T16" fmla="*/ 0 w 1873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4" name="Freeform 14"/>
              <p:cNvSpPr>
                <a:spLocks/>
              </p:cNvSpPr>
              <p:nvPr/>
            </p:nvSpPr>
            <p:spPr bwMode="auto">
              <a:xfrm>
                <a:off x="2836" y="1975"/>
                <a:ext cx="925" cy="168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4" y="0"/>
                    </a:lnTo>
                    <a:lnTo>
                      <a:pt x="1394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7" y="0"/>
                    </a:lnTo>
                    <a:lnTo>
                      <a:pt x="457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5" name="Freeform 15"/>
              <p:cNvSpPr>
                <a:spLocks/>
              </p:cNvSpPr>
              <p:nvPr/>
            </p:nvSpPr>
            <p:spPr bwMode="auto">
              <a:xfrm>
                <a:off x="3761" y="1975"/>
                <a:ext cx="925" cy="168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6" name="Line 16"/>
              <p:cNvSpPr>
                <a:spLocks noChangeShapeType="1"/>
              </p:cNvSpPr>
              <p:nvPr/>
            </p:nvSpPr>
            <p:spPr bwMode="auto">
              <a:xfrm flipH="1">
                <a:off x="4686" y="2143"/>
                <a:ext cx="228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7" name="Freeform 17"/>
              <p:cNvSpPr>
                <a:spLocks/>
              </p:cNvSpPr>
              <p:nvPr/>
            </p:nvSpPr>
            <p:spPr bwMode="auto">
              <a:xfrm>
                <a:off x="975" y="2311"/>
                <a:ext cx="1645" cy="168"/>
              </a:xfrm>
              <a:custGeom>
                <a:avLst/>
                <a:gdLst>
                  <a:gd name="T0" fmla="*/ 0 w 3291"/>
                  <a:gd name="T1" fmla="*/ 1 h 336"/>
                  <a:gd name="T2" fmla="*/ 0 w 3291"/>
                  <a:gd name="T3" fmla="*/ 0 h 336"/>
                  <a:gd name="T4" fmla="*/ 0 w 3291"/>
                  <a:gd name="T5" fmla="*/ 0 h 336"/>
                  <a:gd name="T6" fmla="*/ 0 w 3291"/>
                  <a:gd name="T7" fmla="*/ 1 h 336"/>
                  <a:gd name="T8" fmla="*/ 0 w 3291"/>
                  <a:gd name="T9" fmla="*/ 1 h 336"/>
                  <a:gd name="T10" fmla="*/ 0 w 3291"/>
                  <a:gd name="T11" fmla="*/ 0 h 336"/>
                  <a:gd name="T12" fmla="*/ 0 w 3291"/>
                  <a:gd name="T13" fmla="*/ 0 h 336"/>
                  <a:gd name="T14" fmla="*/ 0 w 3291"/>
                  <a:gd name="T15" fmla="*/ 1 h 336"/>
                  <a:gd name="T16" fmla="*/ 0 w 3291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91"/>
                  <a:gd name="T28" fmla="*/ 0 h 336"/>
                  <a:gd name="T29" fmla="*/ 3291 w 3291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91" h="336">
                    <a:moveTo>
                      <a:pt x="3291" y="336"/>
                    </a:moveTo>
                    <a:lnTo>
                      <a:pt x="3291" y="0"/>
                    </a:lnTo>
                    <a:lnTo>
                      <a:pt x="2378" y="0"/>
                    </a:lnTo>
                    <a:lnTo>
                      <a:pt x="2378" y="336"/>
                    </a:lnTo>
                    <a:lnTo>
                      <a:pt x="1441" y="336"/>
                    </a:lnTo>
                    <a:lnTo>
                      <a:pt x="1441" y="0"/>
                    </a:lnTo>
                    <a:lnTo>
                      <a:pt x="528" y="0"/>
                    </a:lnTo>
                    <a:lnTo>
                      <a:pt x="528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8" name="Freeform 18"/>
              <p:cNvSpPr>
                <a:spLocks/>
              </p:cNvSpPr>
              <p:nvPr/>
            </p:nvSpPr>
            <p:spPr bwMode="auto">
              <a:xfrm>
                <a:off x="2620" y="2311"/>
                <a:ext cx="1862" cy="168"/>
              </a:xfrm>
              <a:custGeom>
                <a:avLst/>
                <a:gdLst>
                  <a:gd name="T0" fmla="*/ 1 w 3723"/>
                  <a:gd name="T1" fmla="*/ 1 h 336"/>
                  <a:gd name="T2" fmla="*/ 1 w 3723"/>
                  <a:gd name="T3" fmla="*/ 0 h 336"/>
                  <a:gd name="T4" fmla="*/ 1 w 3723"/>
                  <a:gd name="T5" fmla="*/ 0 h 336"/>
                  <a:gd name="T6" fmla="*/ 1 w 3723"/>
                  <a:gd name="T7" fmla="*/ 1 h 336"/>
                  <a:gd name="T8" fmla="*/ 1 w 3723"/>
                  <a:gd name="T9" fmla="*/ 1 h 336"/>
                  <a:gd name="T10" fmla="*/ 1 w 3723"/>
                  <a:gd name="T11" fmla="*/ 0 h 336"/>
                  <a:gd name="T12" fmla="*/ 1 w 3723"/>
                  <a:gd name="T13" fmla="*/ 0 h 336"/>
                  <a:gd name="T14" fmla="*/ 1 w 3723"/>
                  <a:gd name="T15" fmla="*/ 1 h 336"/>
                  <a:gd name="T16" fmla="*/ 0 w 3723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23"/>
                  <a:gd name="T28" fmla="*/ 0 h 336"/>
                  <a:gd name="T29" fmla="*/ 3723 w 372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23" h="336">
                    <a:moveTo>
                      <a:pt x="3723" y="336"/>
                    </a:moveTo>
                    <a:lnTo>
                      <a:pt x="3723" y="0"/>
                    </a:lnTo>
                    <a:lnTo>
                      <a:pt x="2786" y="0"/>
                    </a:lnTo>
                    <a:lnTo>
                      <a:pt x="2786" y="336"/>
                    </a:lnTo>
                    <a:lnTo>
                      <a:pt x="1874" y="336"/>
                    </a:lnTo>
                    <a:lnTo>
                      <a:pt x="1874" y="0"/>
                    </a:lnTo>
                    <a:lnTo>
                      <a:pt x="937" y="0"/>
                    </a:lnTo>
                    <a:lnTo>
                      <a:pt x="937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9" name="Line 19"/>
              <p:cNvSpPr>
                <a:spLocks noChangeShapeType="1"/>
              </p:cNvSpPr>
              <p:nvPr/>
            </p:nvSpPr>
            <p:spPr bwMode="auto">
              <a:xfrm flipH="1">
                <a:off x="4482" y="2479"/>
                <a:ext cx="432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0" name="Freeform 20"/>
              <p:cNvSpPr>
                <a:spLocks/>
              </p:cNvSpPr>
              <p:nvPr/>
            </p:nvSpPr>
            <p:spPr bwMode="auto">
              <a:xfrm>
                <a:off x="975" y="2647"/>
                <a:ext cx="3939" cy="180"/>
              </a:xfrm>
              <a:custGeom>
                <a:avLst/>
                <a:gdLst>
                  <a:gd name="T0" fmla="*/ 0 w 7879"/>
                  <a:gd name="T1" fmla="*/ 1 h 360"/>
                  <a:gd name="T2" fmla="*/ 0 w 7879"/>
                  <a:gd name="T3" fmla="*/ 1 h 360"/>
                  <a:gd name="T4" fmla="*/ 0 w 7879"/>
                  <a:gd name="T5" fmla="*/ 0 h 360"/>
                  <a:gd name="T6" fmla="*/ 0 w 7879"/>
                  <a:gd name="T7" fmla="*/ 0 h 360"/>
                  <a:gd name="T8" fmla="*/ 0 w 7879"/>
                  <a:gd name="T9" fmla="*/ 1 h 360"/>
                  <a:gd name="T10" fmla="*/ 0 w 7879"/>
                  <a:gd name="T11" fmla="*/ 1 h 360"/>
                  <a:gd name="T12" fmla="*/ 0 w 7879"/>
                  <a:gd name="T13" fmla="*/ 0 h 360"/>
                  <a:gd name="T14" fmla="*/ 0 w 7879"/>
                  <a:gd name="T15" fmla="*/ 0 h 360"/>
                  <a:gd name="T16" fmla="*/ 0 w 7879"/>
                  <a:gd name="T17" fmla="*/ 1 h 360"/>
                  <a:gd name="T18" fmla="*/ 0 w 7879"/>
                  <a:gd name="T19" fmla="*/ 1 h 3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879"/>
                  <a:gd name="T31" fmla="*/ 0 h 360"/>
                  <a:gd name="T32" fmla="*/ 7879 w 7879"/>
                  <a:gd name="T33" fmla="*/ 360 h 36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879" h="360">
                    <a:moveTo>
                      <a:pt x="7879" y="360"/>
                    </a:moveTo>
                    <a:lnTo>
                      <a:pt x="7062" y="360"/>
                    </a:lnTo>
                    <a:lnTo>
                      <a:pt x="7062" y="0"/>
                    </a:lnTo>
                    <a:lnTo>
                      <a:pt x="5213" y="0"/>
                    </a:lnTo>
                    <a:lnTo>
                      <a:pt x="5213" y="360"/>
                    </a:lnTo>
                    <a:lnTo>
                      <a:pt x="3363" y="360"/>
                    </a:lnTo>
                    <a:lnTo>
                      <a:pt x="3363" y="0"/>
                    </a:lnTo>
                    <a:lnTo>
                      <a:pt x="1489" y="0"/>
                    </a:lnTo>
                    <a:lnTo>
                      <a:pt x="1489" y="360"/>
                    </a:lnTo>
                    <a:lnTo>
                      <a:pt x="0" y="36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1" name="Freeform 21"/>
              <p:cNvSpPr>
                <a:spLocks/>
              </p:cNvSpPr>
              <p:nvPr/>
            </p:nvSpPr>
            <p:spPr bwMode="auto">
              <a:xfrm>
                <a:off x="975" y="2996"/>
                <a:ext cx="3939" cy="168"/>
              </a:xfrm>
              <a:custGeom>
                <a:avLst/>
                <a:gdLst>
                  <a:gd name="T0" fmla="*/ 0 w 7879"/>
                  <a:gd name="T1" fmla="*/ 1 h 336"/>
                  <a:gd name="T2" fmla="*/ 0 w 7879"/>
                  <a:gd name="T3" fmla="*/ 1 h 336"/>
                  <a:gd name="T4" fmla="*/ 0 w 7879"/>
                  <a:gd name="T5" fmla="*/ 0 h 336"/>
                  <a:gd name="T6" fmla="*/ 0 w 7879"/>
                  <a:gd name="T7" fmla="*/ 0 h 336"/>
                  <a:gd name="T8" fmla="*/ 0 w 7879"/>
                  <a:gd name="T9" fmla="*/ 1 h 336"/>
                  <a:gd name="T10" fmla="*/ 0 w 7879"/>
                  <a:gd name="T11" fmla="*/ 1 h 3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879"/>
                  <a:gd name="T19" fmla="*/ 0 h 336"/>
                  <a:gd name="T20" fmla="*/ 7879 w 7879"/>
                  <a:gd name="T21" fmla="*/ 336 h 3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879" h="336">
                    <a:moveTo>
                      <a:pt x="7879" y="336"/>
                    </a:moveTo>
                    <a:lnTo>
                      <a:pt x="7134" y="336"/>
                    </a:lnTo>
                    <a:lnTo>
                      <a:pt x="7134" y="0"/>
                    </a:lnTo>
                    <a:lnTo>
                      <a:pt x="3411" y="0"/>
                    </a:lnTo>
                    <a:lnTo>
                      <a:pt x="3411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2" name="Rectangle 22"/>
              <p:cNvSpPr>
                <a:spLocks noChangeArrowheads="1"/>
              </p:cNvSpPr>
              <p:nvPr/>
            </p:nvSpPr>
            <p:spPr bwMode="auto">
              <a:xfrm>
                <a:off x="1851" y="438"/>
                <a:ext cx="421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3" name="Rectangle 23"/>
              <p:cNvSpPr>
                <a:spLocks noChangeArrowheads="1"/>
              </p:cNvSpPr>
              <p:nvPr/>
            </p:nvSpPr>
            <p:spPr bwMode="auto">
              <a:xfrm>
                <a:off x="1889" y="557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4" name="Rectangle 24"/>
              <p:cNvSpPr>
                <a:spLocks noChangeArrowheads="1"/>
              </p:cNvSpPr>
              <p:nvPr/>
            </p:nvSpPr>
            <p:spPr bwMode="auto">
              <a:xfrm>
                <a:off x="2139" y="552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5" name="Line 25"/>
              <p:cNvSpPr>
                <a:spLocks noChangeShapeType="1"/>
              </p:cNvSpPr>
              <p:nvPr/>
            </p:nvSpPr>
            <p:spPr bwMode="auto">
              <a:xfrm flipH="1">
                <a:off x="2152" y="894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6" name="Freeform 26"/>
              <p:cNvSpPr>
                <a:spLocks/>
              </p:cNvSpPr>
              <p:nvPr/>
            </p:nvSpPr>
            <p:spPr bwMode="auto">
              <a:xfrm>
                <a:off x="2596" y="257"/>
                <a:ext cx="36" cy="24"/>
              </a:xfrm>
              <a:custGeom>
                <a:avLst/>
                <a:gdLst>
                  <a:gd name="T0" fmla="*/ 0 w 72"/>
                  <a:gd name="T1" fmla="*/ 1 h 48"/>
                  <a:gd name="T2" fmla="*/ 1 w 72"/>
                  <a:gd name="T3" fmla="*/ 1 h 48"/>
                  <a:gd name="T4" fmla="*/ 1 w 72"/>
                  <a:gd name="T5" fmla="*/ 1 h 48"/>
                  <a:gd name="T6" fmla="*/ 1 w 72"/>
                  <a:gd name="T7" fmla="*/ 1 h 48"/>
                  <a:gd name="T8" fmla="*/ 1 w 72"/>
                  <a:gd name="T9" fmla="*/ 1 h 48"/>
                  <a:gd name="T10" fmla="*/ 1 w 72"/>
                  <a:gd name="T11" fmla="*/ 1 h 48"/>
                  <a:gd name="T12" fmla="*/ 1 w 72"/>
                  <a:gd name="T13" fmla="*/ 1 h 48"/>
                  <a:gd name="T14" fmla="*/ 1 w 72"/>
                  <a:gd name="T15" fmla="*/ 1 h 48"/>
                  <a:gd name="T16" fmla="*/ 1 w 72"/>
                  <a:gd name="T17" fmla="*/ 1 h 48"/>
                  <a:gd name="T18" fmla="*/ 1 w 72"/>
                  <a:gd name="T19" fmla="*/ 1 h 48"/>
                  <a:gd name="T20" fmla="*/ 1 w 72"/>
                  <a:gd name="T21" fmla="*/ 1 h 48"/>
                  <a:gd name="T22" fmla="*/ 1 w 72"/>
                  <a:gd name="T23" fmla="*/ 0 h 48"/>
                  <a:gd name="T24" fmla="*/ 1 w 72"/>
                  <a:gd name="T25" fmla="*/ 1 h 48"/>
                  <a:gd name="T26" fmla="*/ 1 w 72"/>
                  <a:gd name="T27" fmla="*/ 1 h 48"/>
                  <a:gd name="T28" fmla="*/ 1 w 72"/>
                  <a:gd name="T29" fmla="*/ 1 h 48"/>
                  <a:gd name="T30" fmla="*/ 1 w 72"/>
                  <a:gd name="T31" fmla="*/ 1 h 48"/>
                  <a:gd name="T32" fmla="*/ 1 w 72"/>
                  <a:gd name="T33" fmla="*/ 1 h 48"/>
                  <a:gd name="T34" fmla="*/ 1 w 72"/>
                  <a:gd name="T35" fmla="*/ 1 h 48"/>
                  <a:gd name="T36" fmla="*/ 1 w 72"/>
                  <a:gd name="T37" fmla="*/ 1 h 48"/>
                  <a:gd name="T38" fmla="*/ 1 w 72"/>
                  <a:gd name="T39" fmla="*/ 1 h 48"/>
                  <a:gd name="T40" fmla="*/ 1 w 72"/>
                  <a:gd name="T41" fmla="*/ 1 h 48"/>
                  <a:gd name="T42" fmla="*/ 1 w 72"/>
                  <a:gd name="T43" fmla="*/ 1 h 48"/>
                  <a:gd name="T44" fmla="*/ 1 w 72"/>
                  <a:gd name="T45" fmla="*/ 1 h 48"/>
                  <a:gd name="T46" fmla="*/ 1 w 72"/>
                  <a:gd name="T47" fmla="*/ 1 h 48"/>
                  <a:gd name="T48" fmla="*/ 1 w 72"/>
                  <a:gd name="T49" fmla="*/ 1 h 48"/>
                  <a:gd name="T50" fmla="*/ 1 w 72"/>
                  <a:gd name="T51" fmla="*/ 1 h 48"/>
                  <a:gd name="T52" fmla="*/ 1 w 72"/>
                  <a:gd name="T53" fmla="*/ 1 h 48"/>
                  <a:gd name="T54" fmla="*/ 1 w 72"/>
                  <a:gd name="T55" fmla="*/ 1 h 48"/>
                  <a:gd name="T56" fmla="*/ 1 w 72"/>
                  <a:gd name="T57" fmla="*/ 1 h 48"/>
                  <a:gd name="T58" fmla="*/ 1 w 72"/>
                  <a:gd name="T59" fmla="*/ 1 h 48"/>
                  <a:gd name="T60" fmla="*/ 1 w 72"/>
                  <a:gd name="T61" fmla="*/ 1 h 48"/>
                  <a:gd name="T62" fmla="*/ 1 w 72"/>
                  <a:gd name="T63" fmla="*/ 1 h 48"/>
                  <a:gd name="T64" fmla="*/ 1 w 72"/>
                  <a:gd name="T65" fmla="*/ 1 h 48"/>
                  <a:gd name="T66" fmla="*/ 1 w 72"/>
                  <a:gd name="T67" fmla="*/ 1 h 48"/>
                  <a:gd name="T68" fmla="*/ 1 w 72"/>
                  <a:gd name="T69" fmla="*/ 1 h 48"/>
                  <a:gd name="T70" fmla="*/ 1 w 72"/>
                  <a:gd name="T71" fmla="*/ 1 h 48"/>
                  <a:gd name="T72" fmla="*/ 1 w 72"/>
                  <a:gd name="T73" fmla="*/ 1 h 48"/>
                  <a:gd name="T74" fmla="*/ 1 w 72"/>
                  <a:gd name="T75" fmla="*/ 1 h 48"/>
                  <a:gd name="T76" fmla="*/ 1 w 72"/>
                  <a:gd name="T77" fmla="*/ 1 h 48"/>
                  <a:gd name="T78" fmla="*/ 1 w 72"/>
                  <a:gd name="T79" fmla="*/ 1 h 48"/>
                  <a:gd name="T80" fmla="*/ 1 w 72"/>
                  <a:gd name="T81" fmla="*/ 1 h 48"/>
                  <a:gd name="T82" fmla="*/ 1 w 72"/>
                  <a:gd name="T83" fmla="*/ 1 h 48"/>
                  <a:gd name="T84" fmla="*/ 1 w 72"/>
                  <a:gd name="T85" fmla="*/ 1 h 48"/>
                  <a:gd name="T86" fmla="*/ 1 w 72"/>
                  <a:gd name="T87" fmla="*/ 1 h 48"/>
                  <a:gd name="T88" fmla="*/ 1 w 72"/>
                  <a:gd name="T89" fmla="*/ 1 h 48"/>
                  <a:gd name="T90" fmla="*/ 1 w 72"/>
                  <a:gd name="T91" fmla="*/ 1 h 48"/>
                  <a:gd name="T92" fmla="*/ 1 w 72"/>
                  <a:gd name="T93" fmla="*/ 1 h 48"/>
                  <a:gd name="T94" fmla="*/ 1 w 72"/>
                  <a:gd name="T95" fmla="*/ 1 h 48"/>
                  <a:gd name="T96" fmla="*/ 1 w 72"/>
                  <a:gd name="T97" fmla="*/ 1 h 48"/>
                  <a:gd name="T98" fmla="*/ 1 w 72"/>
                  <a:gd name="T99" fmla="*/ 1 h 48"/>
                  <a:gd name="T100" fmla="*/ 1 w 72"/>
                  <a:gd name="T101" fmla="*/ 1 h 48"/>
                  <a:gd name="T102" fmla="*/ 1 w 72"/>
                  <a:gd name="T103" fmla="*/ 1 h 48"/>
                  <a:gd name="T104" fmla="*/ 1 w 72"/>
                  <a:gd name="T105" fmla="*/ 1 h 48"/>
                  <a:gd name="T106" fmla="*/ 1 w 72"/>
                  <a:gd name="T107" fmla="*/ 1 h 48"/>
                  <a:gd name="T108" fmla="*/ 1 w 72"/>
                  <a:gd name="T109" fmla="*/ 1 h 48"/>
                  <a:gd name="T110" fmla="*/ 0 w 72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48"/>
                  <a:gd name="T170" fmla="*/ 72 w 72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7"/>
                    </a:lnTo>
                    <a:lnTo>
                      <a:pt x="62" y="8"/>
                    </a:lnTo>
                    <a:lnTo>
                      <a:pt x="64" y="9"/>
                    </a:lnTo>
                    <a:lnTo>
                      <a:pt x="65" y="9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3"/>
                    </a:lnTo>
                    <a:lnTo>
                      <a:pt x="68" y="14"/>
                    </a:lnTo>
                    <a:lnTo>
                      <a:pt x="68" y="15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2" y="30"/>
                    </a:lnTo>
                    <a:lnTo>
                      <a:pt x="72" y="19"/>
                    </a:lnTo>
                    <a:lnTo>
                      <a:pt x="72" y="21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1" y="26"/>
                    </a:lnTo>
                    <a:lnTo>
                      <a:pt x="71" y="27"/>
                    </a:lnTo>
                    <a:lnTo>
                      <a:pt x="71" y="30"/>
                    </a:lnTo>
                    <a:lnTo>
                      <a:pt x="70" y="31"/>
                    </a:lnTo>
                    <a:lnTo>
                      <a:pt x="70" y="32"/>
                    </a:lnTo>
                    <a:lnTo>
                      <a:pt x="68" y="33"/>
                    </a:lnTo>
                    <a:lnTo>
                      <a:pt x="68" y="35"/>
                    </a:lnTo>
                    <a:lnTo>
                      <a:pt x="67" y="36"/>
                    </a:lnTo>
                    <a:lnTo>
                      <a:pt x="66" y="37"/>
                    </a:lnTo>
                    <a:lnTo>
                      <a:pt x="66" y="38"/>
                    </a:lnTo>
                    <a:lnTo>
                      <a:pt x="65" y="39"/>
                    </a:lnTo>
                    <a:lnTo>
                      <a:pt x="64" y="39"/>
                    </a:lnTo>
                    <a:lnTo>
                      <a:pt x="62" y="41"/>
                    </a:lnTo>
                    <a:lnTo>
                      <a:pt x="61" y="42"/>
                    </a:lnTo>
                    <a:lnTo>
                      <a:pt x="60" y="43"/>
                    </a:lnTo>
                    <a:lnTo>
                      <a:pt x="59" y="43"/>
                    </a:lnTo>
                    <a:lnTo>
                      <a:pt x="58" y="44"/>
                    </a:lnTo>
                    <a:lnTo>
                      <a:pt x="56" y="45"/>
                    </a:lnTo>
                    <a:lnTo>
                      <a:pt x="55" y="45"/>
                    </a:lnTo>
                    <a:lnTo>
                      <a:pt x="54" y="47"/>
                    </a:lnTo>
                    <a:lnTo>
                      <a:pt x="53" y="47"/>
                    </a:lnTo>
                    <a:lnTo>
                      <a:pt x="52" y="47"/>
                    </a:lnTo>
                    <a:lnTo>
                      <a:pt x="50" y="48"/>
                    </a:lnTo>
                    <a:lnTo>
                      <a:pt x="49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0" y="47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0" y="41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7" name="Rectangle 27"/>
              <p:cNvSpPr>
                <a:spLocks noChangeArrowheads="1"/>
              </p:cNvSpPr>
              <p:nvPr/>
            </p:nvSpPr>
            <p:spPr bwMode="auto">
              <a:xfrm>
                <a:off x="2140" y="89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8" name="Rectangle 28"/>
              <p:cNvSpPr>
                <a:spLocks noChangeArrowheads="1"/>
              </p:cNvSpPr>
              <p:nvPr/>
            </p:nvSpPr>
            <p:spPr bwMode="auto">
              <a:xfrm>
                <a:off x="2788" y="438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9" name="Rectangle 29"/>
              <p:cNvSpPr>
                <a:spLocks noChangeArrowheads="1"/>
              </p:cNvSpPr>
              <p:nvPr/>
            </p:nvSpPr>
            <p:spPr bwMode="auto">
              <a:xfrm>
                <a:off x="1184" y="884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0" name="Rectangle 30"/>
              <p:cNvSpPr>
                <a:spLocks noChangeArrowheads="1"/>
              </p:cNvSpPr>
              <p:nvPr/>
            </p:nvSpPr>
            <p:spPr bwMode="auto">
              <a:xfrm>
                <a:off x="2825" y="557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1" name="Rectangle 31"/>
              <p:cNvSpPr>
                <a:spLocks noChangeArrowheads="1"/>
              </p:cNvSpPr>
              <p:nvPr/>
            </p:nvSpPr>
            <p:spPr bwMode="auto">
              <a:xfrm>
                <a:off x="3075" y="552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2" name="Line 32"/>
              <p:cNvSpPr>
                <a:spLocks noChangeShapeType="1"/>
              </p:cNvSpPr>
              <p:nvPr/>
            </p:nvSpPr>
            <p:spPr bwMode="auto">
              <a:xfrm flipH="1">
                <a:off x="3088" y="894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3" name="Rectangle 33"/>
              <p:cNvSpPr>
                <a:spLocks noChangeArrowheads="1"/>
              </p:cNvSpPr>
              <p:nvPr/>
            </p:nvSpPr>
            <p:spPr bwMode="auto">
              <a:xfrm>
                <a:off x="3725" y="438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4" name="Rectangle 34"/>
              <p:cNvSpPr>
                <a:spLocks noChangeArrowheads="1"/>
              </p:cNvSpPr>
              <p:nvPr/>
            </p:nvSpPr>
            <p:spPr bwMode="auto">
              <a:xfrm>
                <a:off x="3076" y="89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5" name="Rectangle 35"/>
              <p:cNvSpPr>
                <a:spLocks noChangeArrowheads="1"/>
              </p:cNvSpPr>
              <p:nvPr/>
            </p:nvSpPr>
            <p:spPr bwMode="auto">
              <a:xfrm>
                <a:off x="3762" y="557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6" name="Rectangle 36"/>
              <p:cNvSpPr>
                <a:spLocks noChangeArrowheads="1"/>
              </p:cNvSpPr>
              <p:nvPr/>
            </p:nvSpPr>
            <p:spPr bwMode="auto">
              <a:xfrm>
                <a:off x="4011" y="552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7" name="Line 37"/>
              <p:cNvSpPr>
                <a:spLocks noChangeShapeType="1"/>
              </p:cNvSpPr>
              <p:nvPr/>
            </p:nvSpPr>
            <p:spPr bwMode="auto">
              <a:xfrm flipH="1">
                <a:off x="4025" y="894"/>
                <a:ext cx="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8" name="Line 38"/>
              <p:cNvSpPr>
                <a:spLocks noChangeShapeType="1"/>
              </p:cNvSpPr>
              <p:nvPr/>
            </p:nvSpPr>
            <p:spPr bwMode="auto">
              <a:xfrm>
                <a:off x="1503" y="606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9" name="Freeform 39"/>
              <p:cNvSpPr>
                <a:spLocks/>
              </p:cNvSpPr>
              <p:nvPr/>
            </p:nvSpPr>
            <p:spPr bwMode="auto">
              <a:xfrm>
                <a:off x="2788" y="906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0" name="Freeform 40"/>
              <p:cNvSpPr>
                <a:spLocks/>
              </p:cNvSpPr>
              <p:nvPr/>
            </p:nvSpPr>
            <p:spPr bwMode="auto">
              <a:xfrm>
                <a:off x="3725" y="906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1" name="Freeform 41"/>
              <p:cNvSpPr>
                <a:spLocks/>
              </p:cNvSpPr>
              <p:nvPr/>
            </p:nvSpPr>
            <p:spPr bwMode="auto">
              <a:xfrm>
                <a:off x="1851" y="906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2" name="Line 42"/>
              <p:cNvSpPr>
                <a:spLocks noChangeShapeType="1"/>
              </p:cNvSpPr>
              <p:nvPr/>
            </p:nvSpPr>
            <p:spPr bwMode="auto">
              <a:xfrm>
                <a:off x="1503" y="954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3" name="Freeform 43"/>
              <p:cNvSpPr>
                <a:spLocks/>
              </p:cNvSpPr>
              <p:nvPr/>
            </p:nvSpPr>
            <p:spPr bwMode="auto">
              <a:xfrm>
                <a:off x="1659" y="594"/>
                <a:ext cx="36" cy="36"/>
              </a:xfrm>
              <a:custGeom>
                <a:avLst/>
                <a:gdLst>
                  <a:gd name="T0" fmla="*/ 0 w 72"/>
                  <a:gd name="T1" fmla="*/ 1 h 72"/>
                  <a:gd name="T2" fmla="*/ 1 w 72"/>
                  <a:gd name="T3" fmla="*/ 1 h 72"/>
                  <a:gd name="T4" fmla="*/ 1 w 72"/>
                  <a:gd name="T5" fmla="*/ 1 h 72"/>
                  <a:gd name="T6" fmla="*/ 1 w 72"/>
                  <a:gd name="T7" fmla="*/ 1 h 72"/>
                  <a:gd name="T8" fmla="*/ 1 w 72"/>
                  <a:gd name="T9" fmla="*/ 1 h 72"/>
                  <a:gd name="T10" fmla="*/ 1 w 72"/>
                  <a:gd name="T11" fmla="*/ 1 h 72"/>
                  <a:gd name="T12" fmla="*/ 1 w 72"/>
                  <a:gd name="T13" fmla="*/ 1 h 72"/>
                  <a:gd name="T14" fmla="*/ 1 w 72"/>
                  <a:gd name="T15" fmla="*/ 1 h 72"/>
                  <a:gd name="T16" fmla="*/ 1 w 72"/>
                  <a:gd name="T17" fmla="*/ 1 h 72"/>
                  <a:gd name="T18" fmla="*/ 1 w 72"/>
                  <a:gd name="T19" fmla="*/ 1 h 72"/>
                  <a:gd name="T20" fmla="*/ 1 w 72"/>
                  <a:gd name="T21" fmla="*/ 1 h 72"/>
                  <a:gd name="T22" fmla="*/ 1 w 72"/>
                  <a:gd name="T23" fmla="*/ 0 h 72"/>
                  <a:gd name="T24" fmla="*/ 1 w 72"/>
                  <a:gd name="T25" fmla="*/ 1 h 72"/>
                  <a:gd name="T26" fmla="*/ 1 w 72"/>
                  <a:gd name="T27" fmla="*/ 1 h 72"/>
                  <a:gd name="T28" fmla="*/ 1 w 72"/>
                  <a:gd name="T29" fmla="*/ 1 h 72"/>
                  <a:gd name="T30" fmla="*/ 1 w 72"/>
                  <a:gd name="T31" fmla="*/ 1 h 72"/>
                  <a:gd name="T32" fmla="*/ 1 w 72"/>
                  <a:gd name="T33" fmla="*/ 1 h 72"/>
                  <a:gd name="T34" fmla="*/ 1 w 72"/>
                  <a:gd name="T35" fmla="*/ 1 h 72"/>
                  <a:gd name="T36" fmla="*/ 1 w 72"/>
                  <a:gd name="T37" fmla="*/ 1 h 72"/>
                  <a:gd name="T38" fmla="*/ 1 w 72"/>
                  <a:gd name="T39" fmla="*/ 1 h 72"/>
                  <a:gd name="T40" fmla="*/ 1 w 72"/>
                  <a:gd name="T41" fmla="*/ 1 h 72"/>
                  <a:gd name="T42" fmla="*/ 1 w 72"/>
                  <a:gd name="T43" fmla="*/ 1 h 72"/>
                  <a:gd name="T44" fmla="*/ 1 w 72"/>
                  <a:gd name="T45" fmla="*/ 1 h 72"/>
                  <a:gd name="T46" fmla="*/ 1 w 72"/>
                  <a:gd name="T47" fmla="*/ 1 h 72"/>
                  <a:gd name="T48" fmla="*/ 1 w 72"/>
                  <a:gd name="T49" fmla="*/ 1 h 72"/>
                  <a:gd name="T50" fmla="*/ 1 w 72"/>
                  <a:gd name="T51" fmla="*/ 1 h 72"/>
                  <a:gd name="T52" fmla="*/ 1 w 72"/>
                  <a:gd name="T53" fmla="*/ 1 h 72"/>
                  <a:gd name="T54" fmla="*/ 1 w 72"/>
                  <a:gd name="T55" fmla="*/ 1 h 72"/>
                  <a:gd name="T56" fmla="*/ 1 w 72"/>
                  <a:gd name="T57" fmla="*/ 1 h 72"/>
                  <a:gd name="T58" fmla="*/ 1 w 72"/>
                  <a:gd name="T59" fmla="*/ 1 h 72"/>
                  <a:gd name="T60" fmla="*/ 1 w 72"/>
                  <a:gd name="T61" fmla="*/ 1 h 72"/>
                  <a:gd name="T62" fmla="*/ 1 w 72"/>
                  <a:gd name="T63" fmla="*/ 1 h 72"/>
                  <a:gd name="T64" fmla="*/ 1 w 72"/>
                  <a:gd name="T65" fmla="*/ 1 h 72"/>
                  <a:gd name="T66" fmla="*/ 1 w 72"/>
                  <a:gd name="T67" fmla="*/ 1 h 72"/>
                  <a:gd name="T68" fmla="*/ 1 w 72"/>
                  <a:gd name="T69" fmla="*/ 1 h 72"/>
                  <a:gd name="T70" fmla="*/ 1 w 72"/>
                  <a:gd name="T71" fmla="*/ 1 h 72"/>
                  <a:gd name="T72" fmla="*/ 1 w 72"/>
                  <a:gd name="T73" fmla="*/ 1 h 72"/>
                  <a:gd name="T74" fmla="*/ 1 w 72"/>
                  <a:gd name="T75" fmla="*/ 1 h 72"/>
                  <a:gd name="T76" fmla="*/ 1 w 72"/>
                  <a:gd name="T77" fmla="*/ 1 h 72"/>
                  <a:gd name="T78" fmla="*/ 1 w 72"/>
                  <a:gd name="T79" fmla="*/ 1 h 72"/>
                  <a:gd name="T80" fmla="*/ 1 w 72"/>
                  <a:gd name="T81" fmla="*/ 1 h 72"/>
                  <a:gd name="T82" fmla="*/ 1 w 72"/>
                  <a:gd name="T83" fmla="*/ 1 h 72"/>
                  <a:gd name="T84" fmla="*/ 1 w 72"/>
                  <a:gd name="T85" fmla="*/ 1 h 72"/>
                  <a:gd name="T86" fmla="*/ 1 w 72"/>
                  <a:gd name="T87" fmla="*/ 1 h 72"/>
                  <a:gd name="T88" fmla="*/ 1 w 72"/>
                  <a:gd name="T89" fmla="*/ 1 h 72"/>
                  <a:gd name="T90" fmla="*/ 1 w 72"/>
                  <a:gd name="T91" fmla="*/ 1 h 72"/>
                  <a:gd name="T92" fmla="*/ 1 w 72"/>
                  <a:gd name="T93" fmla="*/ 1 h 72"/>
                  <a:gd name="T94" fmla="*/ 1 w 72"/>
                  <a:gd name="T95" fmla="*/ 1 h 72"/>
                  <a:gd name="T96" fmla="*/ 1 w 72"/>
                  <a:gd name="T97" fmla="*/ 1 h 72"/>
                  <a:gd name="T98" fmla="*/ 1 w 72"/>
                  <a:gd name="T99" fmla="*/ 1 h 72"/>
                  <a:gd name="T100" fmla="*/ 1 w 72"/>
                  <a:gd name="T101" fmla="*/ 1 h 72"/>
                  <a:gd name="T102" fmla="*/ 1 w 72"/>
                  <a:gd name="T103" fmla="*/ 1 h 72"/>
                  <a:gd name="T104" fmla="*/ 1 w 72"/>
                  <a:gd name="T105" fmla="*/ 1 h 72"/>
                  <a:gd name="T106" fmla="*/ 1 w 72"/>
                  <a:gd name="T107" fmla="*/ 1 h 72"/>
                  <a:gd name="T108" fmla="*/ 1 w 72"/>
                  <a:gd name="T109" fmla="*/ 1 h 72"/>
                  <a:gd name="T110" fmla="*/ 0 w 72"/>
                  <a:gd name="T111" fmla="*/ 1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4"/>
                    </a:move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51" y="2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8"/>
                    </a:lnTo>
                    <a:lnTo>
                      <a:pt x="63" y="9"/>
                    </a:lnTo>
                    <a:lnTo>
                      <a:pt x="64" y="10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4"/>
                    </a:lnTo>
                    <a:lnTo>
                      <a:pt x="69" y="15"/>
                    </a:lnTo>
                    <a:lnTo>
                      <a:pt x="69" y="16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20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2" y="28"/>
                    </a:lnTo>
                    <a:lnTo>
                      <a:pt x="72" y="30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1"/>
                    </a:lnTo>
                    <a:lnTo>
                      <a:pt x="71" y="52"/>
                    </a:lnTo>
                    <a:lnTo>
                      <a:pt x="71" y="54"/>
                    </a:lnTo>
                    <a:lnTo>
                      <a:pt x="70" y="56"/>
                    </a:lnTo>
                    <a:lnTo>
                      <a:pt x="70" y="57"/>
                    </a:lnTo>
                    <a:lnTo>
                      <a:pt x="69" y="58"/>
                    </a:lnTo>
                    <a:lnTo>
                      <a:pt x="69" y="59"/>
                    </a:lnTo>
                    <a:lnTo>
                      <a:pt x="67" y="60"/>
                    </a:lnTo>
                    <a:lnTo>
                      <a:pt x="66" y="62"/>
                    </a:lnTo>
                    <a:lnTo>
                      <a:pt x="66" y="63"/>
                    </a:lnTo>
                    <a:lnTo>
                      <a:pt x="65" y="64"/>
                    </a:lnTo>
                    <a:lnTo>
                      <a:pt x="64" y="64"/>
                    </a:lnTo>
                    <a:lnTo>
                      <a:pt x="63" y="65"/>
                    </a:lnTo>
                    <a:lnTo>
                      <a:pt x="61" y="66"/>
                    </a:lnTo>
                    <a:lnTo>
                      <a:pt x="60" y="68"/>
                    </a:lnTo>
                    <a:lnTo>
                      <a:pt x="59" y="68"/>
                    </a:lnTo>
                    <a:lnTo>
                      <a:pt x="58" y="69"/>
                    </a:lnTo>
                    <a:lnTo>
                      <a:pt x="57" y="70"/>
                    </a:lnTo>
                    <a:lnTo>
                      <a:pt x="55" y="70"/>
                    </a:lnTo>
                    <a:lnTo>
                      <a:pt x="54" y="71"/>
                    </a:lnTo>
                    <a:lnTo>
                      <a:pt x="53" y="71"/>
                    </a:lnTo>
                    <a:lnTo>
                      <a:pt x="52" y="71"/>
                    </a:lnTo>
                    <a:lnTo>
                      <a:pt x="51" y="72"/>
                    </a:lnTo>
                    <a:lnTo>
                      <a:pt x="49" y="72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5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5" y="72"/>
                    </a:lnTo>
                    <a:lnTo>
                      <a:pt x="23" y="72"/>
                    </a:lnTo>
                    <a:lnTo>
                      <a:pt x="22" y="72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7" y="70"/>
                    </a:lnTo>
                    <a:lnTo>
                      <a:pt x="16" y="70"/>
                    </a:lnTo>
                    <a:lnTo>
                      <a:pt x="15" y="69"/>
                    </a:lnTo>
                    <a:lnTo>
                      <a:pt x="13" y="68"/>
                    </a:lnTo>
                    <a:lnTo>
                      <a:pt x="12" y="68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9" y="64"/>
                    </a:lnTo>
                    <a:lnTo>
                      <a:pt x="7" y="64"/>
                    </a:lnTo>
                    <a:lnTo>
                      <a:pt x="7" y="63"/>
                    </a:lnTo>
                    <a:lnTo>
                      <a:pt x="6" y="62"/>
                    </a:lnTo>
                    <a:lnTo>
                      <a:pt x="5" y="60"/>
                    </a:lnTo>
                    <a:lnTo>
                      <a:pt x="5" y="59"/>
                    </a:lnTo>
                    <a:lnTo>
                      <a:pt x="4" y="58"/>
                    </a:lnTo>
                    <a:lnTo>
                      <a:pt x="3" y="57"/>
                    </a:lnTo>
                    <a:lnTo>
                      <a:pt x="3" y="56"/>
                    </a:lnTo>
                    <a:lnTo>
                      <a:pt x="3" y="54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1" y="50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4" name="Rectangle 44"/>
              <p:cNvSpPr>
                <a:spLocks noChangeArrowheads="1"/>
              </p:cNvSpPr>
              <p:nvPr/>
            </p:nvSpPr>
            <p:spPr bwMode="auto">
              <a:xfrm>
                <a:off x="4012" y="89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05" name="Line 45"/>
              <p:cNvSpPr>
                <a:spLocks noChangeShapeType="1"/>
              </p:cNvSpPr>
              <p:nvPr/>
            </p:nvSpPr>
            <p:spPr bwMode="auto">
              <a:xfrm flipH="1">
                <a:off x="2272" y="954"/>
                <a:ext cx="516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6" name="Line 46"/>
              <p:cNvSpPr>
                <a:spLocks noChangeShapeType="1"/>
              </p:cNvSpPr>
              <p:nvPr/>
            </p:nvSpPr>
            <p:spPr bwMode="auto">
              <a:xfrm flipH="1">
                <a:off x="3208" y="954"/>
                <a:ext cx="517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7" name="Freeform 47"/>
              <p:cNvSpPr>
                <a:spLocks/>
              </p:cNvSpPr>
              <p:nvPr/>
            </p:nvSpPr>
            <p:spPr bwMode="auto">
              <a:xfrm>
                <a:off x="2272" y="606"/>
                <a:ext cx="168" cy="684"/>
              </a:xfrm>
              <a:custGeom>
                <a:avLst/>
                <a:gdLst>
                  <a:gd name="T0" fmla="*/ 0 w 337"/>
                  <a:gd name="T1" fmla="*/ 0 h 1369"/>
                  <a:gd name="T2" fmla="*/ 0 w 337"/>
                  <a:gd name="T3" fmla="*/ 0 h 1369"/>
                  <a:gd name="T4" fmla="*/ 0 w 337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7"/>
                  <a:gd name="T10" fmla="*/ 0 h 1369"/>
                  <a:gd name="T11" fmla="*/ 337 w 337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7" h="1369">
                    <a:moveTo>
                      <a:pt x="337" y="1369"/>
                    </a:moveTo>
                    <a:lnTo>
                      <a:pt x="337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8" name="Freeform 48"/>
              <p:cNvSpPr>
                <a:spLocks/>
              </p:cNvSpPr>
              <p:nvPr/>
            </p:nvSpPr>
            <p:spPr bwMode="auto">
              <a:xfrm>
                <a:off x="3208" y="606"/>
                <a:ext cx="169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9" name="Freeform 49"/>
              <p:cNvSpPr>
                <a:spLocks/>
              </p:cNvSpPr>
              <p:nvPr/>
            </p:nvSpPr>
            <p:spPr bwMode="auto">
              <a:xfrm>
                <a:off x="4145" y="606"/>
                <a:ext cx="168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0" name="Freeform 50"/>
              <p:cNvSpPr>
                <a:spLocks/>
              </p:cNvSpPr>
              <p:nvPr/>
            </p:nvSpPr>
            <p:spPr bwMode="auto">
              <a:xfrm>
                <a:off x="1671" y="269"/>
                <a:ext cx="2054" cy="337"/>
              </a:xfrm>
              <a:custGeom>
                <a:avLst/>
                <a:gdLst>
                  <a:gd name="T0" fmla="*/ 1 w 4108"/>
                  <a:gd name="T1" fmla="*/ 1 h 672"/>
                  <a:gd name="T2" fmla="*/ 1 w 4108"/>
                  <a:gd name="T3" fmla="*/ 1 h 672"/>
                  <a:gd name="T4" fmla="*/ 1 w 4108"/>
                  <a:gd name="T5" fmla="*/ 0 h 672"/>
                  <a:gd name="T6" fmla="*/ 0 w 4108"/>
                  <a:gd name="T7" fmla="*/ 0 h 672"/>
                  <a:gd name="T8" fmla="*/ 0 w 4108"/>
                  <a:gd name="T9" fmla="*/ 1 h 6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08"/>
                  <a:gd name="T16" fmla="*/ 0 h 672"/>
                  <a:gd name="T17" fmla="*/ 4108 w 4108"/>
                  <a:gd name="T18" fmla="*/ 672 h 6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08" h="672">
                    <a:moveTo>
                      <a:pt x="4108" y="672"/>
                    </a:moveTo>
                    <a:lnTo>
                      <a:pt x="3748" y="672"/>
                    </a:lnTo>
                    <a:lnTo>
                      <a:pt x="3748" y="0"/>
                    </a:lnTo>
                    <a:lnTo>
                      <a:pt x="0" y="0"/>
                    </a:lnTo>
                    <a:lnTo>
                      <a:pt x="0" y="672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1" name="Freeform 51"/>
              <p:cNvSpPr>
                <a:spLocks/>
              </p:cNvSpPr>
              <p:nvPr/>
            </p:nvSpPr>
            <p:spPr bwMode="auto">
              <a:xfrm>
                <a:off x="2608" y="269"/>
                <a:ext cx="180" cy="337"/>
              </a:xfrm>
              <a:custGeom>
                <a:avLst/>
                <a:gdLst>
                  <a:gd name="T0" fmla="*/ 1 w 360"/>
                  <a:gd name="T1" fmla="*/ 1 h 672"/>
                  <a:gd name="T2" fmla="*/ 0 w 360"/>
                  <a:gd name="T3" fmla="*/ 1 h 672"/>
                  <a:gd name="T4" fmla="*/ 0 w 360"/>
                  <a:gd name="T5" fmla="*/ 0 h 672"/>
                  <a:gd name="T6" fmla="*/ 0 60000 65536"/>
                  <a:gd name="T7" fmla="*/ 0 60000 65536"/>
                  <a:gd name="T8" fmla="*/ 0 60000 65536"/>
                  <a:gd name="T9" fmla="*/ 0 w 360"/>
                  <a:gd name="T10" fmla="*/ 0 h 672"/>
                  <a:gd name="T11" fmla="*/ 360 w 360"/>
                  <a:gd name="T12" fmla="*/ 672 h 67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0" h="672">
                    <a:moveTo>
                      <a:pt x="360" y="672"/>
                    </a:moveTo>
                    <a:lnTo>
                      <a:pt x="0" y="672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2" name="Rectangle 52"/>
              <p:cNvSpPr>
                <a:spLocks noChangeArrowheads="1"/>
              </p:cNvSpPr>
              <p:nvPr/>
            </p:nvSpPr>
            <p:spPr bwMode="auto">
              <a:xfrm>
                <a:off x="1388" y="546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3" name="Rectangle 53"/>
              <p:cNvSpPr>
                <a:spLocks noChangeArrowheads="1"/>
              </p:cNvSpPr>
              <p:nvPr/>
            </p:nvSpPr>
            <p:spPr bwMode="auto">
              <a:xfrm>
                <a:off x="2369" y="1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4" name="Rectangle 54"/>
              <p:cNvSpPr>
                <a:spLocks noChangeArrowheads="1"/>
              </p:cNvSpPr>
              <p:nvPr/>
            </p:nvSpPr>
            <p:spPr bwMode="auto">
              <a:xfrm>
                <a:off x="2451" y="138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5" name="Rectangle 55"/>
              <p:cNvSpPr>
                <a:spLocks noChangeArrowheads="1"/>
              </p:cNvSpPr>
              <p:nvPr/>
            </p:nvSpPr>
            <p:spPr bwMode="auto">
              <a:xfrm>
                <a:off x="3303" y="1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6" name="Rectangle 56"/>
              <p:cNvSpPr>
                <a:spLocks noChangeArrowheads="1"/>
              </p:cNvSpPr>
              <p:nvPr/>
            </p:nvSpPr>
            <p:spPr bwMode="auto">
              <a:xfrm>
                <a:off x="3386" y="138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7" name="Rectangle 57"/>
              <p:cNvSpPr>
                <a:spLocks noChangeArrowheads="1"/>
              </p:cNvSpPr>
              <p:nvPr/>
            </p:nvSpPr>
            <p:spPr bwMode="auto">
              <a:xfrm>
                <a:off x="4240" y="1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8" name="Rectangle 58"/>
              <p:cNvSpPr>
                <a:spLocks noChangeArrowheads="1"/>
              </p:cNvSpPr>
              <p:nvPr/>
            </p:nvSpPr>
            <p:spPr bwMode="auto">
              <a:xfrm>
                <a:off x="4322" y="138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9" name="Rectangle 59"/>
              <p:cNvSpPr>
                <a:spLocks noChangeArrowheads="1"/>
              </p:cNvSpPr>
              <p:nvPr/>
            </p:nvSpPr>
            <p:spPr bwMode="auto">
              <a:xfrm>
                <a:off x="2520" y="1618"/>
                <a:ext cx="613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charset="0"/>
                  </a:rPr>
                  <a:t>(a) Circuit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0" name="Rectangle 60"/>
              <p:cNvSpPr>
                <a:spLocks noChangeArrowheads="1"/>
              </p:cNvSpPr>
              <p:nvPr/>
            </p:nvSpPr>
            <p:spPr bwMode="auto">
              <a:xfrm>
                <a:off x="646" y="2005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768" y="2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850" y="2380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768" y="266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850" y="272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768" y="300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850" y="306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7" name="Rectangle 67"/>
              <p:cNvSpPr>
                <a:spLocks noChangeArrowheads="1"/>
              </p:cNvSpPr>
              <p:nvPr/>
            </p:nvSpPr>
            <p:spPr bwMode="auto">
              <a:xfrm>
                <a:off x="640" y="3318"/>
                <a:ext cx="349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Count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8" name="Rectangle 68"/>
              <p:cNvSpPr>
                <a:spLocks noChangeArrowheads="1"/>
              </p:cNvSpPr>
              <p:nvPr/>
            </p:nvSpPr>
            <p:spPr bwMode="auto">
              <a:xfrm>
                <a:off x="1090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9" name="Rectangle 69"/>
              <p:cNvSpPr>
                <a:spLocks noChangeArrowheads="1"/>
              </p:cNvSpPr>
              <p:nvPr/>
            </p:nvSpPr>
            <p:spPr bwMode="auto">
              <a:xfrm>
                <a:off x="1410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0" name="Rectangle 70"/>
              <p:cNvSpPr>
                <a:spLocks noChangeArrowheads="1"/>
              </p:cNvSpPr>
              <p:nvPr/>
            </p:nvSpPr>
            <p:spPr bwMode="auto">
              <a:xfrm>
                <a:off x="1881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1" name="Rectangle 71"/>
              <p:cNvSpPr>
                <a:spLocks noChangeArrowheads="1"/>
              </p:cNvSpPr>
              <p:nvPr/>
            </p:nvSpPr>
            <p:spPr bwMode="auto">
              <a:xfrm>
                <a:off x="2344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2" name="Rectangle 72"/>
              <p:cNvSpPr>
                <a:spLocks noChangeArrowheads="1"/>
              </p:cNvSpPr>
              <p:nvPr/>
            </p:nvSpPr>
            <p:spPr bwMode="auto">
              <a:xfrm>
                <a:off x="2809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4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3" name="Rectangle 73"/>
              <p:cNvSpPr>
                <a:spLocks noChangeArrowheads="1"/>
              </p:cNvSpPr>
              <p:nvPr/>
            </p:nvSpPr>
            <p:spPr bwMode="auto">
              <a:xfrm>
                <a:off x="3273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5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4" name="Rectangle 74"/>
              <p:cNvSpPr>
                <a:spLocks noChangeArrowheads="1"/>
              </p:cNvSpPr>
              <p:nvPr/>
            </p:nvSpPr>
            <p:spPr bwMode="auto">
              <a:xfrm>
                <a:off x="3738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6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5" name="Rectangle 75"/>
              <p:cNvSpPr>
                <a:spLocks noChangeArrowheads="1"/>
              </p:cNvSpPr>
              <p:nvPr/>
            </p:nvSpPr>
            <p:spPr bwMode="auto">
              <a:xfrm>
                <a:off x="4207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7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6" name="Rectangle 76"/>
              <p:cNvSpPr>
                <a:spLocks noChangeArrowheads="1"/>
              </p:cNvSpPr>
              <p:nvPr/>
            </p:nvSpPr>
            <p:spPr bwMode="auto">
              <a:xfrm>
                <a:off x="4665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43" name="Rectangle 83"/>
              <p:cNvSpPr>
                <a:spLocks noChangeArrowheads="1"/>
              </p:cNvSpPr>
              <p:nvPr/>
            </p:nvSpPr>
            <p:spPr bwMode="auto">
              <a:xfrm>
                <a:off x="2322" y="3619"/>
                <a:ext cx="1061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charset="0"/>
                  </a:rPr>
                  <a:t>(b) Timing diagram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</p:grpSp>
        <p:sp>
          <p:nvSpPr>
            <p:cNvPr id="85" name="TextBox 84"/>
            <p:cNvSpPr txBox="1"/>
            <p:nvPr/>
          </p:nvSpPr>
          <p:spPr>
            <a:xfrm>
              <a:off x="157039" y="4038600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least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174266" y="5121303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most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2131611" y="4150622"/>
              <a:ext cx="322183" cy="1476187"/>
              <a:chOff x="2219076" y="4389162"/>
              <a:chExt cx="322183" cy="1476187"/>
            </a:xfrm>
          </p:grpSpPr>
          <p:sp>
            <p:nvSpPr>
              <p:cNvPr id="88" name="TextBox 87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9" name="TextBox 88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2864457" y="4151947"/>
              <a:ext cx="322183" cy="1476187"/>
              <a:chOff x="2219076" y="4389162"/>
              <a:chExt cx="322183" cy="1476187"/>
            </a:xfrm>
          </p:grpSpPr>
          <p:sp>
            <p:nvSpPr>
              <p:cNvPr id="92" name="TextBox 9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3" name="TextBox 92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4" name="TextBox 93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5" name="Group 94"/>
            <p:cNvGrpSpPr/>
            <p:nvPr/>
          </p:nvGrpSpPr>
          <p:grpSpPr>
            <a:xfrm>
              <a:off x="3605254" y="4153273"/>
              <a:ext cx="322183" cy="1476187"/>
              <a:chOff x="2219076" y="4389162"/>
              <a:chExt cx="322183" cy="1476187"/>
            </a:xfrm>
          </p:grpSpPr>
          <p:sp>
            <p:nvSpPr>
              <p:cNvPr id="96" name="TextBox 9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7" name="TextBox 9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9" name="Group 98"/>
            <p:cNvGrpSpPr/>
            <p:nvPr/>
          </p:nvGrpSpPr>
          <p:grpSpPr>
            <a:xfrm>
              <a:off x="4336774" y="4145321"/>
              <a:ext cx="322183" cy="1476187"/>
              <a:chOff x="2219076" y="4389162"/>
              <a:chExt cx="322183" cy="1476187"/>
            </a:xfrm>
          </p:grpSpPr>
          <p:sp>
            <p:nvSpPr>
              <p:cNvPr id="100" name="TextBox 99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2" name="TextBox 101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3" name="Group 102"/>
            <p:cNvGrpSpPr/>
            <p:nvPr/>
          </p:nvGrpSpPr>
          <p:grpSpPr>
            <a:xfrm>
              <a:off x="5069620" y="4138695"/>
              <a:ext cx="322183" cy="1476187"/>
              <a:chOff x="2219076" y="4389162"/>
              <a:chExt cx="322183" cy="1476187"/>
            </a:xfrm>
          </p:grpSpPr>
          <p:sp>
            <p:nvSpPr>
              <p:cNvPr id="104" name="TextBox 103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5" name="TextBox 104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6" name="TextBox 105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5818368" y="4140020"/>
              <a:ext cx="322183" cy="1476187"/>
              <a:chOff x="2219076" y="4389162"/>
              <a:chExt cx="322183" cy="1476187"/>
            </a:xfrm>
          </p:grpSpPr>
          <p:sp>
            <p:nvSpPr>
              <p:cNvPr id="108" name="TextBox 107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9" name="TextBox 108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0" name="TextBox 109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6557839" y="4147972"/>
              <a:ext cx="322183" cy="1476187"/>
              <a:chOff x="2219076" y="4389162"/>
              <a:chExt cx="322183" cy="1476187"/>
            </a:xfrm>
          </p:grpSpPr>
          <p:sp>
            <p:nvSpPr>
              <p:cNvPr id="112" name="TextBox 11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3" name="TextBox 112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4" name="TextBox 113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15" name="Group 114"/>
            <p:cNvGrpSpPr/>
            <p:nvPr/>
          </p:nvGrpSpPr>
          <p:grpSpPr>
            <a:xfrm>
              <a:off x="7273457" y="4116166"/>
              <a:ext cx="322183" cy="1476187"/>
              <a:chOff x="2219076" y="4389162"/>
              <a:chExt cx="322183" cy="1476187"/>
            </a:xfrm>
          </p:grpSpPr>
          <p:sp>
            <p:nvSpPr>
              <p:cNvPr id="116" name="TextBox 11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7" name="TextBox 11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5067583"/>
      </p:ext>
    </p:extLst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4096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grpSp>
        <p:nvGrpSpPr>
          <p:cNvPr id="40963" name="Group 84"/>
          <p:cNvGrpSpPr>
            <a:grpSpLocks/>
          </p:cNvGrpSpPr>
          <p:nvPr/>
        </p:nvGrpSpPr>
        <p:grpSpPr bwMode="auto">
          <a:xfrm>
            <a:off x="1025525" y="942975"/>
            <a:ext cx="6775450" cy="5610225"/>
            <a:chOff x="646" y="257"/>
            <a:chExt cx="4268" cy="3534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1671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2140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2596" y="1891"/>
              <a:ext cx="1" cy="1357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3064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353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3989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4458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20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975" y="1975"/>
              <a:ext cx="924" cy="168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1899" y="1975"/>
              <a:ext cx="937" cy="168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2836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3761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4686" y="2143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>
              <a:off x="975" y="2311"/>
              <a:ext cx="1645" cy="168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>
              <a:off x="2620" y="2311"/>
              <a:ext cx="1862" cy="168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4482" y="2479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>
              <a:off x="975" y="2647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>
              <a:off x="975" y="2996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1851" y="438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1889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2139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2152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2596" y="257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2140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2788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184" y="88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2825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3075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3088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3725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3076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3762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4011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4025" y="894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1503" y="606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2788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3725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1851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1503" y="954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1659" y="594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4012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2272" y="954"/>
              <a:ext cx="5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3208" y="954"/>
              <a:ext cx="517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2272" y="606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3208" y="606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4145" y="606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1671" y="269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2608" y="269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1388" y="54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2369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2451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3303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3386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4240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4322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2520" y="1618"/>
              <a:ext cx="613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646" y="2005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1" name="Rectangle 61"/>
            <p:cNvSpPr>
              <a:spLocks noChangeArrowheads="1"/>
            </p:cNvSpPr>
            <p:nvPr/>
          </p:nvSpPr>
          <p:spPr bwMode="auto">
            <a:xfrm>
              <a:off x="768" y="2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2" name="Rectangle 62"/>
            <p:cNvSpPr>
              <a:spLocks noChangeArrowheads="1"/>
            </p:cNvSpPr>
            <p:nvPr/>
          </p:nvSpPr>
          <p:spPr bwMode="auto">
            <a:xfrm>
              <a:off x="850" y="2380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3" name="Rectangle 63"/>
            <p:cNvSpPr>
              <a:spLocks noChangeArrowheads="1"/>
            </p:cNvSpPr>
            <p:nvPr/>
          </p:nvSpPr>
          <p:spPr bwMode="auto">
            <a:xfrm>
              <a:off x="768" y="266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4" name="Rectangle 64"/>
            <p:cNvSpPr>
              <a:spLocks noChangeArrowheads="1"/>
            </p:cNvSpPr>
            <p:nvPr/>
          </p:nvSpPr>
          <p:spPr bwMode="auto">
            <a:xfrm>
              <a:off x="850" y="272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5" name="Rectangle 65"/>
            <p:cNvSpPr>
              <a:spLocks noChangeArrowheads="1"/>
            </p:cNvSpPr>
            <p:nvPr/>
          </p:nvSpPr>
          <p:spPr bwMode="auto">
            <a:xfrm>
              <a:off x="768" y="300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6" name="Rectangle 66"/>
            <p:cNvSpPr>
              <a:spLocks noChangeArrowheads="1"/>
            </p:cNvSpPr>
            <p:nvPr/>
          </p:nvSpPr>
          <p:spPr bwMode="auto">
            <a:xfrm>
              <a:off x="850" y="306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2322" y="3619"/>
              <a:ext cx="1061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81" name="Left Brace 80"/>
          <p:cNvSpPr/>
          <p:nvPr/>
        </p:nvSpPr>
        <p:spPr bwMode="auto">
          <a:xfrm>
            <a:off x="983243" y="4027990"/>
            <a:ext cx="208949" cy="1597306"/>
          </a:xfrm>
          <a:prstGeom prst="leftBrace">
            <a:avLst>
              <a:gd name="adj1" fmla="val 27775"/>
              <a:gd name="adj2" fmla="val 48576"/>
            </a:avLst>
          </a:prstGeom>
          <a:noFill/>
          <a:ln w="19050" cap="rnd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charset="0"/>
              <a:ea typeface="ＭＳ Ｐゴシック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20255" y="4455581"/>
            <a:ext cx="92358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The count</a:t>
            </a:r>
          </a:p>
          <a:p>
            <a:r>
              <a:rPr lang="en-US" sz="1400" dirty="0">
                <a:solidFill>
                  <a:srgbClr val="FF0000"/>
                </a:solidFill>
              </a:rPr>
              <a:t>is formed</a:t>
            </a:r>
          </a:p>
          <a:p>
            <a:r>
              <a:rPr lang="en-US" sz="1400" dirty="0">
                <a:solidFill>
                  <a:srgbClr val="FF0000"/>
                </a:solidFill>
              </a:rPr>
              <a:t>by the Q’s</a:t>
            </a:r>
          </a:p>
        </p:txBody>
      </p:sp>
    </p:spTree>
    <p:extLst>
      <p:ext uri="{BB962C8B-B14F-4D97-AF65-F5344CB8AC3E}">
        <p14:creationId xmlns:p14="http://schemas.microsoft.com/office/powerpoint/2010/main" val="1366681654"/>
      </p:ext>
    </p:extLst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86" name="Left Brace 85"/>
          <p:cNvSpPr/>
          <p:nvPr/>
        </p:nvSpPr>
        <p:spPr bwMode="auto">
          <a:xfrm>
            <a:off x="983243" y="4027990"/>
            <a:ext cx="208949" cy="1597306"/>
          </a:xfrm>
          <a:prstGeom prst="leftBrace">
            <a:avLst>
              <a:gd name="adj1" fmla="val 27775"/>
              <a:gd name="adj2" fmla="val 48576"/>
            </a:avLst>
          </a:prstGeom>
          <a:noFill/>
          <a:ln w="19050" cap="rnd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charset="0"/>
              <a:ea typeface="ＭＳ Ｐゴシック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20255" y="4455581"/>
            <a:ext cx="1106393" cy="815608"/>
            <a:chOff x="20255" y="4455581"/>
            <a:chExt cx="1106393" cy="815608"/>
          </a:xfrm>
        </p:grpSpPr>
        <p:sp>
          <p:nvSpPr>
            <p:cNvPr id="87" name="TextBox 86"/>
            <p:cNvSpPr txBox="1"/>
            <p:nvPr/>
          </p:nvSpPr>
          <p:spPr>
            <a:xfrm>
              <a:off x="20255" y="4455581"/>
              <a:ext cx="1106393" cy="8156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The toggling</a:t>
              </a:r>
            </a:p>
            <a:p>
              <a:pPr>
                <a:spcAft>
                  <a:spcPts val="600"/>
                </a:spcAft>
              </a:pPr>
              <a:r>
                <a:rPr lang="en-US" sz="1400" dirty="0">
                  <a:solidFill>
                    <a:srgbClr val="FF0000"/>
                  </a:solidFill>
                </a:rPr>
                <a:t>is done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by the Q’s</a:t>
              </a:r>
            </a:p>
          </p:txBody>
        </p:sp>
        <p:sp>
          <p:nvSpPr>
            <p:cNvPr id="88" name="Line 25"/>
            <p:cNvSpPr>
              <a:spLocks noChangeShapeType="1"/>
            </p:cNvSpPr>
            <p:nvPr/>
          </p:nvSpPr>
          <p:spPr bwMode="auto">
            <a:xfrm flipH="1">
              <a:off x="586741" y="4986627"/>
              <a:ext cx="185616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62096810"/>
      </p:ext>
    </p:extLst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207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Homework 8 is due on Monday @ 4pm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Homework 9 will be due on Monday Oct 26 @ 4pm</a:t>
            </a:r>
          </a:p>
        </p:txBody>
      </p:sp>
    </p:spTree>
  </p:cSld>
  <p:clrMapOvr>
    <a:masterClrMapping/>
  </p:clrMapOvr>
  <p:transition spd="slow"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1657032" y="3799219"/>
            <a:ext cx="7405724" cy="739506"/>
            <a:chOff x="1657032" y="3799219"/>
            <a:chExt cx="7405724" cy="739506"/>
          </a:xfrm>
        </p:grpSpPr>
        <p:grpSp>
          <p:nvGrpSpPr>
            <p:cNvPr id="75" name="Group 74"/>
            <p:cNvGrpSpPr/>
            <p:nvPr/>
          </p:nvGrpSpPr>
          <p:grpSpPr>
            <a:xfrm>
              <a:off x="1657032" y="3799219"/>
              <a:ext cx="363538" cy="541337"/>
              <a:chOff x="3873500" y="3795713"/>
              <a:chExt cx="363538" cy="541337"/>
            </a:xfrm>
          </p:grpSpPr>
          <p:sp>
            <p:nvSpPr>
              <p:cNvPr id="10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6" name="Group 75"/>
            <p:cNvGrpSpPr/>
            <p:nvPr/>
          </p:nvGrpSpPr>
          <p:grpSpPr>
            <a:xfrm>
              <a:off x="2397829" y="3800544"/>
              <a:ext cx="363538" cy="541337"/>
              <a:chOff x="3873500" y="3795713"/>
              <a:chExt cx="363538" cy="541337"/>
            </a:xfrm>
          </p:grpSpPr>
          <p:sp>
            <p:nvSpPr>
              <p:cNvPr id="9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7" name="Group 76"/>
            <p:cNvGrpSpPr/>
            <p:nvPr/>
          </p:nvGrpSpPr>
          <p:grpSpPr>
            <a:xfrm>
              <a:off x="3154528" y="3801869"/>
              <a:ext cx="363538" cy="541337"/>
              <a:chOff x="3873500" y="3795713"/>
              <a:chExt cx="363538" cy="541337"/>
            </a:xfrm>
          </p:grpSpPr>
          <p:sp>
            <p:nvSpPr>
              <p:cNvPr id="97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3868820" y="3800545"/>
              <a:ext cx="363538" cy="541337"/>
              <a:chOff x="3873500" y="3795713"/>
              <a:chExt cx="363538" cy="541337"/>
            </a:xfrm>
          </p:grpSpPr>
          <p:sp>
            <p:nvSpPr>
              <p:cNvPr id="95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4608291" y="3800544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3" name="Group 82"/>
            <p:cNvGrpSpPr/>
            <p:nvPr/>
          </p:nvGrpSpPr>
          <p:grpSpPr>
            <a:xfrm>
              <a:off x="5349088" y="3801869"/>
              <a:ext cx="363538" cy="541337"/>
              <a:chOff x="3873500" y="3795713"/>
              <a:chExt cx="363538" cy="541337"/>
            </a:xfrm>
          </p:grpSpPr>
          <p:sp>
            <p:nvSpPr>
              <p:cNvPr id="9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6105787" y="3803194"/>
              <a:ext cx="363538" cy="541337"/>
              <a:chOff x="3873500" y="3795713"/>
              <a:chExt cx="363538" cy="541337"/>
            </a:xfrm>
          </p:grpSpPr>
          <p:sp>
            <p:nvSpPr>
              <p:cNvPr id="8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5" name="Group 84"/>
            <p:cNvGrpSpPr/>
            <p:nvPr/>
          </p:nvGrpSpPr>
          <p:grpSpPr>
            <a:xfrm>
              <a:off x="6820079" y="3801870"/>
              <a:ext cx="363538" cy="541337"/>
              <a:chOff x="3873500" y="3795713"/>
              <a:chExt cx="363538" cy="541337"/>
            </a:xfrm>
          </p:grpSpPr>
          <p:sp>
            <p:nvSpPr>
              <p:cNvPr id="87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7820108" y="3800061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0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clock edge</a:t>
              </a:r>
              <a:endParaRPr lang="en-US" sz="1400" baseline="-25000" dirty="0">
                <a:solidFill>
                  <a:srgbClr val="FF0000"/>
                </a:solidFill>
              </a:endParaRPr>
            </a:p>
          </p:txBody>
        </p:sp>
        <p:sp>
          <p:nvSpPr>
            <p:cNvPr id="103" name="Line 25"/>
            <p:cNvSpPr>
              <a:spLocks noChangeShapeType="1"/>
            </p:cNvSpPr>
            <p:nvPr/>
          </p:nvSpPr>
          <p:spPr bwMode="auto">
            <a:xfrm flipH="1">
              <a:off x="7895890" y="3816946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3550651"/>
      </p:ext>
    </p:extLst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2436260" y="4379664"/>
            <a:ext cx="6707740" cy="739327"/>
            <a:chOff x="2436260" y="4379664"/>
            <a:chExt cx="6707740" cy="739327"/>
          </a:xfrm>
        </p:grpSpPr>
        <p:grpSp>
          <p:nvGrpSpPr>
            <p:cNvPr id="75" name="Group 74"/>
            <p:cNvGrpSpPr/>
            <p:nvPr/>
          </p:nvGrpSpPr>
          <p:grpSpPr>
            <a:xfrm>
              <a:off x="2436260" y="4379664"/>
              <a:ext cx="363538" cy="541337"/>
              <a:chOff x="3873500" y="3795713"/>
              <a:chExt cx="363538" cy="541337"/>
            </a:xfrm>
          </p:grpSpPr>
          <p:sp>
            <p:nvSpPr>
              <p:cNvPr id="10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7" name="Group 76"/>
            <p:cNvGrpSpPr/>
            <p:nvPr/>
          </p:nvGrpSpPr>
          <p:grpSpPr>
            <a:xfrm>
              <a:off x="3933756" y="4382314"/>
              <a:ext cx="363538" cy="541337"/>
              <a:chOff x="3873500" y="3795713"/>
              <a:chExt cx="363538" cy="541337"/>
            </a:xfrm>
          </p:grpSpPr>
          <p:sp>
            <p:nvSpPr>
              <p:cNvPr id="97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5387519" y="4380989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6885015" y="4383639"/>
              <a:ext cx="363538" cy="541337"/>
              <a:chOff x="3873500" y="3795713"/>
              <a:chExt cx="363538" cy="541337"/>
            </a:xfrm>
          </p:grpSpPr>
          <p:sp>
            <p:nvSpPr>
              <p:cNvPr id="8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7901352" y="4380327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1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Edge of 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03" name="Line 25"/>
            <p:cNvSpPr>
              <a:spLocks noChangeShapeType="1"/>
            </p:cNvSpPr>
            <p:nvPr/>
          </p:nvSpPr>
          <p:spPr bwMode="auto">
            <a:xfrm flipH="1">
              <a:off x="7975404" y="4413293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Line 25"/>
            <p:cNvSpPr>
              <a:spLocks noChangeShapeType="1"/>
            </p:cNvSpPr>
            <p:nvPr/>
          </p:nvSpPr>
          <p:spPr bwMode="auto">
            <a:xfrm flipH="1">
              <a:off x="8604883" y="4859891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32937513"/>
      </p:ext>
    </p:extLst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3970862" y="4928304"/>
            <a:ext cx="5173138" cy="748041"/>
            <a:chOff x="3970862" y="4928304"/>
            <a:chExt cx="5173138" cy="748041"/>
          </a:xfrm>
        </p:grpSpPr>
        <p:grpSp>
          <p:nvGrpSpPr>
            <p:cNvPr id="75" name="Group 74"/>
            <p:cNvGrpSpPr/>
            <p:nvPr/>
          </p:nvGrpSpPr>
          <p:grpSpPr>
            <a:xfrm>
              <a:off x="3970862" y="4928304"/>
              <a:ext cx="363538" cy="541337"/>
              <a:chOff x="3873500" y="3795713"/>
              <a:chExt cx="363538" cy="541337"/>
            </a:xfrm>
          </p:grpSpPr>
          <p:sp>
            <p:nvSpPr>
              <p:cNvPr id="10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6922121" y="4929629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7901352" y="4937681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2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edge of 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03" name="Line 25"/>
            <p:cNvSpPr>
              <a:spLocks noChangeShapeType="1"/>
            </p:cNvSpPr>
            <p:nvPr/>
          </p:nvSpPr>
          <p:spPr bwMode="auto">
            <a:xfrm flipH="1">
              <a:off x="7991306" y="4977836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Line 25"/>
            <p:cNvSpPr>
              <a:spLocks noChangeShapeType="1"/>
            </p:cNvSpPr>
            <p:nvPr/>
          </p:nvSpPr>
          <p:spPr bwMode="auto">
            <a:xfrm flipH="1">
              <a:off x="8549224" y="5408531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81250413"/>
      </p:ext>
    </p:extLst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3762974" y="3326553"/>
            <a:ext cx="1133475" cy="2546350"/>
            <a:chOff x="3763963" y="3286125"/>
            <a:chExt cx="1133475" cy="2546350"/>
          </a:xfrm>
        </p:grpSpPr>
        <p:sp>
          <p:nvSpPr>
            <p:cNvPr id="98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79"/>
            <p:cNvSpPr>
              <a:spLocks/>
            </p:cNvSpPr>
            <p:nvPr/>
          </p:nvSpPr>
          <p:spPr bwMode="auto">
            <a:xfrm>
              <a:off x="4083050" y="47942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80"/>
            <p:cNvSpPr>
              <a:spLocks/>
            </p:cNvSpPr>
            <p:nvPr/>
          </p:nvSpPr>
          <p:spPr bwMode="auto">
            <a:xfrm>
              <a:off x="3932238" y="4346575"/>
              <a:ext cx="330200" cy="465138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81"/>
            <p:cNvSpPr>
              <a:spLocks/>
            </p:cNvSpPr>
            <p:nvPr/>
          </p:nvSpPr>
          <p:spPr bwMode="auto">
            <a:xfrm>
              <a:off x="4121150" y="5348288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82"/>
            <p:cNvSpPr>
              <a:spLocks/>
            </p:cNvSpPr>
            <p:nvPr/>
          </p:nvSpPr>
          <p:spPr bwMode="auto">
            <a:xfrm>
              <a:off x="3935413" y="4889500"/>
              <a:ext cx="354013" cy="469900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Oval 84"/>
            <p:cNvSpPr>
              <a:spLocks noChangeArrowheads="1"/>
            </p:cNvSpPr>
            <p:nvPr/>
          </p:nvSpPr>
          <p:spPr bwMode="auto">
            <a:xfrm>
              <a:off x="3763963" y="3470275"/>
              <a:ext cx="914400" cy="2362200"/>
            </a:xfrm>
            <a:prstGeom prst="ellips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  <a:ea typeface="ＭＳ Ｐゴシック" charset="-128"/>
              </a:endParaRPr>
            </a:p>
          </p:txBody>
        </p:sp>
        <p:cxnSp>
          <p:nvCxnSpPr>
            <p:cNvPr id="109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4541838" y="3286125"/>
              <a:ext cx="355600" cy="469900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  <p:sp>
        <p:nvSpPr>
          <p:cNvPr id="110" name="TextBox 85"/>
          <p:cNvSpPr txBox="1">
            <a:spLocks noChangeArrowheads="1"/>
          </p:cNvSpPr>
          <p:nvPr/>
        </p:nvSpPr>
        <p:spPr bwMode="auto">
          <a:xfrm>
            <a:off x="4862513" y="2960688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propagation delays get longer</a:t>
            </a:r>
          </a:p>
        </p:txBody>
      </p:sp>
    </p:spTree>
    <p:extLst>
      <p:ext uri="{BB962C8B-B14F-4D97-AF65-F5344CB8AC3E}">
        <p14:creationId xmlns:p14="http://schemas.microsoft.com/office/powerpoint/2010/main" val="630212592"/>
      </p:ext>
    </p:extLst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4198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sp>
        <p:nvSpPr>
          <p:cNvPr id="41991" name="Line 4"/>
          <p:cNvSpPr>
            <a:spLocks noChangeShapeType="1"/>
          </p:cNvSpPr>
          <p:nvPr/>
        </p:nvSpPr>
        <p:spPr bwMode="auto">
          <a:xfrm flipV="1">
            <a:off x="2652713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2" name="Line 5"/>
          <p:cNvSpPr>
            <a:spLocks noChangeShapeType="1"/>
          </p:cNvSpPr>
          <p:nvPr/>
        </p:nvSpPr>
        <p:spPr bwMode="auto">
          <a:xfrm flipV="1">
            <a:off x="3397250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3" name="Line 6"/>
          <p:cNvSpPr>
            <a:spLocks noChangeShapeType="1"/>
          </p:cNvSpPr>
          <p:nvPr/>
        </p:nvSpPr>
        <p:spPr bwMode="auto">
          <a:xfrm flipV="1">
            <a:off x="4121150" y="3536950"/>
            <a:ext cx="1588" cy="2154238"/>
          </a:xfrm>
          <a:prstGeom prst="line">
            <a:avLst/>
          </a:prstGeom>
          <a:noFill/>
          <a:ln w="19050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4" name="Line 7"/>
          <p:cNvSpPr>
            <a:spLocks noChangeShapeType="1"/>
          </p:cNvSpPr>
          <p:nvPr/>
        </p:nvSpPr>
        <p:spPr bwMode="auto">
          <a:xfrm flipV="1">
            <a:off x="4864100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5" name="Line 8"/>
          <p:cNvSpPr>
            <a:spLocks noChangeShapeType="1"/>
          </p:cNvSpPr>
          <p:nvPr/>
        </p:nvSpPr>
        <p:spPr bwMode="auto">
          <a:xfrm flipV="1">
            <a:off x="5608638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6" name="Line 9"/>
          <p:cNvSpPr>
            <a:spLocks noChangeShapeType="1"/>
          </p:cNvSpPr>
          <p:nvPr/>
        </p:nvSpPr>
        <p:spPr bwMode="auto">
          <a:xfrm flipV="1">
            <a:off x="6332538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7" name="Line 10"/>
          <p:cNvSpPr>
            <a:spLocks noChangeShapeType="1"/>
          </p:cNvSpPr>
          <p:nvPr/>
        </p:nvSpPr>
        <p:spPr bwMode="auto">
          <a:xfrm flipV="1">
            <a:off x="7077075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8" name="Line 11"/>
          <p:cNvSpPr>
            <a:spLocks noChangeShapeType="1"/>
          </p:cNvSpPr>
          <p:nvPr/>
        </p:nvSpPr>
        <p:spPr bwMode="auto">
          <a:xfrm flipV="1">
            <a:off x="1909763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9" name="Freeform 12"/>
          <p:cNvSpPr>
            <a:spLocks/>
          </p:cNvSpPr>
          <p:nvPr/>
        </p:nvSpPr>
        <p:spPr bwMode="auto">
          <a:xfrm>
            <a:off x="1547813" y="3670300"/>
            <a:ext cx="1466850" cy="266700"/>
          </a:xfrm>
          <a:custGeom>
            <a:avLst/>
            <a:gdLst>
              <a:gd name="T0" fmla="*/ 0 w 1850"/>
              <a:gd name="T1" fmla="*/ 1 h 336"/>
              <a:gd name="T2" fmla="*/ 0 w 1850"/>
              <a:gd name="T3" fmla="*/ 0 h 336"/>
              <a:gd name="T4" fmla="*/ 0 w 1850"/>
              <a:gd name="T5" fmla="*/ 0 h 336"/>
              <a:gd name="T6" fmla="*/ 0 w 1850"/>
              <a:gd name="T7" fmla="*/ 1 h 336"/>
              <a:gd name="T8" fmla="*/ 0 w 1850"/>
              <a:gd name="T9" fmla="*/ 1 h 336"/>
              <a:gd name="T10" fmla="*/ 0 w 1850"/>
              <a:gd name="T11" fmla="*/ 0 h 336"/>
              <a:gd name="T12" fmla="*/ 0 w 1850"/>
              <a:gd name="T13" fmla="*/ 0 h 336"/>
              <a:gd name="T14" fmla="*/ 0 w 1850"/>
              <a:gd name="T15" fmla="*/ 1 h 336"/>
              <a:gd name="T16" fmla="*/ 0 w 1850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50"/>
              <a:gd name="T28" fmla="*/ 0 h 336"/>
              <a:gd name="T29" fmla="*/ 1850 w 1850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50" h="336">
                <a:moveTo>
                  <a:pt x="1850" y="336"/>
                </a:moveTo>
                <a:lnTo>
                  <a:pt x="1850" y="0"/>
                </a:lnTo>
                <a:lnTo>
                  <a:pt x="1393" y="0"/>
                </a:lnTo>
                <a:lnTo>
                  <a:pt x="1393" y="336"/>
                </a:lnTo>
                <a:lnTo>
                  <a:pt x="937" y="336"/>
                </a:lnTo>
                <a:lnTo>
                  <a:pt x="937" y="0"/>
                </a:lnTo>
                <a:lnTo>
                  <a:pt x="456" y="0"/>
                </a:lnTo>
                <a:lnTo>
                  <a:pt x="456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0" name="Freeform 13"/>
          <p:cNvSpPr>
            <a:spLocks/>
          </p:cNvSpPr>
          <p:nvPr/>
        </p:nvSpPr>
        <p:spPr bwMode="auto">
          <a:xfrm>
            <a:off x="3014663" y="3670300"/>
            <a:ext cx="1487488" cy="266700"/>
          </a:xfrm>
          <a:custGeom>
            <a:avLst/>
            <a:gdLst>
              <a:gd name="T0" fmla="*/ 1 w 1873"/>
              <a:gd name="T1" fmla="*/ 1 h 336"/>
              <a:gd name="T2" fmla="*/ 1 w 1873"/>
              <a:gd name="T3" fmla="*/ 0 h 336"/>
              <a:gd name="T4" fmla="*/ 1 w 1873"/>
              <a:gd name="T5" fmla="*/ 0 h 336"/>
              <a:gd name="T6" fmla="*/ 1 w 1873"/>
              <a:gd name="T7" fmla="*/ 1 h 336"/>
              <a:gd name="T8" fmla="*/ 1 w 1873"/>
              <a:gd name="T9" fmla="*/ 1 h 336"/>
              <a:gd name="T10" fmla="*/ 1 w 1873"/>
              <a:gd name="T11" fmla="*/ 0 h 336"/>
              <a:gd name="T12" fmla="*/ 1 w 1873"/>
              <a:gd name="T13" fmla="*/ 0 h 336"/>
              <a:gd name="T14" fmla="*/ 1 w 1873"/>
              <a:gd name="T15" fmla="*/ 1 h 336"/>
              <a:gd name="T16" fmla="*/ 0 w 1873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73"/>
              <a:gd name="T28" fmla="*/ 0 h 336"/>
              <a:gd name="T29" fmla="*/ 1873 w 1873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73" h="336">
                <a:moveTo>
                  <a:pt x="1873" y="336"/>
                </a:moveTo>
                <a:lnTo>
                  <a:pt x="1873" y="0"/>
                </a:lnTo>
                <a:lnTo>
                  <a:pt x="1393" y="0"/>
                </a:lnTo>
                <a:lnTo>
                  <a:pt x="1393" y="336"/>
                </a:lnTo>
                <a:lnTo>
                  <a:pt x="936" y="336"/>
                </a:lnTo>
                <a:lnTo>
                  <a:pt x="936" y="0"/>
                </a:lnTo>
                <a:lnTo>
                  <a:pt x="480" y="0"/>
                </a:lnTo>
                <a:lnTo>
                  <a:pt x="480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1" name="Freeform 14"/>
          <p:cNvSpPr>
            <a:spLocks/>
          </p:cNvSpPr>
          <p:nvPr/>
        </p:nvSpPr>
        <p:spPr bwMode="auto">
          <a:xfrm>
            <a:off x="4502150" y="3670300"/>
            <a:ext cx="1468438" cy="266700"/>
          </a:xfrm>
          <a:custGeom>
            <a:avLst/>
            <a:gdLst>
              <a:gd name="T0" fmla="*/ 1 w 1850"/>
              <a:gd name="T1" fmla="*/ 1 h 336"/>
              <a:gd name="T2" fmla="*/ 1 w 1850"/>
              <a:gd name="T3" fmla="*/ 0 h 336"/>
              <a:gd name="T4" fmla="*/ 1 w 1850"/>
              <a:gd name="T5" fmla="*/ 0 h 336"/>
              <a:gd name="T6" fmla="*/ 1 w 1850"/>
              <a:gd name="T7" fmla="*/ 1 h 336"/>
              <a:gd name="T8" fmla="*/ 1 w 1850"/>
              <a:gd name="T9" fmla="*/ 1 h 336"/>
              <a:gd name="T10" fmla="*/ 1 w 1850"/>
              <a:gd name="T11" fmla="*/ 0 h 336"/>
              <a:gd name="T12" fmla="*/ 1 w 1850"/>
              <a:gd name="T13" fmla="*/ 0 h 336"/>
              <a:gd name="T14" fmla="*/ 1 w 1850"/>
              <a:gd name="T15" fmla="*/ 1 h 336"/>
              <a:gd name="T16" fmla="*/ 0 w 1850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50"/>
              <a:gd name="T28" fmla="*/ 0 h 336"/>
              <a:gd name="T29" fmla="*/ 1850 w 1850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50" h="336">
                <a:moveTo>
                  <a:pt x="1850" y="336"/>
                </a:moveTo>
                <a:lnTo>
                  <a:pt x="1850" y="0"/>
                </a:lnTo>
                <a:lnTo>
                  <a:pt x="1394" y="0"/>
                </a:lnTo>
                <a:lnTo>
                  <a:pt x="1394" y="336"/>
                </a:lnTo>
                <a:lnTo>
                  <a:pt x="913" y="336"/>
                </a:lnTo>
                <a:lnTo>
                  <a:pt x="913" y="0"/>
                </a:lnTo>
                <a:lnTo>
                  <a:pt x="457" y="0"/>
                </a:lnTo>
                <a:lnTo>
                  <a:pt x="457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2" name="Freeform 15"/>
          <p:cNvSpPr>
            <a:spLocks/>
          </p:cNvSpPr>
          <p:nvPr/>
        </p:nvSpPr>
        <p:spPr bwMode="auto">
          <a:xfrm>
            <a:off x="5970588" y="3670300"/>
            <a:ext cx="1468438" cy="266700"/>
          </a:xfrm>
          <a:custGeom>
            <a:avLst/>
            <a:gdLst>
              <a:gd name="T0" fmla="*/ 1 w 1850"/>
              <a:gd name="T1" fmla="*/ 1 h 336"/>
              <a:gd name="T2" fmla="*/ 1 w 1850"/>
              <a:gd name="T3" fmla="*/ 0 h 336"/>
              <a:gd name="T4" fmla="*/ 1 w 1850"/>
              <a:gd name="T5" fmla="*/ 0 h 336"/>
              <a:gd name="T6" fmla="*/ 1 w 1850"/>
              <a:gd name="T7" fmla="*/ 1 h 336"/>
              <a:gd name="T8" fmla="*/ 1 w 1850"/>
              <a:gd name="T9" fmla="*/ 1 h 336"/>
              <a:gd name="T10" fmla="*/ 1 w 1850"/>
              <a:gd name="T11" fmla="*/ 0 h 336"/>
              <a:gd name="T12" fmla="*/ 1 w 1850"/>
              <a:gd name="T13" fmla="*/ 0 h 336"/>
              <a:gd name="T14" fmla="*/ 1 w 1850"/>
              <a:gd name="T15" fmla="*/ 1 h 336"/>
              <a:gd name="T16" fmla="*/ 0 w 1850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50"/>
              <a:gd name="T28" fmla="*/ 0 h 336"/>
              <a:gd name="T29" fmla="*/ 1850 w 1850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50" h="336">
                <a:moveTo>
                  <a:pt x="1850" y="336"/>
                </a:moveTo>
                <a:lnTo>
                  <a:pt x="1850" y="0"/>
                </a:lnTo>
                <a:lnTo>
                  <a:pt x="1393" y="0"/>
                </a:lnTo>
                <a:lnTo>
                  <a:pt x="1393" y="336"/>
                </a:lnTo>
                <a:lnTo>
                  <a:pt x="913" y="336"/>
                </a:lnTo>
                <a:lnTo>
                  <a:pt x="913" y="0"/>
                </a:lnTo>
                <a:lnTo>
                  <a:pt x="456" y="0"/>
                </a:lnTo>
                <a:lnTo>
                  <a:pt x="456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3" name="Line 16"/>
          <p:cNvSpPr>
            <a:spLocks noChangeShapeType="1"/>
          </p:cNvSpPr>
          <p:nvPr/>
        </p:nvSpPr>
        <p:spPr bwMode="auto">
          <a:xfrm flipH="1">
            <a:off x="7439025" y="3937000"/>
            <a:ext cx="36195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4" name="Freeform 17"/>
          <p:cNvSpPr>
            <a:spLocks/>
          </p:cNvSpPr>
          <p:nvPr/>
        </p:nvSpPr>
        <p:spPr bwMode="auto">
          <a:xfrm>
            <a:off x="1547813" y="4203700"/>
            <a:ext cx="2611438" cy="266700"/>
          </a:xfrm>
          <a:custGeom>
            <a:avLst/>
            <a:gdLst>
              <a:gd name="T0" fmla="*/ 0 w 3291"/>
              <a:gd name="T1" fmla="*/ 1 h 336"/>
              <a:gd name="T2" fmla="*/ 0 w 3291"/>
              <a:gd name="T3" fmla="*/ 0 h 336"/>
              <a:gd name="T4" fmla="*/ 0 w 3291"/>
              <a:gd name="T5" fmla="*/ 0 h 336"/>
              <a:gd name="T6" fmla="*/ 0 w 3291"/>
              <a:gd name="T7" fmla="*/ 1 h 336"/>
              <a:gd name="T8" fmla="*/ 0 w 3291"/>
              <a:gd name="T9" fmla="*/ 1 h 336"/>
              <a:gd name="T10" fmla="*/ 0 w 3291"/>
              <a:gd name="T11" fmla="*/ 0 h 336"/>
              <a:gd name="T12" fmla="*/ 0 w 3291"/>
              <a:gd name="T13" fmla="*/ 0 h 336"/>
              <a:gd name="T14" fmla="*/ 0 w 3291"/>
              <a:gd name="T15" fmla="*/ 1 h 336"/>
              <a:gd name="T16" fmla="*/ 0 w 3291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291"/>
              <a:gd name="T28" fmla="*/ 0 h 336"/>
              <a:gd name="T29" fmla="*/ 3291 w 3291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291" h="336">
                <a:moveTo>
                  <a:pt x="3291" y="336"/>
                </a:moveTo>
                <a:lnTo>
                  <a:pt x="3291" y="0"/>
                </a:lnTo>
                <a:lnTo>
                  <a:pt x="2378" y="0"/>
                </a:lnTo>
                <a:lnTo>
                  <a:pt x="2378" y="336"/>
                </a:lnTo>
                <a:lnTo>
                  <a:pt x="1441" y="336"/>
                </a:lnTo>
                <a:lnTo>
                  <a:pt x="1441" y="0"/>
                </a:lnTo>
                <a:lnTo>
                  <a:pt x="528" y="0"/>
                </a:lnTo>
                <a:lnTo>
                  <a:pt x="528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5" name="Freeform 18"/>
          <p:cNvSpPr>
            <a:spLocks/>
          </p:cNvSpPr>
          <p:nvPr/>
        </p:nvSpPr>
        <p:spPr bwMode="auto">
          <a:xfrm>
            <a:off x="4159250" y="4203700"/>
            <a:ext cx="2955925" cy="266700"/>
          </a:xfrm>
          <a:custGeom>
            <a:avLst/>
            <a:gdLst>
              <a:gd name="T0" fmla="*/ 1 w 3723"/>
              <a:gd name="T1" fmla="*/ 1 h 336"/>
              <a:gd name="T2" fmla="*/ 1 w 3723"/>
              <a:gd name="T3" fmla="*/ 0 h 336"/>
              <a:gd name="T4" fmla="*/ 1 w 3723"/>
              <a:gd name="T5" fmla="*/ 0 h 336"/>
              <a:gd name="T6" fmla="*/ 1 w 3723"/>
              <a:gd name="T7" fmla="*/ 1 h 336"/>
              <a:gd name="T8" fmla="*/ 1 w 3723"/>
              <a:gd name="T9" fmla="*/ 1 h 336"/>
              <a:gd name="T10" fmla="*/ 1 w 3723"/>
              <a:gd name="T11" fmla="*/ 0 h 336"/>
              <a:gd name="T12" fmla="*/ 1 w 3723"/>
              <a:gd name="T13" fmla="*/ 0 h 336"/>
              <a:gd name="T14" fmla="*/ 1 w 3723"/>
              <a:gd name="T15" fmla="*/ 1 h 336"/>
              <a:gd name="T16" fmla="*/ 0 w 3723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723"/>
              <a:gd name="T28" fmla="*/ 0 h 336"/>
              <a:gd name="T29" fmla="*/ 3723 w 3723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723" h="336">
                <a:moveTo>
                  <a:pt x="3723" y="336"/>
                </a:moveTo>
                <a:lnTo>
                  <a:pt x="3723" y="0"/>
                </a:lnTo>
                <a:lnTo>
                  <a:pt x="2786" y="0"/>
                </a:lnTo>
                <a:lnTo>
                  <a:pt x="2786" y="336"/>
                </a:lnTo>
                <a:lnTo>
                  <a:pt x="1874" y="336"/>
                </a:lnTo>
                <a:lnTo>
                  <a:pt x="1874" y="0"/>
                </a:lnTo>
                <a:lnTo>
                  <a:pt x="937" y="0"/>
                </a:lnTo>
                <a:lnTo>
                  <a:pt x="937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6" name="Line 19"/>
          <p:cNvSpPr>
            <a:spLocks noChangeShapeType="1"/>
          </p:cNvSpPr>
          <p:nvPr/>
        </p:nvSpPr>
        <p:spPr bwMode="auto">
          <a:xfrm flipH="1">
            <a:off x="7115175" y="4470400"/>
            <a:ext cx="6858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7" name="Freeform 20"/>
          <p:cNvSpPr>
            <a:spLocks/>
          </p:cNvSpPr>
          <p:nvPr/>
        </p:nvSpPr>
        <p:spPr bwMode="auto">
          <a:xfrm>
            <a:off x="1547813" y="4737100"/>
            <a:ext cx="6253163" cy="285750"/>
          </a:xfrm>
          <a:custGeom>
            <a:avLst/>
            <a:gdLst>
              <a:gd name="T0" fmla="*/ 0 w 7879"/>
              <a:gd name="T1" fmla="*/ 1 h 360"/>
              <a:gd name="T2" fmla="*/ 0 w 7879"/>
              <a:gd name="T3" fmla="*/ 1 h 360"/>
              <a:gd name="T4" fmla="*/ 0 w 7879"/>
              <a:gd name="T5" fmla="*/ 0 h 360"/>
              <a:gd name="T6" fmla="*/ 0 w 7879"/>
              <a:gd name="T7" fmla="*/ 0 h 360"/>
              <a:gd name="T8" fmla="*/ 0 w 7879"/>
              <a:gd name="T9" fmla="*/ 1 h 360"/>
              <a:gd name="T10" fmla="*/ 0 w 7879"/>
              <a:gd name="T11" fmla="*/ 1 h 360"/>
              <a:gd name="T12" fmla="*/ 0 w 7879"/>
              <a:gd name="T13" fmla="*/ 0 h 360"/>
              <a:gd name="T14" fmla="*/ 0 w 7879"/>
              <a:gd name="T15" fmla="*/ 0 h 360"/>
              <a:gd name="T16" fmla="*/ 0 w 7879"/>
              <a:gd name="T17" fmla="*/ 1 h 360"/>
              <a:gd name="T18" fmla="*/ 0 w 7879"/>
              <a:gd name="T19" fmla="*/ 1 h 3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879"/>
              <a:gd name="T31" fmla="*/ 0 h 360"/>
              <a:gd name="T32" fmla="*/ 7879 w 7879"/>
              <a:gd name="T33" fmla="*/ 360 h 36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879" h="360">
                <a:moveTo>
                  <a:pt x="7879" y="360"/>
                </a:moveTo>
                <a:lnTo>
                  <a:pt x="7062" y="360"/>
                </a:lnTo>
                <a:lnTo>
                  <a:pt x="7062" y="0"/>
                </a:lnTo>
                <a:lnTo>
                  <a:pt x="5213" y="0"/>
                </a:lnTo>
                <a:lnTo>
                  <a:pt x="5213" y="360"/>
                </a:lnTo>
                <a:lnTo>
                  <a:pt x="3363" y="360"/>
                </a:lnTo>
                <a:lnTo>
                  <a:pt x="3363" y="0"/>
                </a:lnTo>
                <a:lnTo>
                  <a:pt x="1489" y="0"/>
                </a:lnTo>
                <a:lnTo>
                  <a:pt x="1489" y="360"/>
                </a:lnTo>
                <a:lnTo>
                  <a:pt x="0" y="36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8" name="Freeform 21"/>
          <p:cNvSpPr>
            <a:spLocks/>
          </p:cNvSpPr>
          <p:nvPr/>
        </p:nvSpPr>
        <p:spPr bwMode="auto">
          <a:xfrm>
            <a:off x="1547813" y="5291138"/>
            <a:ext cx="6253163" cy="266700"/>
          </a:xfrm>
          <a:custGeom>
            <a:avLst/>
            <a:gdLst>
              <a:gd name="T0" fmla="*/ 0 w 7879"/>
              <a:gd name="T1" fmla="*/ 1 h 336"/>
              <a:gd name="T2" fmla="*/ 0 w 7879"/>
              <a:gd name="T3" fmla="*/ 1 h 336"/>
              <a:gd name="T4" fmla="*/ 0 w 7879"/>
              <a:gd name="T5" fmla="*/ 0 h 336"/>
              <a:gd name="T6" fmla="*/ 0 w 7879"/>
              <a:gd name="T7" fmla="*/ 0 h 336"/>
              <a:gd name="T8" fmla="*/ 0 w 7879"/>
              <a:gd name="T9" fmla="*/ 1 h 336"/>
              <a:gd name="T10" fmla="*/ 0 w 7879"/>
              <a:gd name="T11" fmla="*/ 1 h 33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879"/>
              <a:gd name="T19" fmla="*/ 0 h 336"/>
              <a:gd name="T20" fmla="*/ 7879 w 7879"/>
              <a:gd name="T21" fmla="*/ 336 h 3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879" h="336">
                <a:moveTo>
                  <a:pt x="7879" y="336"/>
                </a:moveTo>
                <a:lnTo>
                  <a:pt x="7134" y="336"/>
                </a:lnTo>
                <a:lnTo>
                  <a:pt x="7134" y="0"/>
                </a:lnTo>
                <a:lnTo>
                  <a:pt x="3411" y="0"/>
                </a:lnTo>
                <a:lnTo>
                  <a:pt x="3411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9" name="Rectangle 22"/>
          <p:cNvSpPr>
            <a:spLocks noChangeArrowheads="1"/>
          </p:cNvSpPr>
          <p:nvPr/>
        </p:nvSpPr>
        <p:spPr bwMode="auto">
          <a:xfrm>
            <a:off x="2938463" y="1230313"/>
            <a:ext cx="668338" cy="10858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0" name="Rectangle 23"/>
          <p:cNvSpPr>
            <a:spLocks noChangeArrowheads="1"/>
          </p:cNvSpPr>
          <p:nvPr/>
        </p:nvSpPr>
        <p:spPr bwMode="auto">
          <a:xfrm>
            <a:off x="2998788" y="1419225"/>
            <a:ext cx="2254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1" name="Rectangle 24"/>
          <p:cNvSpPr>
            <a:spLocks noChangeArrowheads="1"/>
          </p:cNvSpPr>
          <p:nvPr/>
        </p:nvSpPr>
        <p:spPr bwMode="auto">
          <a:xfrm>
            <a:off x="3395663" y="14112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2" name="Line 25"/>
          <p:cNvSpPr>
            <a:spLocks noChangeShapeType="1"/>
          </p:cNvSpPr>
          <p:nvPr/>
        </p:nvSpPr>
        <p:spPr bwMode="auto">
          <a:xfrm flipH="1">
            <a:off x="3416300" y="1954213"/>
            <a:ext cx="952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3" name="Freeform 26"/>
          <p:cNvSpPr>
            <a:spLocks/>
          </p:cNvSpPr>
          <p:nvPr/>
        </p:nvSpPr>
        <p:spPr bwMode="auto">
          <a:xfrm>
            <a:off x="4121150" y="942975"/>
            <a:ext cx="57150" cy="38100"/>
          </a:xfrm>
          <a:custGeom>
            <a:avLst/>
            <a:gdLst>
              <a:gd name="T0" fmla="*/ 0 w 72"/>
              <a:gd name="T1" fmla="*/ 1 h 48"/>
              <a:gd name="T2" fmla="*/ 1 w 72"/>
              <a:gd name="T3" fmla="*/ 1 h 48"/>
              <a:gd name="T4" fmla="*/ 1 w 72"/>
              <a:gd name="T5" fmla="*/ 1 h 48"/>
              <a:gd name="T6" fmla="*/ 1 w 72"/>
              <a:gd name="T7" fmla="*/ 1 h 48"/>
              <a:gd name="T8" fmla="*/ 1 w 72"/>
              <a:gd name="T9" fmla="*/ 1 h 48"/>
              <a:gd name="T10" fmla="*/ 1 w 72"/>
              <a:gd name="T11" fmla="*/ 1 h 48"/>
              <a:gd name="T12" fmla="*/ 1 w 72"/>
              <a:gd name="T13" fmla="*/ 1 h 48"/>
              <a:gd name="T14" fmla="*/ 1 w 72"/>
              <a:gd name="T15" fmla="*/ 1 h 48"/>
              <a:gd name="T16" fmla="*/ 1 w 72"/>
              <a:gd name="T17" fmla="*/ 1 h 48"/>
              <a:gd name="T18" fmla="*/ 1 w 72"/>
              <a:gd name="T19" fmla="*/ 1 h 48"/>
              <a:gd name="T20" fmla="*/ 1 w 72"/>
              <a:gd name="T21" fmla="*/ 1 h 48"/>
              <a:gd name="T22" fmla="*/ 1 w 72"/>
              <a:gd name="T23" fmla="*/ 0 h 48"/>
              <a:gd name="T24" fmla="*/ 1 w 72"/>
              <a:gd name="T25" fmla="*/ 1 h 48"/>
              <a:gd name="T26" fmla="*/ 1 w 72"/>
              <a:gd name="T27" fmla="*/ 1 h 48"/>
              <a:gd name="T28" fmla="*/ 1 w 72"/>
              <a:gd name="T29" fmla="*/ 1 h 48"/>
              <a:gd name="T30" fmla="*/ 1 w 72"/>
              <a:gd name="T31" fmla="*/ 1 h 48"/>
              <a:gd name="T32" fmla="*/ 1 w 72"/>
              <a:gd name="T33" fmla="*/ 1 h 48"/>
              <a:gd name="T34" fmla="*/ 1 w 72"/>
              <a:gd name="T35" fmla="*/ 1 h 48"/>
              <a:gd name="T36" fmla="*/ 1 w 72"/>
              <a:gd name="T37" fmla="*/ 1 h 48"/>
              <a:gd name="T38" fmla="*/ 1 w 72"/>
              <a:gd name="T39" fmla="*/ 1 h 48"/>
              <a:gd name="T40" fmla="*/ 1 w 72"/>
              <a:gd name="T41" fmla="*/ 1 h 48"/>
              <a:gd name="T42" fmla="*/ 1 w 72"/>
              <a:gd name="T43" fmla="*/ 1 h 48"/>
              <a:gd name="T44" fmla="*/ 1 w 72"/>
              <a:gd name="T45" fmla="*/ 1 h 48"/>
              <a:gd name="T46" fmla="*/ 1 w 72"/>
              <a:gd name="T47" fmla="*/ 1 h 48"/>
              <a:gd name="T48" fmla="*/ 1 w 72"/>
              <a:gd name="T49" fmla="*/ 1 h 48"/>
              <a:gd name="T50" fmla="*/ 1 w 72"/>
              <a:gd name="T51" fmla="*/ 1 h 48"/>
              <a:gd name="T52" fmla="*/ 1 w 72"/>
              <a:gd name="T53" fmla="*/ 1 h 48"/>
              <a:gd name="T54" fmla="*/ 1 w 72"/>
              <a:gd name="T55" fmla="*/ 1 h 48"/>
              <a:gd name="T56" fmla="*/ 1 w 72"/>
              <a:gd name="T57" fmla="*/ 1 h 48"/>
              <a:gd name="T58" fmla="*/ 1 w 72"/>
              <a:gd name="T59" fmla="*/ 1 h 48"/>
              <a:gd name="T60" fmla="*/ 1 w 72"/>
              <a:gd name="T61" fmla="*/ 1 h 48"/>
              <a:gd name="T62" fmla="*/ 1 w 72"/>
              <a:gd name="T63" fmla="*/ 1 h 48"/>
              <a:gd name="T64" fmla="*/ 1 w 72"/>
              <a:gd name="T65" fmla="*/ 1 h 48"/>
              <a:gd name="T66" fmla="*/ 1 w 72"/>
              <a:gd name="T67" fmla="*/ 1 h 48"/>
              <a:gd name="T68" fmla="*/ 1 w 72"/>
              <a:gd name="T69" fmla="*/ 1 h 48"/>
              <a:gd name="T70" fmla="*/ 1 w 72"/>
              <a:gd name="T71" fmla="*/ 1 h 48"/>
              <a:gd name="T72" fmla="*/ 1 w 72"/>
              <a:gd name="T73" fmla="*/ 1 h 48"/>
              <a:gd name="T74" fmla="*/ 1 w 72"/>
              <a:gd name="T75" fmla="*/ 1 h 48"/>
              <a:gd name="T76" fmla="*/ 1 w 72"/>
              <a:gd name="T77" fmla="*/ 1 h 48"/>
              <a:gd name="T78" fmla="*/ 1 w 72"/>
              <a:gd name="T79" fmla="*/ 1 h 48"/>
              <a:gd name="T80" fmla="*/ 1 w 72"/>
              <a:gd name="T81" fmla="*/ 1 h 48"/>
              <a:gd name="T82" fmla="*/ 1 w 72"/>
              <a:gd name="T83" fmla="*/ 1 h 48"/>
              <a:gd name="T84" fmla="*/ 1 w 72"/>
              <a:gd name="T85" fmla="*/ 1 h 48"/>
              <a:gd name="T86" fmla="*/ 1 w 72"/>
              <a:gd name="T87" fmla="*/ 1 h 48"/>
              <a:gd name="T88" fmla="*/ 1 w 72"/>
              <a:gd name="T89" fmla="*/ 1 h 48"/>
              <a:gd name="T90" fmla="*/ 1 w 72"/>
              <a:gd name="T91" fmla="*/ 1 h 48"/>
              <a:gd name="T92" fmla="*/ 1 w 72"/>
              <a:gd name="T93" fmla="*/ 1 h 48"/>
              <a:gd name="T94" fmla="*/ 1 w 72"/>
              <a:gd name="T95" fmla="*/ 1 h 48"/>
              <a:gd name="T96" fmla="*/ 1 w 72"/>
              <a:gd name="T97" fmla="*/ 1 h 48"/>
              <a:gd name="T98" fmla="*/ 1 w 72"/>
              <a:gd name="T99" fmla="*/ 1 h 48"/>
              <a:gd name="T100" fmla="*/ 1 w 72"/>
              <a:gd name="T101" fmla="*/ 1 h 48"/>
              <a:gd name="T102" fmla="*/ 1 w 72"/>
              <a:gd name="T103" fmla="*/ 1 h 48"/>
              <a:gd name="T104" fmla="*/ 1 w 72"/>
              <a:gd name="T105" fmla="*/ 1 h 48"/>
              <a:gd name="T106" fmla="*/ 1 w 72"/>
              <a:gd name="T107" fmla="*/ 1 h 48"/>
              <a:gd name="T108" fmla="*/ 1 w 72"/>
              <a:gd name="T109" fmla="*/ 1 h 48"/>
              <a:gd name="T110" fmla="*/ 0 w 72"/>
              <a:gd name="T111" fmla="*/ 1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48"/>
              <a:gd name="T170" fmla="*/ 72 w 72"/>
              <a:gd name="T171" fmla="*/ 48 h 48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48">
                <a:moveTo>
                  <a:pt x="0" y="19"/>
                </a:move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1" y="24"/>
                </a:lnTo>
                <a:lnTo>
                  <a:pt x="1" y="23"/>
                </a:lnTo>
                <a:lnTo>
                  <a:pt x="1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3" y="15"/>
                </a:lnTo>
                <a:lnTo>
                  <a:pt x="5" y="14"/>
                </a:lnTo>
                <a:lnTo>
                  <a:pt x="5" y="13"/>
                </a:lnTo>
                <a:lnTo>
                  <a:pt x="6" y="12"/>
                </a:lnTo>
                <a:lnTo>
                  <a:pt x="7" y="11"/>
                </a:lnTo>
                <a:lnTo>
                  <a:pt x="7" y="9"/>
                </a:lnTo>
                <a:lnTo>
                  <a:pt x="8" y="9"/>
                </a:lnTo>
                <a:lnTo>
                  <a:pt x="10" y="8"/>
                </a:lnTo>
                <a:lnTo>
                  <a:pt x="11" y="7"/>
                </a:lnTo>
                <a:lnTo>
                  <a:pt x="12" y="6"/>
                </a:lnTo>
                <a:lnTo>
                  <a:pt x="13" y="6"/>
                </a:lnTo>
                <a:lnTo>
                  <a:pt x="14" y="5"/>
                </a:lnTo>
                <a:lnTo>
                  <a:pt x="16" y="3"/>
                </a:lnTo>
                <a:lnTo>
                  <a:pt x="17" y="3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43" y="0"/>
                </a:lnTo>
                <a:lnTo>
                  <a:pt x="44" y="1"/>
                </a:lnTo>
                <a:lnTo>
                  <a:pt x="46" y="1"/>
                </a:lnTo>
                <a:lnTo>
                  <a:pt x="48" y="1"/>
                </a:lnTo>
                <a:lnTo>
                  <a:pt x="49" y="1"/>
                </a:lnTo>
                <a:lnTo>
                  <a:pt x="50" y="1"/>
                </a:lnTo>
                <a:lnTo>
                  <a:pt x="52" y="2"/>
                </a:lnTo>
                <a:lnTo>
                  <a:pt x="53" y="2"/>
                </a:lnTo>
                <a:lnTo>
                  <a:pt x="54" y="2"/>
                </a:lnTo>
                <a:lnTo>
                  <a:pt x="55" y="3"/>
                </a:lnTo>
                <a:lnTo>
                  <a:pt x="56" y="3"/>
                </a:lnTo>
                <a:lnTo>
                  <a:pt x="58" y="5"/>
                </a:lnTo>
                <a:lnTo>
                  <a:pt x="59" y="6"/>
                </a:lnTo>
                <a:lnTo>
                  <a:pt x="60" y="6"/>
                </a:lnTo>
                <a:lnTo>
                  <a:pt x="61" y="7"/>
                </a:lnTo>
                <a:lnTo>
                  <a:pt x="62" y="8"/>
                </a:lnTo>
                <a:lnTo>
                  <a:pt x="64" y="9"/>
                </a:lnTo>
                <a:lnTo>
                  <a:pt x="65" y="9"/>
                </a:lnTo>
                <a:lnTo>
                  <a:pt x="66" y="11"/>
                </a:lnTo>
                <a:lnTo>
                  <a:pt x="66" y="12"/>
                </a:lnTo>
                <a:lnTo>
                  <a:pt x="67" y="13"/>
                </a:lnTo>
                <a:lnTo>
                  <a:pt x="68" y="14"/>
                </a:lnTo>
                <a:lnTo>
                  <a:pt x="68" y="15"/>
                </a:lnTo>
                <a:lnTo>
                  <a:pt x="70" y="17"/>
                </a:lnTo>
                <a:lnTo>
                  <a:pt x="70" y="18"/>
                </a:lnTo>
                <a:lnTo>
                  <a:pt x="71" y="19"/>
                </a:lnTo>
                <a:lnTo>
                  <a:pt x="71" y="21"/>
                </a:lnTo>
                <a:lnTo>
                  <a:pt x="71" y="23"/>
                </a:lnTo>
                <a:lnTo>
                  <a:pt x="72" y="24"/>
                </a:lnTo>
                <a:lnTo>
                  <a:pt x="72" y="25"/>
                </a:lnTo>
                <a:lnTo>
                  <a:pt x="72" y="26"/>
                </a:lnTo>
                <a:lnTo>
                  <a:pt x="72" y="27"/>
                </a:lnTo>
                <a:lnTo>
                  <a:pt x="72" y="30"/>
                </a:lnTo>
                <a:lnTo>
                  <a:pt x="72" y="19"/>
                </a:lnTo>
                <a:lnTo>
                  <a:pt x="72" y="21"/>
                </a:lnTo>
                <a:lnTo>
                  <a:pt x="72" y="23"/>
                </a:lnTo>
                <a:lnTo>
                  <a:pt x="72" y="24"/>
                </a:lnTo>
                <a:lnTo>
                  <a:pt x="72" y="25"/>
                </a:lnTo>
                <a:lnTo>
                  <a:pt x="71" y="26"/>
                </a:lnTo>
                <a:lnTo>
                  <a:pt x="71" y="27"/>
                </a:lnTo>
                <a:lnTo>
                  <a:pt x="71" y="30"/>
                </a:lnTo>
                <a:lnTo>
                  <a:pt x="70" y="31"/>
                </a:lnTo>
                <a:lnTo>
                  <a:pt x="70" y="32"/>
                </a:lnTo>
                <a:lnTo>
                  <a:pt x="68" y="33"/>
                </a:lnTo>
                <a:lnTo>
                  <a:pt x="68" y="35"/>
                </a:lnTo>
                <a:lnTo>
                  <a:pt x="67" y="36"/>
                </a:lnTo>
                <a:lnTo>
                  <a:pt x="66" y="37"/>
                </a:lnTo>
                <a:lnTo>
                  <a:pt x="66" y="38"/>
                </a:lnTo>
                <a:lnTo>
                  <a:pt x="65" y="39"/>
                </a:lnTo>
                <a:lnTo>
                  <a:pt x="64" y="39"/>
                </a:lnTo>
                <a:lnTo>
                  <a:pt x="62" y="41"/>
                </a:lnTo>
                <a:lnTo>
                  <a:pt x="61" y="42"/>
                </a:lnTo>
                <a:lnTo>
                  <a:pt x="60" y="43"/>
                </a:lnTo>
                <a:lnTo>
                  <a:pt x="59" y="43"/>
                </a:lnTo>
                <a:lnTo>
                  <a:pt x="58" y="44"/>
                </a:lnTo>
                <a:lnTo>
                  <a:pt x="56" y="45"/>
                </a:lnTo>
                <a:lnTo>
                  <a:pt x="55" y="45"/>
                </a:lnTo>
                <a:lnTo>
                  <a:pt x="54" y="47"/>
                </a:lnTo>
                <a:lnTo>
                  <a:pt x="53" y="47"/>
                </a:lnTo>
                <a:lnTo>
                  <a:pt x="52" y="47"/>
                </a:lnTo>
                <a:lnTo>
                  <a:pt x="50" y="48"/>
                </a:lnTo>
                <a:lnTo>
                  <a:pt x="49" y="48"/>
                </a:lnTo>
                <a:lnTo>
                  <a:pt x="48" y="48"/>
                </a:lnTo>
                <a:lnTo>
                  <a:pt x="46" y="48"/>
                </a:lnTo>
                <a:lnTo>
                  <a:pt x="44" y="48"/>
                </a:lnTo>
                <a:lnTo>
                  <a:pt x="43" y="48"/>
                </a:lnTo>
                <a:lnTo>
                  <a:pt x="29" y="48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3" y="48"/>
                </a:lnTo>
                <a:lnTo>
                  <a:pt x="22" y="48"/>
                </a:lnTo>
                <a:lnTo>
                  <a:pt x="20" y="47"/>
                </a:lnTo>
                <a:lnTo>
                  <a:pt x="19" y="47"/>
                </a:lnTo>
                <a:lnTo>
                  <a:pt x="18" y="47"/>
                </a:lnTo>
                <a:lnTo>
                  <a:pt x="17" y="45"/>
                </a:lnTo>
                <a:lnTo>
                  <a:pt x="16" y="45"/>
                </a:lnTo>
                <a:lnTo>
                  <a:pt x="14" y="44"/>
                </a:lnTo>
                <a:lnTo>
                  <a:pt x="13" y="43"/>
                </a:lnTo>
                <a:lnTo>
                  <a:pt x="12" y="43"/>
                </a:lnTo>
                <a:lnTo>
                  <a:pt x="11" y="42"/>
                </a:lnTo>
                <a:lnTo>
                  <a:pt x="10" y="41"/>
                </a:lnTo>
                <a:lnTo>
                  <a:pt x="8" y="39"/>
                </a:lnTo>
                <a:lnTo>
                  <a:pt x="7" y="39"/>
                </a:lnTo>
                <a:lnTo>
                  <a:pt x="7" y="38"/>
                </a:lnTo>
                <a:lnTo>
                  <a:pt x="6" y="37"/>
                </a:lnTo>
                <a:lnTo>
                  <a:pt x="5" y="36"/>
                </a:lnTo>
                <a:lnTo>
                  <a:pt x="5" y="35"/>
                </a:lnTo>
                <a:lnTo>
                  <a:pt x="3" y="33"/>
                </a:lnTo>
                <a:lnTo>
                  <a:pt x="2" y="32"/>
                </a:lnTo>
                <a:lnTo>
                  <a:pt x="2" y="31"/>
                </a:lnTo>
                <a:lnTo>
                  <a:pt x="2" y="30"/>
                </a:lnTo>
                <a:lnTo>
                  <a:pt x="1" y="27"/>
                </a:lnTo>
                <a:lnTo>
                  <a:pt x="1" y="26"/>
                </a:lnTo>
                <a:lnTo>
                  <a:pt x="1" y="25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4" name="Rectangle 27"/>
          <p:cNvSpPr>
            <a:spLocks noChangeArrowheads="1"/>
          </p:cNvSpPr>
          <p:nvPr/>
        </p:nvSpPr>
        <p:spPr bwMode="auto">
          <a:xfrm>
            <a:off x="3397250" y="19573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5" name="Rectangle 28"/>
          <p:cNvSpPr>
            <a:spLocks noChangeArrowheads="1"/>
          </p:cNvSpPr>
          <p:nvPr/>
        </p:nvSpPr>
        <p:spPr bwMode="auto">
          <a:xfrm>
            <a:off x="4425950" y="1230313"/>
            <a:ext cx="666750" cy="10858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6" name="Rectangle 29"/>
          <p:cNvSpPr>
            <a:spLocks noChangeArrowheads="1"/>
          </p:cNvSpPr>
          <p:nvPr/>
        </p:nvSpPr>
        <p:spPr bwMode="auto">
          <a:xfrm>
            <a:off x="1879600" y="1938338"/>
            <a:ext cx="5429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7" name="Rectangle 30"/>
          <p:cNvSpPr>
            <a:spLocks noChangeArrowheads="1"/>
          </p:cNvSpPr>
          <p:nvPr/>
        </p:nvSpPr>
        <p:spPr bwMode="auto">
          <a:xfrm>
            <a:off x="4484688" y="1419225"/>
            <a:ext cx="2254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8" name="Rectangle 31"/>
          <p:cNvSpPr>
            <a:spLocks noChangeArrowheads="1"/>
          </p:cNvSpPr>
          <p:nvPr/>
        </p:nvSpPr>
        <p:spPr bwMode="auto">
          <a:xfrm>
            <a:off x="4881563" y="14112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9" name="Line 32"/>
          <p:cNvSpPr>
            <a:spLocks noChangeShapeType="1"/>
          </p:cNvSpPr>
          <p:nvPr/>
        </p:nvSpPr>
        <p:spPr bwMode="auto">
          <a:xfrm flipH="1">
            <a:off x="4902200" y="1954213"/>
            <a:ext cx="952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0" name="Rectangle 33"/>
          <p:cNvSpPr>
            <a:spLocks noChangeArrowheads="1"/>
          </p:cNvSpPr>
          <p:nvPr/>
        </p:nvSpPr>
        <p:spPr bwMode="auto">
          <a:xfrm>
            <a:off x="5913438" y="1230313"/>
            <a:ext cx="666750" cy="10858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1" name="Rectangle 34"/>
          <p:cNvSpPr>
            <a:spLocks noChangeArrowheads="1"/>
          </p:cNvSpPr>
          <p:nvPr/>
        </p:nvSpPr>
        <p:spPr bwMode="auto">
          <a:xfrm>
            <a:off x="4883150" y="19573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2" name="Rectangle 35"/>
          <p:cNvSpPr>
            <a:spLocks noChangeArrowheads="1"/>
          </p:cNvSpPr>
          <p:nvPr/>
        </p:nvSpPr>
        <p:spPr bwMode="auto">
          <a:xfrm>
            <a:off x="5972175" y="1419225"/>
            <a:ext cx="2254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3" name="Rectangle 36"/>
          <p:cNvSpPr>
            <a:spLocks noChangeArrowheads="1"/>
          </p:cNvSpPr>
          <p:nvPr/>
        </p:nvSpPr>
        <p:spPr bwMode="auto">
          <a:xfrm>
            <a:off x="6367463" y="14112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4" name="Line 37"/>
          <p:cNvSpPr>
            <a:spLocks noChangeShapeType="1"/>
          </p:cNvSpPr>
          <p:nvPr/>
        </p:nvSpPr>
        <p:spPr bwMode="auto">
          <a:xfrm flipH="1">
            <a:off x="6389688" y="1954213"/>
            <a:ext cx="7620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5" name="Line 38"/>
          <p:cNvSpPr>
            <a:spLocks noChangeShapeType="1"/>
          </p:cNvSpPr>
          <p:nvPr/>
        </p:nvSpPr>
        <p:spPr bwMode="auto">
          <a:xfrm>
            <a:off x="2386013" y="1497013"/>
            <a:ext cx="5524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6" name="Freeform 39"/>
          <p:cNvSpPr>
            <a:spLocks/>
          </p:cNvSpPr>
          <p:nvPr/>
        </p:nvSpPr>
        <p:spPr bwMode="auto">
          <a:xfrm>
            <a:off x="4425950" y="1973263"/>
            <a:ext cx="133350" cy="133350"/>
          </a:xfrm>
          <a:custGeom>
            <a:avLst/>
            <a:gdLst>
              <a:gd name="T0" fmla="*/ 0 w 168"/>
              <a:gd name="T1" fmla="*/ 1 h 168"/>
              <a:gd name="T2" fmla="*/ 1 w 168"/>
              <a:gd name="T3" fmla="*/ 1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96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7" name="Freeform 40"/>
          <p:cNvSpPr>
            <a:spLocks/>
          </p:cNvSpPr>
          <p:nvPr/>
        </p:nvSpPr>
        <p:spPr bwMode="auto">
          <a:xfrm>
            <a:off x="5913438" y="1973263"/>
            <a:ext cx="133350" cy="133350"/>
          </a:xfrm>
          <a:custGeom>
            <a:avLst/>
            <a:gdLst>
              <a:gd name="T0" fmla="*/ 0 w 168"/>
              <a:gd name="T1" fmla="*/ 1 h 168"/>
              <a:gd name="T2" fmla="*/ 1 w 168"/>
              <a:gd name="T3" fmla="*/ 1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96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8" name="Freeform 41"/>
          <p:cNvSpPr>
            <a:spLocks/>
          </p:cNvSpPr>
          <p:nvPr/>
        </p:nvSpPr>
        <p:spPr bwMode="auto">
          <a:xfrm>
            <a:off x="2938463" y="1973263"/>
            <a:ext cx="133350" cy="133350"/>
          </a:xfrm>
          <a:custGeom>
            <a:avLst/>
            <a:gdLst>
              <a:gd name="T0" fmla="*/ 0 w 168"/>
              <a:gd name="T1" fmla="*/ 1 h 168"/>
              <a:gd name="T2" fmla="*/ 1 w 168"/>
              <a:gd name="T3" fmla="*/ 1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96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9" name="Line 42"/>
          <p:cNvSpPr>
            <a:spLocks noChangeShapeType="1"/>
          </p:cNvSpPr>
          <p:nvPr/>
        </p:nvSpPr>
        <p:spPr bwMode="auto">
          <a:xfrm>
            <a:off x="2386013" y="2049463"/>
            <a:ext cx="5524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0" name="Freeform 43"/>
          <p:cNvSpPr>
            <a:spLocks/>
          </p:cNvSpPr>
          <p:nvPr/>
        </p:nvSpPr>
        <p:spPr bwMode="auto">
          <a:xfrm>
            <a:off x="2633663" y="1477963"/>
            <a:ext cx="57150" cy="57150"/>
          </a:xfrm>
          <a:custGeom>
            <a:avLst/>
            <a:gdLst>
              <a:gd name="T0" fmla="*/ 0 w 72"/>
              <a:gd name="T1" fmla="*/ 1 h 72"/>
              <a:gd name="T2" fmla="*/ 1 w 72"/>
              <a:gd name="T3" fmla="*/ 1 h 72"/>
              <a:gd name="T4" fmla="*/ 1 w 72"/>
              <a:gd name="T5" fmla="*/ 1 h 72"/>
              <a:gd name="T6" fmla="*/ 1 w 72"/>
              <a:gd name="T7" fmla="*/ 1 h 72"/>
              <a:gd name="T8" fmla="*/ 1 w 72"/>
              <a:gd name="T9" fmla="*/ 1 h 72"/>
              <a:gd name="T10" fmla="*/ 1 w 72"/>
              <a:gd name="T11" fmla="*/ 1 h 72"/>
              <a:gd name="T12" fmla="*/ 1 w 72"/>
              <a:gd name="T13" fmla="*/ 1 h 72"/>
              <a:gd name="T14" fmla="*/ 1 w 72"/>
              <a:gd name="T15" fmla="*/ 1 h 72"/>
              <a:gd name="T16" fmla="*/ 1 w 72"/>
              <a:gd name="T17" fmla="*/ 1 h 72"/>
              <a:gd name="T18" fmla="*/ 1 w 72"/>
              <a:gd name="T19" fmla="*/ 1 h 72"/>
              <a:gd name="T20" fmla="*/ 1 w 72"/>
              <a:gd name="T21" fmla="*/ 1 h 72"/>
              <a:gd name="T22" fmla="*/ 1 w 72"/>
              <a:gd name="T23" fmla="*/ 0 h 72"/>
              <a:gd name="T24" fmla="*/ 1 w 72"/>
              <a:gd name="T25" fmla="*/ 1 h 72"/>
              <a:gd name="T26" fmla="*/ 1 w 72"/>
              <a:gd name="T27" fmla="*/ 1 h 72"/>
              <a:gd name="T28" fmla="*/ 1 w 72"/>
              <a:gd name="T29" fmla="*/ 1 h 72"/>
              <a:gd name="T30" fmla="*/ 1 w 72"/>
              <a:gd name="T31" fmla="*/ 1 h 72"/>
              <a:gd name="T32" fmla="*/ 1 w 72"/>
              <a:gd name="T33" fmla="*/ 1 h 72"/>
              <a:gd name="T34" fmla="*/ 1 w 72"/>
              <a:gd name="T35" fmla="*/ 1 h 72"/>
              <a:gd name="T36" fmla="*/ 1 w 72"/>
              <a:gd name="T37" fmla="*/ 1 h 72"/>
              <a:gd name="T38" fmla="*/ 1 w 72"/>
              <a:gd name="T39" fmla="*/ 1 h 72"/>
              <a:gd name="T40" fmla="*/ 1 w 72"/>
              <a:gd name="T41" fmla="*/ 1 h 72"/>
              <a:gd name="T42" fmla="*/ 1 w 72"/>
              <a:gd name="T43" fmla="*/ 1 h 72"/>
              <a:gd name="T44" fmla="*/ 1 w 72"/>
              <a:gd name="T45" fmla="*/ 1 h 72"/>
              <a:gd name="T46" fmla="*/ 1 w 72"/>
              <a:gd name="T47" fmla="*/ 1 h 72"/>
              <a:gd name="T48" fmla="*/ 1 w 72"/>
              <a:gd name="T49" fmla="*/ 1 h 72"/>
              <a:gd name="T50" fmla="*/ 1 w 72"/>
              <a:gd name="T51" fmla="*/ 1 h 72"/>
              <a:gd name="T52" fmla="*/ 1 w 72"/>
              <a:gd name="T53" fmla="*/ 1 h 72"/>
              <a:gd name="T54" fmla="*/ 1 w 72"/>
              <a:gd name="T55" fmla="*/ 1 h 72"/>
              <a:gd name="T56" fmla="*/ 1 w 72"/>
              <a:gd name="T57" fmla="*/ 1 h 72"/>
              <a:gd name="T58" fmla="*/ 1 w 72"/>
              <a:gd name="T59" fmla="*/ 1 h 72"/>
              <a:gd name="T60" fmla="*/ 1 w 72"/>
              <a:gd name="T61" fmla="*/ 1 h 72"/>
              <a:gd name="T62" fmla="*/ 1 w 72"/>
              <a:gd name="T63" fmla="*/ 1 h 72"/>
              <a:gd name="T64" fmla="*/ 1 w 72"/>
              <a:gd name="T65" fmla="*/ 1 h 72"/>
              <a:gd name="T66" fmla="*/ 1 w 72"/>
              <a:gd name="T67" fmla="*/ 1 h 72"/>
              <a:gd name="T68" fmla="*/ 1 w 72"/>
              <a:gd name="T69" fmla="*/ 1 h 72"/>
              <a:gd name="T70" fmla="*/ 1 w 72"/>
              <a:gd name="T71" fmla="*/ 1 h 72"/>
              <a:gd name="T72" fmla="*/ 1 w 72"/>
              <a:gd name="T73" fmla="*/ 1 h 72"/>
              <a:gd name="T74" fmla="*/ 1 w 72"/>
              <a:gd name="T75" fmla="*/ 1 h 72"/>
              <a:gd name="T76" fmla="*/ 1 w 72"/>
              <a:gd name="T77" fmla="*/ 1 h 72"/>
              <a:gd name="T78" fmla="*/ 1 w 72"/>
              <a:gd name="T79" fmla="*/ 1 h 72"/>
              <a:gd name="T80" fmla="*/ 1 w 72"/>
              <a:gd name="T81" fmla="*/ 1 h 72"/>
              <a:gd name="T82" fmla="*/ 1 w 72"/>
              <a:gd name="T83" fmla="*/ 1 h 72"/>
              <a:gd name="T84" fmla="*/ 1 w 72"/>
              <a:gd name="T85" fmla="*/ 1 h 72"/>
              <a:gd name="T86" fmla="*/ 1 w 72"/>
              <a:gd name="T87" fmla="*/ 1 h 72"/>
              <a:gd name="T88" fmla="*/ 1 w 72"/>
              <a:gd name="T89" fmla="*/ 1 h 72"/>
              <a:gd name="T90" fmla="*/ 1 w 72"/>
              <a:gd name="T91" fmla="*/ 1 h 72"/>
              <a:gd name="T92" fmla="*/ 1 w 72"/>
              <a:gd name="T93" fmla="*/ 1 h 72"/>
              <a:gd name="T94" fmla="*/ 1 w 72"/>
              <a:gd name="T95" fmla="*/ 1 h 72"/>
              <a:gd name="T96" fmla="*/ 1 w 72"/>
              <a:gd name="T97" fmla="*/ 1 h 72"/>
              <a:gd name="T98" fmla="*/ 1 w 72"/>
              <a:gd name="T99" fmla="*/ 1 h 72"/>
              <a:gd name="T100" fmla="*/ 1 w 72"/>
              <a:gd name="T101" fmla="*/ 1 h 72"/>
              <a:gd name="T102" fmla="*/ 1 w 72"/>
              <a:gd name="T103" fmla="*/ 1 h 72"/>
              <a:gd name="T104" fmla="*/ 1 w 72"/>
              <a:gd name="T105" fmla="*/ 1 h 72"/>
              <a:gd name="T106" fmla="*/ 1 w 72"/>
              <a:gd name="T107" fmla="*/ 1 h 72"/>
              <a:gd name="T108" fmla="*/ 1 w 72"/>
              <a:gd name="T109" fmla="*/ 1 h 72"/>
              <a:gd name="T110" fmla="*/ 0 w 72"/>
              <a:gd name="T111" fmla="*/ 1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4"/>
                </a:move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3" y="20"/>
                </a:lnTo>
                <a:lnTo>
                  <a:pt x="3" y="18"/>
                </a:lnTo>
                <a:lnTo>
                  <a:pt x="3" y="17"/>
                </a:lnTo>
                <a:lnTo>
                  <a:pt x="4" y="16"/>
                </a:lnTo>
                <a:lnTo>
                  <a:pt x="5" y="15"/>
                </a:lnTo>
                <a:lnTo>
                  <a:pt x="5" y="14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9" y="10"/>
                </a:lnTo>
                <a:lnTo>
                  <a:pt x="10" y="9"/>
                </a:lnTo>
                <a:lnTo>
                  <a:pt x="11" y="8"/>
                </a:lnTo>
                <a:lnTo>
                  <a:pt x="12" y="6"/>
                </a:lnTo>
                <a:lnTo>
                  <a:pt x="13" y="6"/>
                </a:lnTo>
                <a:lnTo>
                  <a:pt x="15" y="5"/>
                </a:lnTo>
                <a:lnTo>
                  <a:pt x="16" y="4"/>
                </a:lnTo>
                <a:lnTo>
                  <a:pt x="17" y="4"/>
                </a:lnTo>
                <a:lnTo>
                  <a:pt x="18" y="3"/>
                </a:lnTo>
                <a:lnTo>
                  <a:pt x="19" y="3"/>
                </a:lnTo>
                <a:lnTo>
                  <a:pt x="21" y="3"/>
                </a:lnTo>
                <a:lnTo>
                  <a:pt x="22" y="2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8" y="2"/>
                </a:lnTo>
                <a:lnTo>
                  <a:pt x="29" y="0"/>
                </a:lnTo>
                <a:lnTo>
                  <a:pt x="43" y="0"/>
                </a:lnTo>
                <a:lnTo>
                  <a:pt x="45" y="2"/>
                </a:lnTo>
                <a:lnTo>
                  <a:pt x="46" y="2"/>
                </a:lnTo>
                <a:lnTo>
                  <a:pt x="48" y="2"/>
                </a:lnTo>
                <a:lnTo>
                  <a:pt x="49" y="2"/>
                </a:lnTo>
                <a:lnTo>
                  <a:pt x="51" y="2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4"/>
                </a:lnTo>
                <a:lnTo>
                  <a:pt x="57" y="4"/>
                </a:lnTo>
                <a:lnTo>
                  <a:pt x="58" y="5"/>
                </a:lnTo>
                <a:lnTo>
                  <a:pt x="59" y="6"/>
                </a:lnTo>
                <a:lnTo>
                  <a:pt x="60" y="6"/>
                </a:lnTo>
                <a:lnTo>
                  <a:pt x="61" y="8"/>
                </a:lnTo>
                <a:lnTo>
                  <a:pt x="63" y="9"/>
                </a:lnTo>
                <a:lnTo>
                  <a:pt x="64" y="10"/>
                </a:lnTo>
                <a:lnTo>
                  <a:pt x="65" y="10"/>
                </a:lnTo>
                <a:lnTo>
                  <a:pt x="66" y="11"/>
                </a:lnTo>
                <a:lnTo>
                  <a:pt x="66" y="12"/>
                </a:lnTo>
                <a:lnTo>
                  <a:pt x="67" y="14"/>
                </a:lnTo>
                <a:lnTo>
                  <a:pt x="69" y="15"/>
                </a:lnTo>
                <a:lnTo>
                  <a:pt x="69" y="16"/>
                </a:lnTo>
                <a:lnTo>
                  <a:pt x="70" y="17"/>
                </a:lnTo>
                <a:lnTo>
                  <a:pt x="70" y="18"/>
                </a:lnTo>
                <a:lnTo>
                  <a:pt x="71" y="20"/>
                </a:lnTo>
                <a:lnTo>
                  <a:pt x="71" y="22"/>
                </a:lnTo>
                <a:lnTo>
                  <a:pt x="71" y="23"/>
                </a:lnTo>
                <a:lnTo>
                  <a:pt x="72" y="24"/>
                </a:lnTo>
                <a:lnTo>
                  <a:pt x="72" y="26"/>
                </a:lnTo>
                <a:lnTo>
                  <a:pt x="72" y="27"/>
                </a:lnTo>
                <a:lnTo>
                  <a:pt x="72" y="28"/>
                </a:lnTo>
                <a:lnTo>
                  <a:pt x="72" y="30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1" y="51"/>
                </a:lnTo>
                <a:lnTo>
                  <a:pt x="71" y="52"/>
                </a:lnTo>
                <a:lnTo>
                  <a:pt x="71" y="54"/>
                </a:lnTo>
                <a:lnTo>
                  <a:pt x="70" y="56"/>
                </a:lnTo>
                <a:lnTo>
                  <a:pt x="70" y="57"/>
                </a:lnTo>
                <a:lnTo>
                  <a:pt x="69" y="58"/>
                </a:lnTo>
                <a:lnTo>
                  <a:pt x="69" y="59"/>
                </a:lnTo>
                <a:lnTo>
                  <a:pt x="67" y="60"/>
                </a:lnTo>
                <a:lnTo>
                  <a:pt x="66" y="62"/>
                </a:lnTo>
                <a:lnTo>
                  <a:pt x="66" y="63"/>
                </a:lnTo>
                <a:lnTo>
                  <a:pt x="65" y="64"/>
                </a:lnTo>
                <a:lnTo>
                  <a:pt x="64" y="64"/>
                </a:lnTo>
                <a:lnTo>
                  <a:pt x="63" y="65"/>
                </a:lnTo>
                <a:lnTo>
                  <a:pt x="61" y="66"/>
                </a:lnTo>
                <a:lnTo>
                  <a:pt x="60" y="68"/>
                </a:lnTo>
                <a:lnTo>
                  <a:pt x="59" y="68"/>
                </a:lnTo>
                <a:lnTo>
                  <a:pt x="58" y="69"/>
                </a:lnTo>
                <a:lnTo>
                  <a:pt x="57" y="70"/>
                </a:lnTo>
                <a:lnTo>
                  <a:pt x="55" y="70"/>
                </a:lnTo>
                <a:lnTo>
                  <a:pt x="54" y="71"/>
                </a:lnTo>
                <a:lnTo>
                  <a:pt x="53" y="71"/>
                </a:lnTo>
                <a:lnTo>
                  <a:pt x="52" y="71"/>
                </a:lnTo>
                <a:lnTo>
                  <a:pt x="51" y="72"/>
                </a:lnTo>
                <a:lnTo>
                  <a:pt x="49" y="72"/>
                </a:lnTo>
                <a:lnTo>
                  <a:pt x="48" y="72"/>
                </a:lnTo>
                <a:lnTo>
                  <a:pt x="46" y="72"/>
                </a:lnTo>
                <a:lnTo>
                  <a:pt x="45" y="72"/>
                </a:lnTo>
                <a:lnTo>
                  <a:pt x="43" y="72"/>
                </a:lnTo>
                <a:lnTo>
                  <a:pt x="29" y="72"/>
                </a:lnTo>
                <a:lnTo>
                  <a:pt x="28" y="72"/>
                </a:lnTo>
                <a:lnTo>
                  <a:pt x="27" y="72"/>
                </a:lnTo>
                <a:lnTo>
                  <a:pt x="25" y="72"/>
                </a:lnTo>
                <a:lnTo>
                  <a:pt x="23" y="72"/>
                </a:lnTo>
                <a:lnTo>
                  <a:pt x="22" y="72"/>
                </a:lnTo>
                <a:lnTo>
                  <a:pt x="21" y="71"/>
                </a:lnTo>
                <a:lnTo>
                  <a:pt x="19" y="71"/>
                </a:lnTo>
                <a:lnTo>
                  <a:pt x="18" y="71"/>
                </a:lnTo>
                <a:lnTo>
                  <a:pt x="17" y="70"/>
                </a:lnTo>
                <a:lnTo>
                  <a:pt x="16" y="70"/>
                </a:lnTo>
                <a:lnTo>
                  <a:pt x="15" y="69"/>
                </a:lnTo>
                <a:lnTo>
                  <a:pt x="13" y="68"/>
                </a:lnTo>
                <a:lnTo>
                  <a:pt x="12" y="68"/>
                </a:lnTo>
                <a:lnTo>
                  <a:pt x="11" y="66"/>
                </a:lnTo>
                <a:lnTo>
                  <a:pt x="10" y="65"/>
                </a:lnTo>
                <a:lnTo>
                  <a:pt x="9" y="64"/>
                </a:lnTo>
                <a:lnTo>
                  <a:pt x="7" y="64"/>
                </a:lnTo>
                <a:lnTo>
                  <a:pt x="7" y="63"/>
                </a:lnTo>
                <a:lnTo>
                  <a:pt x="6" y="62"/>
                </a:lnTo>
                <a:lnTo>
                  <a:pt x="5" y="60"/>
                </a:lnTo>
                <a:lnTo>
                  <a:pt x="5" y="59"/>
                </a:lnTo>
                <a:lnTo>
                  <a:pt x="4" y="58"/>
                </a:lnTo>
                <a:lnTo>
                  <a:pt x="3" y="57"/>
                </a:lnTo>
                <a:lnTo>
                  <a:pt x="3" y="56"/>
                </a:lnTo>
                <a:lnTo>
                  <a:pt x="3" y="54"/>
                </a:lnTo>
                <a:lnTo>
                  <a:pt x="1" y="52"/>
                </a:lnTo>
                <a:lnTo>
                  <a:pt x="1" y="51"/>
                </a:lnTo>
                <a:lnTo>
                  <a:pt x="1" y="50"/>
                </a:lnTo>
                <a:lnTo>
                  <a:pt x="0" y="48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close/>
              </a:path>
            </a:pathLst>
          </a:custGeom>
          <a:solidFill>
            <a:srgbClr val="000000"/>
          </a:solidFill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1" name="Rectangle 44"/>
          <p:cNvSpPr>
            <a:spLocks noChangeArrowheads="1"/>
          </p:cNvSpPr>
          <p:nvPr/>
        </p:nvSpPr>
        <p:spPr bwMode="auto">
          <a:xfrm>
            <a:off x="6369050" y="19573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32" name="Line 45"/>
          <p:cNvSpPr>
            <a:spLocks noChangeShapeType="1"/>
          </p:cNvSpPr>
          <p:nvPr/>
        </p:nvSpPr>
        <p:spPr bwMode="auto">
          <a:xfrm flipH="1">
            <a:off x="3606800" y="2049463"/>
            <a:ext cx="8191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3" name="Line 46"/>
          <p:cNvSpPr>
            <a:spLocks noChangeShapeType="1"/>
          </p:cNvSpPr>
          <p:nvPr/>
        </p:nvSpPr>
        <p:spPr bwMode="auto">
          <a:xfrm flipH="1">
            <a:off x="5092700" y="2049463"/>
            <a:ext cx="82073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4" name="Freeform 47"/>
          <p:cNvSpPr>
            <a:spLocks/>
          </p:cNvSpPr>
          <p:nvPr/>
        </p:nvSpPr>
        <p:spPr bwMode="auto">
          <a:xfrm>
            <a:off x="3606800" y="1497013"/>
            <a:ext cx="266700" cy="1085850"/>
          </a:xfrm>
          <a:custGeom>
            <a:avLst/>
            <a:gdLst>
              <a:gd name="T0" fmla="*/ 0 w 337"/>
              <a:gd name="T1" fmla="*/ 0 h 1369"/>
              <a:gd name="T2" fmla="*/ 0 w 337"/>
              <a:gd name="T3" fmla="*/ 0 h 1369"/>
              <a:gd name="T4" fmla="*/ 0 w 337"/>
              <a:gd name="T5" fmla="*/ 0 h 1369"/>
              <a:gd name="T6" fmla="*/ 0 60000 65536"/>
              <a:gd name="T7" fmla="*/ 0 60000 65536"/>
              <a:gd name="T8" fmla="*/ 0 60000 65536"/>
              <a:gd name="T9" fmla="*/ 0 w 337"/>
              <a:gd name="T10" fmla="*/ 0 h 1369"/>
              <a:gd name="T11" fmla="*/ 337 w 337"/>
              <a:gd name="T12" fmla="*/ 1369 h 13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7" h="1369">
                <a:moveTo>
                  <a:pt x="337" y="1369"/>
                </a:moveTo>
                <a:lnTo>
                  <a:pt x="337" y="0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5" name="Freeform 48"/>
          <p:cNvSpPr>
            <a:spLocks/>
          </p:cNvSpPr>
          <p:nvPr/>
        </p:nvSpPr>
        <p:spPr bwMode="auto">
          <a:xfrm>
            <a:off x="5092700" y="1497013"/>
            <a:ext cx="268288" cy="1085850"/>
          </a:xfrm>
          <a:custGeom>
            <a:avLst/>
            <a:gdLst>
              <a:gd name="T0" fmla="*/ 1 w 336"/>
              <a:gd name="T1" fmla="*/ 0 h 1369"/>
              <a:gd name="T2" fmla="*/ 1 w 336"/>
              <a:gd name="T3" fmla="*/ 0 h 1369"/>
              <a:gd name="T4" fmla="*/ 0 w 336"/>
              <a:gd name="T5" fmla="*/ 0 h 1369"/>
              <a:gd name="T6" fmla="*/ 0 60000 65536"/>
              <a:gd name="T7" fmla="*/ 0 60000 65536"/>
              <a:gd name="T8" fmla="*/ 0 60000 65536"/>
              <a:gd name="T9" fmla="*/ 0 w 336"/>
              <a:gd name="T10" fmla="*/ 0 h 1369"/>
              <a:gd name="T11" fmla="*/ 336 w 336"/>
              <a:gd name="T12" fmla="*/ 1369 h 13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1369">
                <a:moveTo>
                  <a:pt x="336" y="1369"/>
                </a:moveTo>
                <a:lnTo>
                  <a:pt x="336" y="0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6" name="Freeform 49"/>
          <p:cNvSpPr>
            <a:spLocks/>
          </p:cNvSpPr>
          <p:nvPr/>
        </p:nvSpPr>
        <p:spPr bwMode="auto">
          <a:xfrm>
            <a:off x="6580188" y="1497013"/>
            <a:ext cx="266700" cy="1085850"/>
          </a:xfrm>
          <a:custGeom>
            <a:avLst/>
            <a:gdLst>
              <a:gd name="T0" fmla="*/ 1 w 336"/>
              <a:gd name="T1" fmla="*/ 0 h 1369"/>
              <a:gd name="T2" fmla="*/ 1 w 336"/>
              <a:gd name="T3" fmla="*/ 0 h 1369"/>
              <a:gd name="T4" fmla="*/ 0 w 336"/>
              <a:gd name="T5" fmla="*/ 0 h 1369"/>
              <a:gd name="T6" fmla="*/ 0 60000 65536"/>
              <a:gd name="T7" fmla="*/ 0 60000 65536"/>
              <a:gd name="T8" fmla="*/ 0 60000 65536"/>
              <a:gd name="T9" fmla="*/ 0 w 336"/>
              <a:gd name="T10" fmla="*/ 0 h 1369"/>
              <a:gd name="T11" fmla="*/ 336 w 336"/>
              <a:gd name="T12" fmla="*/ 1369 h 13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1369">
                <a:moveTo>
                  <a:pt x="336" y="1369"/>
                </a:moveTo>
                <a:lnTo>
                  <a:pt x="336" y="0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7" name="Freeform 50"/>
          <p:cNvSpPr>
            <a:spLocks/>
          </p:cNvSpPr>
          <p:nvPr/>
        </p:nvSpPr>
        <p:spPr bwMode="auto">
          <a:xfrm>
            <a:off x="2652713" y="962025"/>
            <a:ext cx="3260725" cy="534988"/>
          </a:xfrm>
          <a:custGeom>
            <a:avLst/>
            <a:gdLst>
              <a:gd name="T0" fmla="*/ 1 w 4108"/>
              <a:gd name="T1" fmla="*/ 1 h 672"/>
              <a:gd name="T2" fmla="*/ 1 w 4108"/>
              <a:gd name="T3" fmla="*/ 1 h 672"/>
              <a:gd name="T4" fmla="*/ 1 w 4108"/>
              <a:gd name="T5" fmla="*/ 0 h 672"/>
              <a:gd name="T6" fmla="*/ 0 w 4108"/>
              <a:gd name="T7" fmla="*/ 0 h 672"/>
              <a:gd name="T8" fmla="*/ 0 w 4108"/>
              <a:gd name="T9" fmla="*/ 1 h 6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08"/>
              <a:gd name="T16" fmla="*/ 0 h 672"/>
              <a:gd name="T17" fmla="*/ 4108 w 4108"/>
              <a:gd name="T18" fmla="*/ 672 h 6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08" h="672">
                <a:moveTo>
                  <a:pt x="4108" y="672"/>
                </a:moveTo>
                <a:lnTo>
                  <a:pt x="3748" y="672"/>
                </a:lnTo>
                <a:lnTo>
                  <a:pt x="3748" y="0"/>
                </a:lnTo>
                <a:lnTo>
                  <a:pt x="0" y="0"/>
                </a:lnTo>
                <a:lnTo>
                  <a:pt x="0" y="672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8" name="Freeform 51"/>
          <p:cNvSpPr>
            <a:spLocks/>
          </p:cNvSpPr>
          <p:nvPr/>
        </p:nvSpPr>
        <p:spPr bwMode="auto">
          <a:xfrm>
            <a:off x="4140200" y="962025"/>
            <a:ext cx="285750" cy="534988"/>
          </a:xfrm>
          <a:custGeom>
            <a:avLst/>
            <a:gdLst>
              <a:gd name="T0" fmla="*/ 1 w 360"/>
              <a:gd name="T1" fmla="*/ 1 h 672"/>
              <a:gd name="T2" fmla="*/ 0 w 360"/>
              <a:gd name="T3" fmla="*/ 1 h 672"/>
              <a:gd name="T4" fmla="*/ 0 w 360"/>
              <a:gd name="T5" fmla="*/ 0 h 672"/>
              <a:gd name="T6" fmla="*/ 0 60000 65536"/>
              <a:gd name="T7" fmla="*/ 0 60000 65536"/>
              <a:gd name="T8" fmla="*/ 0 60000 65536"/>
              <a:gd name="T9" fmla="*/ 0 w 360"/>
              <a:gd name="T10" fmla="*/ 0 h 672"/>
              <a:gd name="T11" fmla="*/ 360 w 360"/>
              <a:gd name="T12" fmla="*/ 672 h 67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0" h="672">
                <a:moveTo>
                  <a:pt x="360" y="672"/>
                </a:moveTo>
                <a:lnTo>
                  <a:pt x="0" y="672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9" name="Rectangle 52"/>
          <p:cNvSpPr>
            <a:spLocks noChangeArrowheads="1"/>
          </p:cNvSpPr>
          <p:nvPr/>
        </p:nvSpPr>
        <p:spPr bwMode="auto">
          <a:xfrm>
            <a:off x="2203450" y="140176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0" name="Rectangle 53"/>
          <p:cNvSpPr>
            <a:spLocks noChangeArrowheads="1"/>
          </p:cNvSpPr>
          <p:nvPr/>
        </p:nvSpPr>
        <p:spPr bwMode="auto">
          <a:xfrm>
            <a:off x="3760788" y="2640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1" name="Rectangle 54"/>
          <p:cNvSpPr>
            <a:spLocks noChangeArrowheads="1"/>
          </p:cNvSpPr>
          <p:nvPr/>
        </p:nvSpPr>
        <p:spPr bwMode="auto">
          <a:xfrm>
            <a:off x="3890963" y="2727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2" name="Rectangle 55"/>
          <p:cNvSpPr>
            <a:spLocks noChangeArrowheads="1"/>
          </p:cNvSpPr>
          <p:nvPr/>
        </p:nvSpPr>
        <p:spPr bwMode="auto">
          <a:xfrm>
            <a:off x="5243513" y="2640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3" name="Rectangle 56"/>
          <p:cNvSpPr>
            <a:spLocks noChangeArrowheads="1"/>
          </p:cNvSpPr>
          <p:nvPr/>
        </p:nvSpPr>
        <p:spPr bwMode="auto">
          <a:xfrm>
            <a:off x="5375275" y="2727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4" name="Rectangle 57"/>
          <p:cNvSpPr>
            <a:spLocks noChangeArrowheads="1"/>
          </p:cNvSpPr>
          <p:nvPr/>
        </p:nvSpPr>
        <p:spPr bwMode="auto">
          <a:xfrm>
            <a:off x="6731000" y="2640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5" name="Rectangle 58"/>
          <p:cNvSpPr>
            <a:spLocks noChangeArrowheads="1"/>
          </p:cNvSpPr>
          <p:nvPr/>
        </p:nvSpPr>
        <p:spPr bwMode="auto">
          <a:xfrm>
            <a:off x="6861175" y="2727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6" name="Rectangle 59"/>
          <p:cNvSpPr>
            <a:spLocks noChangeArrowheads="1"/>
          </p:cNvSpPr>
          <p:nvPr/>
        </p:nvSpPr>
        <p:spPr bwMode="auto">
          <a:xfrm>
            <a:off x="4000500" y="3103563"/>
            <a:ext cx="973138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(a) Circuit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7" name="Rectangle 60"/>
          <p:cNvSpPr>
            <a:spLocks noChangeArrowheads="1"/>
          </p:cNvSpPr>
          <p:nvPr/>
        </p:nvSpPr>
        <p:spPr bwMode="auto">
          <a:xfrm>
            <a:off x="1025525" y="3717925"/>
            <a:ext cx="5429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8" name="Rectangle 61"/>
          <p:cNvSpPr>
            <a:spLocks noChangeArrowheads="1"/>
          </p:cNvSpPr>
          <p:nvPr/>
        </p:nvSpPr>
        <p:spPr bwMode="auto">
          <a:xfrm>
            <a:off x="1219200" y="42275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9" name="Rectangle 62"/>
          <p:cNvSpPr>
            <a:spLocks noChangeArrowheads="1"/>
          </p:cNvSpPr>
          <p:nvPr/>
        </p:nvSpPr>
        <p:spPr bwMode="auto">
          <a:xfrm>
            <a:off x="1349375" y="4313238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0" name="Rectangle 63"/>
          <p:cNvSpPr>
            <a:spLocks noChangeArrowheads="1"/>
          </p:cNvSpPr>
          <p:nvPr/>
        </p:nvSpPr>
        <p:spPr bwMode="auto">
          <a:xfrm>
            <a:off x="1219200" y="476726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1" name="Rectangle 64"/>
          <p:cNvSpPr>
            <a:spLocks noChangeArrowheads="1"/>
          </p:cNvSpPr>
          <p:nvPr/>
        </p:nvSpPr>
        <p:spPr bwMode="auto">
          <a:xfrm>
            <a:off x="1349375" y="485457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2" name="Rectangle 65"/>
          <p:cNvSpPr>
            <a:spLocks noChangeArrowheads="1"/>
          </p:cNvSpPr>
          <p:nvPr/>
        </p:nvSpPr>
        <p:spPr bwMode="auto">
          <a:xfrm>
            <a:off x="1219200" y="5307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3" name="Rectangle 66"/>
          <p:cNvSpPr>
            <a:spLocks noChangeArrowheads="1"/>
          </p:cNvSpPr>
          <p:nvPr/>
        </p:nvSpPr>
        <p:spPr bwMode="auto">
          <a:xfrm>
            <a:off x="1349375" y="5394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4" name="Rectangle 67"/>
          <p:cNvSpPr>
            <a:spLocks noChangeArrowheads="1"/>
          </p:cNvSpPr>
          <p:nvPr/>
        </p:nvSpPr>
        <p:spPr bwMode="auto">
          <a:xfrm>
            <a:off x="1016000" y="5802313"/>
            <a:ext cx="554038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Count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5" name="Rectangle 68"/>
          <p:cNvSpPr>
            <a:spLocks noChangeArrowheads="1"/>
          </p:cNvSpPr>
          <p:nvPr/>
        </p:nvSpPr>
        <p:spPr bwMode="auto">
          <a:xfrm>
            <a:off x="1730375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6" name="Rectangle 69"/>
          <p:cNvSpPr>
            <a:spLocks noChangeArrowheads="1"/>
          </p:cNvSpPr>
          <p:nvPr/>
        </p:nvSpPr>
        <p:spPr bwMode="auto">
          <a:xfrm>
            <a:off x="2238375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7" name="Rectangle 70"/>
          <p:cNvSpPr>
            <a:spLocks noChangeArrowheads="1"/>
          </p:cNvSpPr>
          <p:nvPr/>
        </p:nvSpPr>
        <p:spPr bwMode="auto">
          <a:xfrm>
            <a:off x="29860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8" name="Rectangle 71"/>
          <p:cNvSpPr>
            <a:spLocks noChangeArrowheads="1"/>
          </p:cNvSpPr>
          <p:nvPr/>
        </p:nvSpPr>
        <p:spPr bwMode="auto">
          <a:xfrm>
            <a:off x="3721100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3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9" name="Rectangle 72"/>
          <p:cNvSpPr>
            <a:spLocks noChangeArrowheads="1"/>
          </p:cNvSpPr>
          <p:nvPr/>
        </p:nvSpPr>
        <p:spPr bwMode="auto">
          <a:xfrm>
            <a:off x="44592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4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0" name="Rectangle 73"/>
          <p:cNvSpPr>
            <a:spLocks noChangeArrowheads="1"/>
          </p:cNvSpPr>
          <p:nvPr/>
        </p:nvSpPr>
        <p:spPr bwMode="auto">
          <a:xfrm>
            <a:off x="51958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5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1" name="Rectangle 74"/>
          <p:cNvSpPr>
            <a:spLocks noChangeArrowheads="1"/>
          </p:cNvSpPr>
          <p:nvPr/>
        </p:nvSpPr>
        <p:spPr bwMode="auto">
          <a:xfrm>
            <a:off x="5934075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6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2" name="Rectangle 75"/>
          <p:cNvSpPr>
            <a:spLocks noChangeArrowheads="1"/>
          </p:cNvSpPr>
          <p:nvPr/>
        </p:nvSpPr>
        <p:spPr bwMode="auto">
          <a:xfrm>
            <a:off x="6678613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7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3" name="Rectangle 76"/>
          <p:cNvSpPr>
            <a:spLocks noChangeArrowheads="1"/>
          </p:cNvSpPr>
          <p:nvPr/>
        </p:nvSpPr>
        <p:spPr bwMode="auto">
          <a:xfrm>
            <a:off x="74056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70" name="Rectangle 83"/>
          <p:cNvSpPr>
            <a:spLocks noChangeArrowheads="1"/>
          </p:cNvSpPr>
          <p:nvPr/>
        </p:nvSpPr>
        <p:spPr bwMode="auto">
          <a:xfrm>
            <a:off x="3686175" y="6280150"/>
            <a:ext cx="1684338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solidFill>
                  <a:srgbClr val="000000"/>
                </a:solidFill>
                <a:latin typeface="Times-Roman" charset="0"/>
              </a:rPr>
              <a:t>(b) Timing diagram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1989" name="TextBox 85"/>
          <p:cNvSpPr txBox="1">
            <a:spLocks noChangeArrowheads="1"/>
          </p:cNvSpPr>
          <p:nvPr/>
        </p:nvSpPr>
        <p:spPr bwMode="auto">
          <a:xfrm>
            <a:off x="4862513" y="2960688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propagation delays get longer</a:t>
            </a:r>
          </a:p>
        </p:txBody>
      </p:sp>
      <p:grpSp>
        <p:nvGrpSpPr>
          <p:cNvPr id="97" name="Group 96"/>
          <p:cNvGrpSpPr/>
          <p:nvPr/>
        </p:nvGrpSpPr>
        <p:grpSpPr>
          <a:xfrm>
            <a:off x="3762974" y="3326553"/>
            <a:ext cx="1133475" cy="2546350"/>
            <a:chOff x="3763963" y="3286125"/>
            <a:chExt cx="1133475" cy="2546350"/>
          </a:xfrm>
        </p:grpSpPr>
        <p:sp>
          <p:nvSpPr>
            <p:cNvPr id="98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79"/>
            <p:cNvSpPr>
              <a:spLocks/>
            </p:cNvSpPr>
            <p:nvPr/>
          </p:nvSpPr>
          <p:spPr bwMode="auto">
            <a:xfrm>
              <a:off x="4083050" y="47942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80"/>
            <p:cNvSpPr>
              <a:spLocks/>
            </p:cNvSpPr>
            <p:nvPr/>
          </p:nvSpPr>
          <p:spPr bwMode="auto">
            <a:xfrm>
              <a:off x="3932238" y="4346575"/>
              <a:ext cx="330200" cy="465138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81"/>
            <p:cNvSpPr>
              <a:spLocks/>
            </p:cNvSpPr>
            <p:nvPr/>
          </p:nvSpPr>
          <p:spPr bwMode="auto">
            <a:xfrm>
              <a:off x="4121150" y="5348288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82"/>
            <p:cNvSpPr>
              <a:spLocks/>
            </p:cNvSpPr>
            <p:nvPr/>
          </p:nvSpPr>
          <p:spPr bwMode="auto">
            <a:xfrm>
              <a:off x="3935413" y="4889500"/>
              <a:ext cx="354013" cy="469900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Oval 84"/>
            <p:cNvSpPr>
              <a:spLocks noChangeArrowheads="1"/>
            </p:cNvSpPr>
            <p:nvPr/>
          </p:nvSpPr>
          <p:spPr bwMode="auto">
            <a:xfrm>
              <a:off x="3763963" y="3470275"/>
              <a:ext cx="914400" cy="2362200"/>
            </a:xfrm>
            <a:prstGeom prst="ellips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  <a:ea typeface="ＭＳ Ｐゴシック" charset="-128"/>
              </a:endParaRPr>
            </a:p>
          </p:txBody>
        </p:sp>
        <p:cxnSp>
          <p:nvCxnSpPr>
            <p:cNvPr id="105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4541838" y="3286125"/>
              <a:ext cx="355600" cy="469900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4000" b="1">
                <a:solidFill>
                  <a:srgbClr val="000000"/>
                </a:solidFill>
                <a:latin typeface="Arial" charset="0"/>
              </a:rPr>
              <a:t>Synchronous Counters</a:t>
            </a:r>
          </a:p>
        </p:txBody>
      </p: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608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46083" name="Picture 1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133600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710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47107" name="Picture 1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133600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8" name="TextBox 1"/>
          <p:cNvSpPr txBox="1">
            <a:spLocks noChangeArrowheads="1"/>
          </p:cNvSpPr>
          <p:nvPr/>
        </p:nvSpPr>
        <p:spPr bwMode="auto">
          <a:xfrm>
            <a:off x="609600" y="4876800"/>
            <a:ext cx="8278813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The propagation delay through all AND gates combined must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not exceed the clock period minus the setup time for the flip-flops  </a:t>
            </a:r>
          </a:p>
        </p:txBody>
      </p:sp>
      <p:cxnSp>
        <p:nvCxnSpPr>
          <p:cNvPr id="47109" name="Straight Connector 3"/>
          <p:cNvCxnSpPr>
            <a:cxnSpLocks noChangeShapeType="1"/>
          </p:cNvCxnSpPr>
          <p:nvPr/>
        </p:nvCxnSpPr>
        <p:spPr bwMode="auto">
          <a:xfrm>
            <a:off x="2452688" y="2319338"/>
            <a:ext cx="1335087" cy="15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0" name="Straight Connector 8"/>
          <p:cNvCxnSpPr>
            <a:cxnSpLocks noChangeShapeType="1"/>
          </p:cNvCxnSpPr>
          <p:nvPr/>
        </p:nvCxnSpPr>
        <p:spPr bwMode="auto">
          <a:xfrm flipV="1">
            <a:off x="4859338" y="2320925"/>
            <a:ext cx="1249362" cy="158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1" name="Straight Connector 10"/>
          <p:cNvCxnSpPr>
            <a:cxnSpLocks noChangeShapeType="1"/>
          </p:cNvCxnSpPr>
          <p:nvPr/>
        </p:nvCxnSpPr>
        <p:spPr bwMode="auto">
          <a:xfrm flipV="1">
            <a:off x="4610100" y="2751138"/>
            <a:ext cx="265113" cy="79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2" name="Straight Connector 12"/>
          <p:cNvCxnSpPr>
            <a:cxnSpLocks noChangeShapeType="1"/>
          </p:cNvCxnSpPr>
          <p:nvPr/>
        </p:nvCxnSpPr>
        <p:spPr bwMode="auto">
          <a:xfrm flipV="1">
            <a:off x="6111875" y="2597150"/>
            <a:ext cx="266700" cy="79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3" name="Straight Connector 13"/>
          <p:cNvCxnSpPr>
            <a:cxnSpLocks noChangeShapeType="1"/>
          </p:cNvCxnSpPr>
          <p:nvPr/>
        </p:nvCxnSpPr>
        <p:spPr bwMode="auto">
          <a:xfrm flipV="1">
            <a:off x="6935788" y="2757488"/>
            <a:ext cx="266700" cy="79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4" name="Straight Connector 14"/>
          <p:cNvCxnSpPr>
            <a:cxnSpLocks noChangeShapeType="1"/>
          </p:cNvCxnSpPr>
          <p:nvPr/>
        </p:nvCxnSpPr>
        <p:spPr bwMode="auto">
          <a:xfrm>
            <a:off x="3762375" y="259873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5" name="Straight Connector 16"/>
          <p:cNvCxnSpPr>
            <a:cxnSpLocks noChangeShapeType="1"/>
          </p:cNvCxnSpPr>
          <p:nvPr/>
        </p:nvCxnSpPr>
        <p:spPr bwMode="auto">
          <a:xfrm rot="-5400000">
            <a:off x="3622676" y="2457450"/>
            <a:ext cx="303212" cy="15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6" name="Straight Connector 17"/>
          <p:cNvCxnSpPr>
            <a:cxnSpLocks noChangeShapeType="1"/>
          </p:cNvCxnSpPr>
          <p:nvPr/>
        </p:nvCxnSpPr>
        <p:spPr bwMode="auto">
          <a:xfrm flipV="1">
            <a:off x="2466975" y="2320925"/>
            <a:ext cx="0" cy="58420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7" name="Straight Connector 19"/>
          <p:cNvCxnSpPr>
            <a:cxnSpLocks noChangeShapeType="1"/>
          </p:cNvCxnSpPr>
          <p:nvPr/>
        </p:nvCxnSpPr>
        <p:spPr bwMode="auto">
          <a:xfrm flipV="1">
            <a:off x="4868863" y="2327275"/>
            <a:ext cx="0" cy="43180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8" name="Straight Connector 21"/>
          <p:cNvCxnSpPr>
            <a:cxnSpLocks noChangeShapeType="1"/>
          </p:cNvCxnSpPr>
          <p:nvPr/>
        </p:nvCxnSpPr>
        <p:spPr bwMode="auto">
          <a:xfrm rot="-5400000">
            <a:off x="5950744" y="2458244"/>
            <a:ext cx="303212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9" name="Straight Connector 22"/>
          <p:cNvCxnSpPr>
            <a:cxnSpLocks noChangeShapeType="1"/>
          </p:cNvCxnSpPr>
          <p:nvPr/>
        </p:nvCxnSpPr>
        <p:spPr bwMode="auto">
          <a:xfrm>
            <a:off x="7191375" y="289718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0" name="Straight Connector 23"/>
          <p:cNvCxnSpPr>
            <a:cxnSpLocks noChangeShapeType="1"/>
          </p:cNvCxnSpPr>
          <p:nvPr/>
        </p:nvCxnSpPr>
        <p:spPr bwMode="auto">
          <a:xfrm flipH="1" flipV="1">
            <a:off x="7204075" y="2751138"/>
            <a:ext cx="0" cy="16827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1" name="Straight Connector 25"/>
          <p:cNvCxnSpPr>
            <a:cxnSpLocks noChangeShapeType="1"/>
          </p:cNvCxnSpPr>
          <p:nvPr/>
        </p:nvCxnSpPr>
        <p:spPr bwMode="auto">
          <a:xfrm>
            <a:off x="4046538" y="2605088"/>
            <a:ext cx="566737" cy="1539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2" name="Straight Connector 27"/>
          <p:cNvCxnSpPr>
            <a:cxnSpLocks noChangeShapeType="1"/>
          </p:cNvCxnSpPr>
          <p:nvPr/>
        </p:nvCxnSpPr>
        <p:spPr bwMode="auto">
          <a:xfrm>
            <a:off x="6373813" y="2597150"/>
            <a:ext cx="566737" cy="15398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3" name="Straight Connector 28"/>
          <p:cNvCxnSpPr>
            <a:cxnSpLocks noChangeShapeType="1"/>
          </p:cNvCxnSpPr>
          <p:nvPr/>
        </p:nvCxnSpPr>
        <p:spPr bwMode="auto">
          <a:xfrm>
            <a:off x="2178050" y="290353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813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grpSp>
        <p:nvGrpSpPr>
          <p:cNvPr id="48131" name="Group 154"/>
          <p:cNvGrpSpPr>
            <a:grpSpLocks/>
          </p:cNvGrpSpPr>
          <p:nvPr/>
        </p:nvGrpSpPr>
        <p:grpSpPr bwMode="auto">
          <a:xfrm>
            <a:off x="1098550" y="990600"/>
            <a:ext cx="6786563" cy="5756275"/>
            <a:chOff x="692" y="217"/>
            <a:chExt cx="4275" cy="3626"/>
          </a:xfrm>
        </p:grpSpPr>
        <p:sp>
          <p:nvSpPr>
            <p:cNvPr id="48132" name="Line 4"/>
            <p:cNvSpPr>
              <a:spLocks noChangeShapeType="1"/>
            </p:cNvSpPr>
            <p:nvPr/>
          </p:nvSpPr>
          <p:spPr bwMode="auto">
            <a:xfrm flipV="1">
              <a:off x="127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3" name="Line 5"/>
            <p:cNvSpPr>
              <a:spLocks noChangeShapeType="1"/>
            </p:cNvSpPr>
            <p:nvPr/>
          </p:nvSpPr>
          <p:spPr bwMode="auto">
            <a:xfrm flipV="1">
              <a:off x="1486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4" name="Line 6"/>
            <p:cNvSpPr>
              <a:spLocks noChangeShapeType="1"/>
            </p:cNvSpPr>
            <p:nvPr/>
          </p:nvSpPr>
          <p:spPr bwMode="auto">
            <a:xfrm flipV="1">
              <a:off x="170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5" name="Line 7"/>
            <p:cNvSpPr>
              <a:spLocks noChangeShapeType="1"/>
            </p:cNvSpPr>
            <p:nvPr/>
          </p:nvSpPr>
          <p:spPr bwMode="auto">
            <a:xfrm flipV="1">
              <a:off x="192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6" name="Line 8"/>
            <p:cNvSpPr>
              <a:spLocks noChangeShapeType="1"/>
            </p:cNvSpPr>
            <p:nvPr/>
          </p:nvSpPr>
          <p:spPr bwMode="auto">
            <a:xfrm flipV="1">
              <a:off x="214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7" name="Line 9"/>
            <p:cNvSpPr>
              <a:spLocks noChangeShapeType="1"/>
            </p:cNvSpPr>
            <p:nvPr/>
          </p:nvSpPr>
          <p:spPr bwMode="auto">
            <a:xfrm flipV="1">
              <a:off x="236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Line 10"/>
            <p:cNvSpPr>
              <a:spLocks noChangeShapeType="1"/>
            </p:cNvSpPr>
            <p:nvPr/>
          </p:nvSpPr>
          <p:spPr bwMode="auto">
            <a:xfrm flipV="1">
              <a:off x="257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9" name="Line 11"/>
            <p:cNvSpPr>
              <a:spLocks noChangeShapeType="1"/>
            </p:cNvSpPr>
            <p:nvPr/>
          </p:nvSpPr>
          <p:spPr bwMode="auto">
            <a:xfrm flipV="1">
              <a:off x="279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0" name="Line 12"/>
            <p:cNvSpPr>
              <a:spLocks noChangeShapeType="1"/>
            </p:cNvSpPr>
            <p:nvPr/>
          </p:nvSpPr>
          <p:spPr bwMode="auto">
            <a:xfrm flipV="1">
              <a:off x="301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1" name="Line 13"/>
            <p:cNvSpPr>
              <a:spLocks noChangeShapeType="1"/>
            </p:cNvSpPr>
            <p:nvPr/>
          </p:nvSpPr>
          <p:spPr bwMode="auto">
            <a:xfrm flipV="1">
              <a:off x="323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2" name="Line 14"/>
            <p:cNvSpPr>
              <a:spLocks noChangeShapeType="1"/>
            </p:cNvSpPr>
            <p:nvPr/>
          </p:nvSpPr>
          <p:spPr bwMode="auto">
            <a:xfrm flipV="1">
              <a:off x="345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3" name="Line 15"/>
            <p:cNvSpPr>
              <a:spLocks noChangeShapeType="1"/>
            </p:cNvSpPr>
            <p:nvPr/>
          </p:nvSpPr>
          <p:spPr bwMode="auto">
            <a:xfrm flipV="1">
              <a:off x="366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4" name="Line 16"/>
            <p:cNvSpPr>
              <a:spLocks noChangeShapeType="1"/>
            </p:cNvSpPr>
            <p:nvPr/>
          </p:nvSpPr>
          <p:spPr bwMode="auto">
            <a:xfrm flipV="1">
              <a:off x="388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5" name="Line 17"/>
            <p:cNvSpPr>
              <a:spLocks noChangeShapeType="1"/>
            </p:cNvSpPr>
            <p:nvPr/>
          </p:nvSpPr>
          <p:spPr bwMode="auto">
            <a:xfrm flipV="1">
              <a:off x="410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6" name="Line 18"/>
            <p:cNvSpPr>
              <a:spLocks noChangeShapeType="1"/>
            </p:cNvSpPr>
            <p:nvPr/>
          </p:nvSpPr>
          <p:spPr bwMode="auto">
            <a:xfrm flipV="1">
              <a:off x="432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7" name="Line 19"/>
            <p:cNvSpPr>
              <a:spLocks noChangeShapeType="1"/>
            </p:cNvSpPr>
            <p:nvPr/>
          </p:nvSpPr>
          <p:spPr bwMode="auto">
            <a:xfrm flipV="1">
              <a:off x="4550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8" name="Line 20"/>
            <p:cNvSpPr>
              <a:spLocks noChangeShapeType="1"/>
            </p:cNvSpPr>
            <p:nvPr/>
          </p:nvSpPr>
          <p:spPr bwMode="auto">
            <a:xfrm flipV="1">
              <a:off x="475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9" name="Line 21"/>
            <p:cNvSpPr>
              <a:spLocks noChangeShapeType="1"/>
            </p:cNvSpPr>
            <p:nvPr/>
          </p:nvSpPr>
          <p:spPr bwMode="auto">
            <a:xfrm flipH="1">
              <a:off x="2879" y="438"/>
              <a:ext cx="1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0" name="Rectangle 22"/>
            <p:cNvSpPr>
              <a:spLocks noChangeArrowheads="1"/>
            </p:cNvSpPr>
            <p:nvPr/>
          </p:nvSpPr>
          <p:spPr bwMode="auto">
            <a:xfrm>
              <a:off x="1289" y="356"/>
              <a:ext cx="372" cy="592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1" name="Rectangle 23"/>
            <p:cNvSpPr>
              <a:spLocks noChangeArrowheads="1"/>
            </p:cNvSpPr>
            <p:nvPr/>
          </p:nvSpPr>
          <p:spPr bwMode="auto">
            <a:xfrm>
              <a:off x="1330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2" name="Rectangle 24"/>
            <p:cNvSpPr>
              <a:spLocks noChangeArrowheads="1"/>
            </p:cNvSpPr>
            <p:nvPr/>
          </p:nvSpPr>
          <p:spPr bwMode="auto">
            <a:xfrm>
              <a:off x="1547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3" name="Line 25"/>
            <p:cNvSpPr>
              <a:spLocks noChangeShapeType="1"/>
            </p:cNvSpPr>
            <p:nvPr/>
          </p:nvSpPr>
          <p:spPr bwMode="auto">
            <a:xfrm flipH="1">
              <a:off x="1556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4" name="Rectangle 26"/>
            <p:cNvSpPr>
              <a:spLocks noChangeArrowheads="1"/>
            </p:cNvSpPr>
            <p:nvPr/>
          </p:nvSpPr>
          <p:spPr bwMode="auto">
            <a:xfrm>
              <a:off x="1543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5" name="Rectangle 27"/>
            <p:cNvSpPr>
              <a:spLocks noChangeArrowheads="1"/>
            </p:cNvSpPr>
            <p:nvPr/>
          </p:nvSpPr>
          <p:spPr bwMode="auto">
            <a:xfrm>
              <a:off x="1962" y="356"/>
              <a:ext cx="371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6" name="Rectangle 28"/>
            <p:cNvSpPr>
              <a:spLocks noChangeArrowheads="1"/>
            </p:cNvSpPr>
            <p:nvPr/>
          </p:nvSpPr>
          <p:spPr bwMode="auto">
            <a:xfrm>
              <a:off x="692" y="738"/>
              <a:ext cx="27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7" name="Rectangle 29"/>
            <p:cNvSpPr>
              <a:spLocks noChangeArrowheads="1"/>
            </p:cNvSpPr>
            <p:nvPr/>
          </p:nvSpPr>
          <p:spPr bwMode="auto">
            <a:xfrm>
              <a:off x="1996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8" name="Rectangle 30"/>
            <p:cNvSpPr>
              <a:spLocks noChangeArrowheads="1"/>
            </p:cNvSpPr>
            <p:nvPr/>
          </p:nvSpPr>
          <p:spPr bwMode="auto">
            <a:xfrm>
              <a:off x="2213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9" name="Line 31"/>
            <p:cNvSpPr>
              <a:spLocks noChangeShapeType="1"/>
            </p:cNvSpPr>
            <p:nvPr/>
          </p:nvSpPr>
          <p:spPr bwMode="auto">
            <a:xfrm flipH="1">
              <a:off x="2217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0" name="Rectangle 32"/>
            <p:cNvSpPr>
              <a:spLocks noChangeArrowheads="1"/>
            </p:cNvSpPr>
            <p:nvPr/>
          </p:nvSpPr>
          <p:spPr bwMode="auto">
            <a:xfrm>
              <a:off x="3180" y="356"/>
              <a:ext cx="372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1" name="Rectangle 33"/>
            <p:cNvSpPr>
              <a:spLocks noChangeArrowheads="1"/>
            </p:cNvSpPr>
            <p:nvPr/>
          </p:nvSpPr>
          <p:spPr bwMode="auto">
            <a:xfrm>
              <a:off x="2209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2" name="Rectangle 34"/>
            <p:cNvSpPr>
              <a:spLocks noChangeArrowheads="1"/>
            </p:cNvSpPr>
            <p:nvPr/>
          </p:nvSpPr>
          <p:spPr bwMode="auto">
            <a:xfrm>
              <a:off x="3217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3" name="Rectangle 35"/>
            <p:cNvSpPr>
              <a:spLocks noChangeArrowheads="1"/>
            </p:cNvSpPr>
            <p:nvPr/>
          </p:nvSpPr>
          <p:spPr bwMode="auto">
            <a:xfrm>
              <a:off x="3434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4" name="Line 36"/>
            <p:cNvSpPr>
              <a:spLocks noChangeShapeType="1"/>
            </p:cNvSpPr>
            <p:nvPr/>
          </p:nvSpPr>
          <p:spPr bwMode="auto">
            <a:xfrm flipH="1">
              <a:off x="3436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5" name="Line 37"/>
            <p:cNvSpPr>
              <a:spLocks noChangeShapeType="1"/>
            </p:cNvSpPr>
            <p:nvPr/>
          </p:nvSpPr>
          <p:spPr bwMode="auto">
            <a:xfrm>
              <a:off x="999" y="507"/>
              <a:ext cx="29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6" name="Freeform 38"/>
            <p:cNvSpPr>
              <a:spLocks/>
            </p:cNvSpPr>
            <p:nvPr/>
          </p:nvSpPr>
          <p:spPr bwMode="auto">
            <a:xfrm>
              <a:off x="1962" y="763"/>
              <a:ext cx="70" cy="81"/>
            </a:xfrm>
            <a:custGeom>
              <a:avLst/>
              <a:gdLst>
                <a:gd name="T0" fmla="*/ 0 w 140"/>
                <a:gd name="T1" fmla="*/ 0 h 163"/>
                <a:gd name="T2" fmla="*/ 1 w 140"/>
                <a:gd name="T3" fmla="*/ 0 h 163"/>
                <a:gd name="T4" fmla="*/ 0 w 140"/>
                <a:gd name="T5" fmla="*/ 0 h 163"/>
                <a:gd name="T6" fmla="*/ 0 60000 65536"/>
                <a:gd name="T7" fmla="*/ 0 60000 65536"/>
                <a:gd name="T8" fmla="*/ 0 60000 65536"/>
                <a:gd name="T9" fmla="*/ 0 w 140"/>
                <a:gd name="T10" fmla="*/ 0 h 163"/>
                <a:gd name="T11" fmla="*/ 140 w 140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0" h="163">
                  <a:moveTo>
                    <a:pt x="0" y="163"/>
                  </a:moveTo>
                  <a:lnTo>
                    <a:pt x="140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7" name="Freeform 39"/>
            <p:cNvSpPr>
              <a:spLocks/>
            </p:cNvSpPr>
            <p:nvPr/>
          </p:nvSpPr>
          <p:spPr bwMode="auto">
            <a:xfrm>
              <a:off x="3180" y="763"/>
              <a:ext cx="70" cy="81"/>
            </a:xfrm>
            <a:custGeom>
              <a:avLst/>
              <a:gdLst>
                <a:gd name="T0" fmla="*/ 0 w 139"/>
                <a:gd name="T1" fmla="*/ 0 h 163"/>
                <a:gd name="T2" fmla="*/ 1 w 139"/>
                <a:gd name="T3" fmla="*/ 0 h 163"/>
                <a:gd name="T4" fmla="*/ 0 w 139"/>
                <a:gd name="T5" fmla="*/ 0 h 163"/>
                <a:gd name="T6" fmla="*/ 0 60000 65536"/>
                <a:gd name="T7" fmla="*/ 0 60000 65536"/>
                <a:gd name="T8" fmla="*/ 0 60000 65536"/>
                <a:gd name="T9" fmla="*/ 0 w 139"/>
                <a:gd name="T10" fmla="*/ 0 h 163"/>
                <a:gd name="T11" fmla="*/ 139 w 139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163">
                  <a:moveTo>
                    <a:pt x="0" y="163"/>
                  </a:moveTo>
                  <a:lnTo>
                    <a:pt x="139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8" name="Freeform 40"/>
            <p:cNvSpPr>
              <a:spLocks/>
            </p:cNvSpPr>
            <p:nvPr/>
          </p:nvSpPr>
          <p:spPr bwMode="auto">
            <a:xfrm>
              <a:off x="1289" y="763"/>
              <a:ext cx="81" cy="81"/>
            </a:xfrm>
            <a:custGeom>
              <a:avLst/>
              <a:gdLst>
                <a:gd name="T0" fmla="*/ 0 w 163"/>
                <a:gd name="T1" fmla="*/ 0 h 163"/>
                <a:gd name="T2" fmla="*/ 0 w 163"/>
                <a:gd name="T3" fmla="*/ 0 h 163"/>
                <a:gd name="T4" fmla="*/ 0 w 163"/>
                <a:gd name="T5" fmla="*/ 0 h 163"/>
                <a:gd name="T6" fmla="*/ 0 60000 65536"/>
                <a:gd name="T7" fmla="*/ 0 60000 65536"/>
                <a:gd name="T8" fmla="*/ 0 60000 65536"/>
                <a:gd name="T9" fmla="*/ 0 w 163"/>
                <a:gd name="T10" fmla="*/ 0 h 163"/>
                <a:gd name="T11" fmla="*/ 163 w 163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3" h="163">
                  <a:moveTo>
                    <a:pt x="0" y="163"/>
                  </a:moveTo>
                  <a:lnTo>
                    <a:pt x="163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9" name="Line 41"/>
            <p:cNvSpPr>
              <a:spLocks noChangeShapeType="1"/>
            </p:cNvSpPr>
            <p:nvPr/>
          </p:nvSpPr>
          <p:spPr bwMode="auto">
            <a:xfrm>
              <a:off x="999" y="809"/>
              <a:ext cx="29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0" name="Freeform 42"/>
            <p:cNvSpPr>
              <a:spLocks/>
            </p:cNvSpPr>
            <p:nvPr/>
          </p:nvSpPr>
          <p:spPr bwMode="auto">
            <a:xfrm>
              <a:off x="1136" y="792"/>
              <a:ext cx="35" cy="35"/>
            </a:xfrm>
            <a:custGeom>
              <a:avLst/>
              <a:gdLst>
                <a:gd name="T0" fmla="*/ 0 w 69"/>
                <a:gd name="T1" fmla="*/ 1 h 69"/>
                <a:gd name="T2" fmla="*/ 0 w 69"/>
                <a:gd name="T3" fmla="*/ 1 h 69"/>
                <a:gd name="T4" fmla="*/ 1 w 69"/>
                <a:gd name="T5" fmla="*/ 1 h 69"/>
                <a:gd name="T6" fmla="*/ 1 w 69"/>
                <a:gd name="T7" fmla="*/ 1 h 69"/>
                <a:gd name="T8" fmla="*/ 1 w 69"/>
                <a:gd name="T9" fmla="*/ 1 h 69"/>
                <a:gd name="T10" fmla="*/ 1 w 69"/>
                <a:gd name="T11" fmla="*/ 1 h 69"/>
                <a:gd name="T12" fmla="*/ 1 w 69"/>
                <a:gd name="T13" fmla="*/ 1 h 69"/>
                <a:gd name="T14" fmla="*/ 1 w 69"/>
                <a:gd name="T15" fmla="*/ 1 h 69"/>
                <a:gd name="T16" fmla="*/ 1 w 69"/>
                <a:gd name="T17" fmla="*/ 1 h 69"/>
                <a:gd name="T18" fmla="*/ 1 w 69"/>
                <a:gd name="T19" fmla="*/ 1 h 69"/>
                <a:gd name="T20" fmla="*/ 1 w 69"/>
                <a:gd name="T21" fmla="*/ 1 h 69"/>
                <a:gd name="T22" fmla="*/ 1 w 69"/>
                <a:gd name="T23" fmla="*/ 0 h 69"/>
                <a:gd name="T24" fmla="*/ 1 w 69"/>
                <a:gd name="T25" fmla="*/ 1 h 69"/>
                <a:gd name="T26" fmla="*/ 1 w 69"/>
                <a:gd name="T27" fmla="*/ 1 h 69"/>
                <a:gd name="T28" fmla="*/ 1 w 69"/>
                <a:gd name="T29" fmla="*/ 1 h 69"/>
                <a:gd name="T30" fmla="*/ 1 w 69"/>
                <a:gd name="T31" fmla="*/ 1 h 69"/>
                <a:gd name="T32" fmla="*/ 1 w 69"/>
                <a:gd name="T33" fmla="*/ 1 h 69"/>
                <a:gd name="T34" fmla="*/ 1 w 69"/>
                <a:gd name="T35" fmla="*/ 1 h 69"/>
                <a:gd name="T36" fmla="*/ 1 w 69"/>
                <a:gd name="T37" fmla="*/ 1 h 69"/>
                <a:gd name="T38" fmla="*/ 1 w 69"/>
                <a:gd name="T39" fmla="*/ 1 h 69"/>
                <a:gd name="T40" fmla="*/ 1 w 69"/>
                <a:gd name="T41" fmla="*/ 1 h 69"/>
                <a:gd name="T42" fmla="*/ 1 w 69"/>
                <a:gd name="T43" fmla="*/ 1 h 69"/>
                <a:gd name="T44" fmla="*/ 1 w 69"/>
                <a:gd name="T45" fmla="*/ 1 h 69"/>
                <a:gd name="T46" fmla="*/ 1 w 69"/>
                <a:gd name="T47" fmla="*/ 1 h 69"/>
                <a:gd name="T48" fmla="*/ 1 w 69"/>
                <a:gd name="T49" fmla="*/ 1 h 69"/>
                <a:gd name="T50" fmla="*/ 1 w 69"/>
                <a:gd name="T51" fmla="*/ 1 h 69"/>
                <a:gd name="T52" fmla="*/ 1 w 69"/>
                <a:gd name="T53" fmla="*/ 1 h 69"/>
                <a:gd name="T54" fmla="*/ 1 w 69"/>
                <a:gd name="T55" fmla="*/ 1 h 69"/>
                <a:gd name="T56" fmla="*/ 1 w 69"/>
                <a:gd name="T57" fmla="*/ 1 h 69"/>
                <a:gd name="T58" fmla="*/ 1 w 69"/>
                <a:gd name="T59" fmla="*/ 1 h 69"/>
                <a:gd name="T60" fmla="*/ 1 w 69"/>
                <a:gd name="T61" fmla="*/ 1 h 69"/>
                <a:gd name="T62" fmla="*/ 1 w 69"/>
                <a:gd name="T63" fmla="*/ 1 h 69"/>
                <a:gd name="T64" fmla="*/ 1 w 69"/>
                <a:gd name="T65" fmla="*/ 1 h 69"/>
                <a:gd name="T66" fmla="*/ 1 w 69"/>
                <a:gd name="T67" fmla="*/ 1 h 69"/>
                <a:gd name="T68" fmla="*/ 1 w 69"/>
                <a:gd name="T69" fmla="*/ 1 h 69"/>
                <a:gd name="T70" fmla="*/ 1 w 69"/>
                <a:gd name="T71" fmla="*/ 1 h 69"/>
                <a:gd name="T72" fmla="*/ 1 w 69"/>
                <a:gd name="T73" fmla="*/ 1 h 69"/>
                <a:gd name="T74" fmla="*/ 1 w 69"/>
                <a:gd name="T75" fmla="*/ 1 h 69"/>
                <a:gd name="T76" fmla="*/ 1 w 69"/>
                <a:gd name="T77" fmla="*/ 1 h 69"/>
                <a:gd name="T78" fmla="*/ 1 w 69"/>
                <a:gd name="T79" fmla="*/ 1 h 69"/>
                <a:gd name="T80" fmla="*/ 1 w 69"/>
                <a:gd name="T81" fmla="*/ 1 h 69"/>
                <a:gd name="T82" fmla="*/ 1 w 69"/>
                <a:gd name="T83" fmla="*/ 1 h 69"/>
                <a:gd name="T84" fmla="*/ 1 w 69"/>
                <a:gd name="T85" fmla="*/ 1 h 69"/>
                <a:gd name="T86" fmla="*/ 1 w 69"/>
                <a:gd name="T87" fmla="*/ 1 h 69"/>
                <a:gd name="T88" fmla="*/ 1 w 69"/>
                <a:gd name="T89" fmla="*/ 1 h 69"/>
                <a:gd name="T90" fmla="*/ 1 w 69"/>
                <a:gd name="T91" fmla="*/ 1 h 69"/>
                <a:gd name="T92" fmla="*/ 1 w 69"/>
                <a:gd name="T93" fmla="*/ 1 h 69"/>
                <a:gd name="T94" fmla="*/ 1 w 69"/>
                <a:gd name="T95" fmla="*/ 1 h 69"/>
                <a:gd name="T96" fmla="*/ 1 w 69"/>
                <a:gd name="T97" fmla="*/ 1 h 69"/>
                <a:gd name="T98" fmla="*/ 1 w 69"/>
                <a:gd name="T99" fmla="*/ 1 h 69"/>
                <a:gd name="T100" fmla="*/ 1 w 69"/>
                <a:gd name="T101" fmla="*/ 1 h 69"/>
                <a:gd name="T102" fmla="*/ 1 w 69"/>
                <a:gd name="T103" fmla="*/ 1 h 69"/>
                <a:gd name="T104" fmla="*/ 1 w 69"/>
                <a:gd name="T105" fmla="*/ 1 h 69"/>
                <a:gd name="T106" fmla="*/ 1 w 69"/>
                <a:gd name="T107" fmla="*/ 1 h 69"/>
                <a:gd name="T108" fmla="*/ 0 w 69"/>
                <a:gd name="T109" fmla="*/ 1 h 69"/>
                <a:gd name="T110" fmla="*/ 0 w 69"/>
                <a:gd name="T111" fmla="*/ 1 h 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9"/>
                <a:gd name="T169" fmla="*/ 0 h 69"/>
                <a:gd name="T170" fmla="*/ 69 w 69"/>
                <a:gd name="T171" fmla="*/ 69 h 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9" h="69">
                  <a:moveTo>
                    <a:pt x="0" y="41"/>
                  </a:moveTo>
                  <a:lnTo>
                    <a:pt x="0" y="29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41" y="0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9" y="7"/>
                  </a:lnTo>
                  <a:lnTo>
                    <a:pt x="60" y="8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2" y="10"/>
                  </a:lnTo>
                  <a:lnTo>
                    <a:pt x="63" y="11"/>
                  </a:lnTo>
                  <a:lnTo>
                    <a:pt x="65" y="12"/>
                  </a:lnTo>
                  <a:lnTo>
                    <a:pt x="65" y="14"/>
                  </a:lnTo>
                  <a:lnTo>
                    <a:pt x="66" y="15"/>
                  </a:lnTo>
                  <a:lnTo>
                    <a:pt x="67" y="16"/>
                  </a:lnTo>
                  <a:lnTo>
                    <a:pt x="67" y="17"/>
                  </a:lnTo>
                  <a:lnTo>
                    <a:pt x="67" y="18"/>
                  </a:lnTo>
                  <a:lnTo>
                    <a:pt x="68" y="20"/>
                  </a:lnTo>
                  <a:lnTo>
                    <a:pt x="68" y="22"/>
                  </a:lnTo>
                  <a:lnTo>
                    <a:pt x="68" y="23"/>
                  </a:lnTo>
                  <a:lnTo>
                    <a:pt x="69" y="24"/>
                  </a:lnTo>
                  <a:lnTo>
                    <a:pt x="69" y="25"/>
                  </a:lnTo>
                  <a:lnTo>
                    <a:pt x="69" y="26"/>
                  </a:lnTo>
                  <a:lnTo>
                    <a:pt x="69" y="29"/>
                  </a:lnTo>
                  <a:lnTo>
                    <a:pt x="69" y="41"/>
                  </a:lnTo>
                  <a:lnTo>
                    <a:pt x="69" y="44"/>
                  </a:lnTo>
                  <a:lnTo>
                    <a:pt x="69" y="45"/>
                  </a:lnTo>
                  <a:lnTo>
                    <a:pt x="69" y="46"/>
                  </a:lnTo>
                  <a:lnTo>
                    <a:pt x="68" y="47"/>
                  </a:lnTo>
                  <a:lnTo>
                    <a:pt x="68" y="48"/>
                  </a:lnTo>
                  <a:lnTo>
                    <a:pt x="68" y="49"/>
                  </a:lnTo>
                  <a:lnTo>
                    <a:pt x="67" y="52"/>
                  </a:lnTo>
                  <a:lnTo>
                    <a:pt x="67" y="53"/>
                  </a:lnTo>
                  <a:lnTo>
                    <a:pt x="67" y="54"/>
                  </a:lnTo>
                  <a:lnTo>
                    <a:pt x="66" y="55"/>
                  </a:lnTo>
                  <a:lnTo>
                    <a:pt x="65" y="56"/>
                  </a:lnTo>
                  <a:lnTo>
                    <a:pt x="65" y="58"/>
                  </a:lnTo>
                  <a:lnTo>
                    <a:pt x="63" y="59"/>
                  </a:lnTo>
                  <a:lnTo>
                    <a:pt x="62" y="60"/>
                  </a:lnTo>
                  <a:lnTo>
                    <a:pt x="62" y="61"/>
                  </a:lnTo>
                  <a:lnTo>
                    <a:pt x="61" y="61"/>
                  </a:lnTo>
                  <a:lnTo>
                    <a:pt x="60" y="62"/>
                  </a:lnTo>
                  <a:lnTo>
                    <a:pt x="59" y="63"/>
                  </a:lnTo>
                  <a:lnTo>
                    <a:pt x="58" y="65"/>
                  </a:lnTo>
                  <a:lnTo>
                    <a:pt x="56" y="65"/>
                  </a:lnTo>
                  <a:lnTo>
                    <a:pt x="55" y="66"/>
                  </a:lnTo>
                  <a:lnTo>
                    <a:pt x="54" y="67"/>
                  </a:lnTo>
                  <a:lnTo>
                    <a:pt x="53" y="67"/>
                  </a:lnTo>
                  <a:lnTo>
                    <a:pt x="52" y="68"/>
                  </a:lnTo>
                  <a:lnTo>
                    <a:pt x="51" y="68"/>
                  </a:lnTo>
                  <a:lnTo>
                    <a:pt x="50" y="68"/>
                  </a:lnTo>
                  <a:lnTo>
                    <a:pt x="48" y="69"/>
                  </a:lnTo>
                  <a:lnTo>
                    <a:pt x="47" y="69"/>
                  </a:lnTo>
                  <a:lnTo>
                    <a:pt x="45" y="69"/>
                  </a:lnTo>
                  <a:lnTo>
                    <a:pt x="44" y="69"/>
                  </a:lnTo>
                  <a:lnTo>
                    <a:pt x="43" y="69"/>
                  </a:lnTo>
                  <a:lnTo>
                    <a:pt x="41" y="69"/>
                  </a:lnTo>
                  <a:lnTo>
                    <a:pt x="27" y="69"/>
                  </a:lnTo>
                  <a:lnTo>
                    <a:pt x="26" y="69"/>
                  </a:lnTo>
                  <a:lnTo>
                    <a:pt x="25" y="69"/>
                  </a:lnTo>
                  <a:lnTo>
                    <a:pt x="23" y="69"/>
                  </a:lnTo>
                  <a:lnTo>
                    <a:pt x="22" y="69"/>
                  </a:lnTo>
                  <a:lnTo>
                    <a:pt x="21" y="69"/>
                  </a:lnTo>
                  <a:lnTo>
                    <a:pt x="19" y="68"/>
                  </a:lnTo>
                  <a:lnTo>
                    <a:pt x="18" y="68"/>
                  </a:lnTo>
                  <a:lnTo>
                    <a:pt x="17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2" y="65"/>
                  </a:lnTo>
                  <a:lnTo>
                    <a:pt x="11" y="65"/>
                  </a:lnTo>
                  <a:lnTo>
                    <a:pt x="10" y="63"/>
                  </a:lnTo>
                  <a:lnTo>
                    <a:pt x="9" y="62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1" name="Rectangle 43"/>
            <p:cNvSpPr>
              <a:spLocks noChangeArrowheads="1"/>
            </p:cNvSpPr>
            <p:nvPr/>
          </p:nvSpPr>
          <p:spPr bwMode="auto">
            <a:xfrm>
              <a:off x="3430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2" name="Rectangle 44"/>
            <p:cNvSpPr>
              <a:spLocks noChangeArrowheads="1"/>
            </p:cNvSpPr>
            <p:nvPr/>
          </p:nvSpPr>
          <p:spPr bwMode="auto">
            <a:xfrm>
              <a:off x="890" y="445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3" name="Rectangle 45"/>
            <p:cNvSpPr>
              <a:spLocks noChangeArrowheads="1"/>
            </p:cNvSpPr>
            <p:nvPr/>
          </p:nvSpPr>
          <p:spPr bwMode="auto">
            <a:xfrm>
              <a:off x="1755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4" name="Rectangle 46"/>
            <p:cNvSpPr>
              <a:spLocks noChangeArrowheads="1"/>
            </p:cNvSpPr>
            <p:nvPr/>
          </p:nvSpPr>
          <p:spPr bwMode="auto">
            <a:xfrm>
              <a:off x="1834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5" name="Rectangle 47"/>
            <p:cNvSpPr>
              <a:spLocks noChangeArrowheads="1"/>
            </p:cNvSpPr>
            <p:nvPr/>
          </p:nvSpPr>
          <p:spPr bwMode="auto">
            <a:xfrm>
              <a:off x="2436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6" name="Rectangle 48"/>
            <p:cNvSpPr>
              <a:spLocks noChangeArrowheads="1"/>
            </p:cNvSpPr>
            <p:nvPr/>
          </p:nvSpPr>
          <p:spPr bwMode="auto">
            <a:xfrm>
              <a:off x="2516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7" name="Rectangle 49"/>
            <p:cNvSpPr>
              <a:spLocks noChangeArrowheads="1"/>
            </p:cNvSpPr>
            <p:nvPr/>
          </p:nvSpPr>
          <p:spPr bwMode="auto">
            <a:xfrm>
              <a:off x="3618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8" name="Rectangle 50"/>
            <p:cNvSpPr>
              <a:spLocks noChangeArrowheads="1"/>
            </p:cNvSpPr>
            <p:nvPr/>
          </p:nvSpPr>
          <p:spPr bwMode="auto">
            <a:xfrm>
              <a:off x="3697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9" name="Rectangle 51"/>
            <p:cNvSpPr>
              <a:spLocks noChangeArrowheads="1"/>
            </p:cNvSpPr>
            <p:nvPr/>
          </p:nvSpPr>
          <p:spPr bwMode="auto">
            <a:xfrm>
              <a:off x="2685" y="1300"/>
              <a:ext cx="607" cy="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0" name="Rectangle 52"/>
            <p:cNvSpPr>
              <a:spLocks noChangeArrowheads="1"/>
            </p:cNvSpPr>
            <p:nvPr/>
          </p:nvSpPr>
          <p:spPr bwMode="auto">
            <a:xfrm>
              <a:off x="809" y="1756"/>
              <a:ext cx="341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1" name="Rectangle 53"/>
            <p:cNvSpPr>
              <a:spLocks noChangeArrowheads="1"/>
            </p:cNvSpPr>
            <p:nvPr/>
          </p:nvSpPr>
          <p:spPr bwMode="auto">
            <a:xfrm>
              <a:off x="927" y="2066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2" name="Rectangle 54"/>
            <p:cNvSpPr>
              <a:spLocks noChangeArrowheads="1"/>
            </p:cNvSpPr>
            <p:nvPr/>
          </p:nvSpPr>
          <p:spPr bwMode="auto">
            <a:xfrm>
              <a:off x="1006" y="2118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3" name="Rectangle 55"/>
            <p:cNvSpPr>
              <a:spLocks noChangeArrowheads="1"/>
            </p:cNvSpPr>
            <p:nvPr/>
          </p:nvSpPr>
          <p:spPr bwMode="auto">
            <a:xfrm>
              <a:off x="927" y="2395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4" name="Rectangle 56"/>
            <p:cNvSpPr>
              <a:spLocks noChangeArrowheads="1"/>
            </p:cNvSpPr>
            <p:nvPr/>
          </p:nvSpPr>
          <p:spPr bwMode="auto">
            <a:xfrm>
              <a:off x="1006" y="2447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5" name="Rectangle 57"/>
            <p:cNvSpPr>
              <a:spLocks noChangeArrowheads="1"/>
            </p:cNvSpPr>
            <p:nvPr/>
          </p:nvSpPr>
          <p:spPr bwMode="auto">
            <a:xfrm>
              <a:off x="927" y="2723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6" name="Rectangle 58"/>
            <p:cNvSpPr>
              <a:spLocks noChangeArrowheads="1"/>
            </p:cNvSpPr>
            <p:nvPr/>
          </p:nvSpPr>
          <p:spPr bwMode="auto">
            <a:xfrm>
              <a:off x="1006" y="2776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7" name="Rectangle 59"/>
            <p:cNvSpPr>
              <a:spLocks noChangeArrowheads="1"/>
            </p:cNvSpPr>
            <p:nvPr/>
          </p:nvSpPr>
          <p:spPr bwMode="auto">
            <a:xfrm>
              <a:off x="803" y="3354"/>
              <a:ext cx="34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8" name="Rectangle 60"/>
            <p:cNvSpPr>
              <a:spLocks noChangeArrowheads="1"/>
            </p:cNvSpPr>
            <p:nvPr/>
          </p:nvSpPr>
          <p:spPr bwMode="auto">
            <a:xfrm>
              <a:off x="1145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9" name="Rectangle 61"/>
            <p:cNvSpPr>
              <a:spLocks noChangeArrowheads="1"/>
            </p:cNvSpPr>
            <p:nvPr/>
          </p:nvSpPr>
          <p:spPr bwMode="auto">
            <a:xfrm>
              <a:off x="1365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0" name="Rectangle 62"/>
            <p:cNvSpPr>
              <a:spLocks noChangeArrowheads="1"/>
            </p:cNvSpPr>
            <p:nvPr/>
          </p:nvSpPr>
          <p:spPr bwMode="auto">
            <a:xfrm>
              <a:off x="1580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1" name="Rectangle 63"/>
            <p:cNvSpPr>
              <a:spLocks noChangeArrowheads="1"/>
            </p:cNvSpPr>
            <p:nvPr/>
          </p:nvSpPr>
          <p:spPr bwMode="auto">
            <a:xfrm>
              <a:off x="1790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2" name="Rectangle 64"/>
            <p:cNvSpPr>
              <a:spLocks noChangeArrowheads="1"/>
            </p:cNvSpPr>
            <p:nvPr/>
          </p:nvSpPr>
          <p:spPr bwMode="auto">
            <a:xfrm>
              <a:off x="2226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3" name="Rectangle 65"/>
            <p:cNvSpPr>
              <a:spLocks noChangeArrowheads="1"/>
            </p:cNvSpPr>
            <p:nvPr/>
          </p:nvSpPr>
          <p:spPr bwMode="auto">
            <a:xfrm>
              <a:off x="310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9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4" name="Rectangle 66"/>
            <p:cNvSpPr>
              <a:spLocks noChangeArrowheads="1"/>
            </p:cNvSpPr>
            <p:nvPr/>
          </p:nvSpPr>
          <p:spPr bwMode="auto">
            <a:xfrm>
              <a:off x="3735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12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5" name="Rectangle 67"/>
            <p:cNvSpPr>
              <a:spLocks noChangeArrowheads="1"/>
            </p:cNvSpPr>
            <p:nvPr/>
          </p:nvSpPr>
          <p:spPr bwMode="auto">
            <a:xfrm>
              <a:off x="4171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14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6" name="Rectangle 68"/>
            <p:cNvSpPr>
              <a:spLocks noChangeArrowheads="1"/>
            </p:cNvSpPr>
            <p:nvPr/>
          </p:nvSpPr>
          <p:spPr bwMode="auto">
            <a:xfrm>
              <a:off x="4632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7" name="Rectangle 69"/>
            <p:cNvSpPr>
              <a:spLocks noChangeArrowheads="1"/>
            </p:cNvSpPr>
            <p:nvPr/>
          </p:nvSpPr>
          <p:spPr bwMode="auto">
            <a:xfrm>
              <a:off x="4364" y="356"/>
              <a:ext cx="371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8" name="Rectangle 70"/>
            <p:cNvSpPr>
              <a:spLocks noChangeArrowheads="1"/>
            </p:cNvSpPr>
            <p:nvPr/>
          </p:nvSpPr>
          <p:spPr bwMode="auto">
            <a:xfrm>
              <a:off x="2401" y="3685"/>
              <a:ext cx="1060" cy="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9" name="Rectangle 71"/>
            <p:cNvSpPr>
              <a:spLocks noChangeArrowheads="1"/>
            </p:cNvSpPr>
            <p:nvPr/>
          </p:nvSpPr>
          <p:spPr bwMode="auto">
            <a:xfrm>
              <a:off x="4401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00" name="Rectangle 72"/>
            <p:cNvSpPr>
              <a:spLocks noChangeArrowheads="1"/>
            </p:cNvSpPr>
            <p:nvPr/>
          </p:nvSpPr>
          <p:spPr bwMode="auto">
            <a:xfrm>
              <a:off x="4618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01" name="Line 73"/>
            <p:cNvSpPr>
              <a:spLocks noChangeShapeType="1"/>
            </p:cNvSpPr>
            <p:nvPr/>
          </p:nvSpPr>
          <p:spPr bwMode="auto">
            <a:xfrm flipH="1">
              <a:off x="4619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2" name="Freeform 74"/>
            <p:cNvSpPr>
              <a:spLocks/>
            </p:cNvSpPr>
            <p:nvPr/>
          </p:nvSpPr>
          <p:spPr bwMode="auto">
            <a:xfrm>
              <a:off x="4364" y="763"/>
              <a:ext cx="69" cy="81"/>
            </a:xfrm>
            <a:custGeom>
              <a:avLst/>
              <a:gdLst>
                <a:gd name="T0" fmla="*/ 0 w 139"/>
                <a:gd name="T1" fmla="*/ 0 h 163"/>
                <a:gd name="T2" fmla="*/ 0 w 139"/>
                <a:gd name="T3" fmla="*/ 0 h 163"/>
                <a:gd name="T4" fmla="*/ 0 w 139"/>
                <a:gd name="T5" fmla="*/ 0 h 163"/>
                <a:gd name="T6" fmla="*/ 0 60000 65536"/>
                <a:gd name="T7" fmla="*/ 0 60000 65536"/>
                <a:gd name="T8" fmla="*/ 0 60000 65536"/>
                <a:gd name="T9" fmla="*/ 0 w 139"/>
                <a:gd name="T10" fmla="*/ 0 h 163"/>
                <a:gd name="T11" fmla="*/ 139 w 139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163">
                  <a:moveTo>
                    <a:pt x="0" y="163"/>
                  </a:moveTo>
                  <a:lnTo>
                    <a:pt x="139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3" name="Line 78"/>
            <p:cNvSpPr>
              <a:spLocks noChangeShapeType="1"/>
            </p:cNvSpPr>
            <p:nvPr/>
          </p:nvSpPr>
          <p:spPr bwMode="auto">
            <a:xfrm flipH="1">
              <a:off x="2554" y="356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4" name="Line 79"/>
            <p:cNvSpPr>
              <a:spLocks noChangeShapeType="1"/>
            </p:cNvSpPr>
            <p:nvPr/>
          </p:nvSpPr>
          <p:spPr bwMode="auto">
            <a:xfrm flipH="1">
              <a:off x="2554" y="507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5" name="Line 80"/>
            <p:cNvSpPr>
              <a:spLocks noChangeShapeType="1"/>
            </p:cNvSpPr>
            <p:nvPr/>
          </p:nvSpPr>
          <p:spPr bwMode="auto">
            <a:xfrm flipH="1">
              <a:off x="4074" y="438"/>
              <a:ext cx="10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6" name="Line 84"/>
            <p:cNvSpPr>
              <a:spLocks noChangeShapeType="1"/>
            </p:cNvSpPr>
            <p:nvPr/>
          </p:nvSpPr>
          <p:spPr bwMode="auto">
            <a:xfrm flipH="1">
              <a:off x="3737" y="356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7" name="Line 85"/>
            <p:cNvSpPr>
              <a:spLocks noChangeShapeType="1"/>
            </p:cNvSpPr>
            <p:nvPr/>
          </p:nvSpPr>
          <p:spPr bwMode="auto">
            <a:xfrm flipH="1">
              <a:off x="3737" y="507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8" name="Line 86"/>
            <p:cNvSpPr>
              <a:spLocks noChangeShapeType="1"/>
            </p:cNvSpPr>
            <p:nvPr/>
          </p:nvSpPr>
          <p:spPr bwMode="auto">
            <a:xfrm>
              <a:off x="2346" y="507"/>
              <a:ext cx="22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9" name="Line 87"/>
            <p:cNvSpPr>
              <a:spLocks noChangeShapeType="1"/>
            </p:cNvSpPr>
            <p:nvPr/>
          </p:nvSpPr>
          <p:spPr bwMode="auto">
            <a:xfrm flipH="1">
              <a:off x="1661" y="507"/>
              <a:ext cx="30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0" name="Line 88"/>
            <p:cNvSpPr>
              <a:spLocks noChangeShapeType="1"/>
            </p:cNvSpPr>
            <p:nvPr/>
          </p:nvSpPr>
          <p:spPr bwMode="auto">
            <a:xfrm flipH="1">
              <a:off x="3552" y="507"/>
              <a:ext cx="185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1" name="Freeform 89"/>
            <p:cNvSpPr>
              <a:spLocks/>
            </p:cNvSpPr>
            <p:nvPr/>
          </p:nvSpPr>
          <p:spPr bwMode="auto">
            <a:xfrm>
              <a:off x="1811" y="809"/>
              <a:ext cx="151" cy="290"/>
            </a:xfrm>
            <a:custGeom>
              <a:avLst/>
              <a:gdLst>
                <a:gd name="T0" fmla="*/ 0 w 301"/>
                <a:gd name="T1" fmla="*/ 1 h 580"/>
                <a:gd name="T2" fmla="*/ 0 w 301"/>
                <a:gd name="T3" fmla="*/ 0 h 580"/>
                <a:gd name="T4" fmla="*/ 1 w 301"/>
                <a:gd name="T5" fmla="*/ 0 h 580"/>
                <a:gd name="T6" fmla="*/ 0 60000 65536"/>
                <a:gd name="T7" fmla="*/ 0 60000 65536"/>
                <a:gd name="T8" fmla="*/ 0 60000 65536"/>
                <a:gd name="T9" fmla="*/ 0 w 301"/>
                <a:gd name="T10" fmla="*/ 0 h 580"/>
                <a:gd name="T11" fmla="*/ 301 w 301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1" h="580">
                  <a:moveTo>
                    <a:pt x="0" y="580"/>
                  </a:moveTo>
                  <a:lnTo>
                    <a:pt x="0" y="0"/>
                  </a:lnTo>
                  <a:lnTo>
                    <a:pt x="301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2" name="Freeform 90"/>
            <p:cNvSpPr>
              <a:spLocks/>
            </p:cNvSpPr>
            <p:nvPr/>
          </p:nvSpPr>
          <p:spPr bwMode="auto">
            <a:xfrm>
              <a:off x="3030" y="809"/>
              <a:ext cx="150" cy="290"/>
            </a:xfrm>
            <a:custGeom>
              <a:avLst/>
              <a:gdLst>
                <a:gd name="T0" fmla="*/ 0 w 302"/>
                <a:gd name="T1" fmla="*/ 1 h 580"/>
                <a:gd name="T2" fmla="*/ 0 w 302"/>
                <a:gd name="T3" fmla="*/ 0 h 580"/>
                <a:gd name="T4" fmla="*/ 0 w 302"/>
                <a:gd name="T5" fmla="*/ 0 h 580"/>
                <a:gd name="T6" fmla="*/ 0 60000 65536"/>
                <a:gd name="T7" fmla="*/ 0 60000 65536"/>
                <a:gd name="T8" fmla="*/ 0 60000 65536"/>
                <a:gd name="T9" fmla="*/ 0 w 302"/>
                <a:gd name="T10" fmla="*/ 0 h 580"/>
                <a:gd name="T11" fmla="*/ 302 w 302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580">
                  <a:moveTo>
                    <a:pt x="0" y="580"/>
                  </a:moveTo>
                  <a:lnTo>
                    <a:pt x="0" y="0"/>
                  </a:lnTo>
                  <a:lnTo>
                    <a:pt x="30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3" name="Freeform 91"/>
            <p:cNvSpPr>
              <a:spLocks/>
            </p:cNvSpPr>
            <p:nvPr/>
          </p:nvSpPr>
          <p:spPr bwMode="auto">
            <a:xfrm>
              <a:off x="4213" y="809"/>
              <a:ext cx="151" cy="290"/>
            </a:xfrm>
            <a:custGeom>
              <a:avLst/>
              <a:gdLst>
                <a:gd name="T0" fmla="*/ 0 w 302"/>
                <a:gd name="T1" fmla="*/ 1 h 580"/>
                <a:gd name="T2" fmla="*/ 0 w 302"/>
                <a:gd name="T3" fmla="*/ 0 h 580"/>
                <a:gd name="T4" fmla="*/ 1 w 302"/>
                <a:gd name="T5" fmla="*/ 0 h 580"/>
                <a:gd name="T6" fmla="*/ 0 60000 65536"/>
                <a:gd name="T7" fmla="*/ 0 60000 65536"/>
                <a:gd name="T8" fmla="*/ 0 60000 65536"/>
                <a:gd name="T9" fmla="*/ 0 w 302"/>
                <a:gd name="T10" fmla="*/ 0 h 580"/>
                <a:gd name="T11" fmla="*/ 302 w 302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580">
                  <a:moveTo>
                    <a:pt x="0" y="580"/>
                  </a:moveTo>
                  <a:lnTo>
                    <a:pt x="0" y="0"/>
                  </a:lnTo>
                  <a:lnTo>
                    <a:pt x="30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4" name="Freeform 92"/>
            <p:cNvSpPr>
              <a:spLocks/>
            </p:cNvSpPr>
            <p:nvPr/>
          </p:nvSpPr>
          <p:spPr bwMode="auto">
            <a:xfrm>
              <a:off x="1150" y="809"/>
              <a:ext cx="3063" cy="290"/>
            </a:xfrm>
            <a:custGeom>
              <a:avLst/>
              <a:gdLst>
                <a:gd name="T0" fmla="*/ 0 w 6126"/>
                <a:gd name="T1" fmla="*/ 0 h 580"/>
                <a:gd name="T2" fmla="*/ 0 w 6126"/>
                <a:gd name="T3" fmla="*/ 1 h 580"/>
                <a:gd name="T4" fmla="*/ 1 w 6126"/>
                <a:gd name="T5" fmla="*/ 1 h 580"/>
                <a:gd name="T6" fmla="*/ 0 60000 65536"/>
                <a:gd name="T7" fmla="*/ 0 60000 65536"/>
                <a:gd name="T8" fmla="*/ 0 60000 65536"/>
                <a:gd name="T9" fmla="*/ 0 w 6126"/>
                <a:gd name="T10" fmla="*/ 0 h 580"/>
                <a:gd name="T11" fmla="*/ 6126 w 6126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126" h="580">
                  <a:moveTo>
                    <a:pt x="0" y="0"/>
                  </a:moveTo>
                  <a:lnTo>
                    <a:pt x="0" y="580"/>
                  </a:lnTo>
                  <a:lnTo>
                    <a:pt x="6126" y="58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5" name="Freeform 93"/>
            <p:cNvSpPr>
              <a:spLocks/>
            </p:cNvSpPr>
            <p:nvPr/>
          </p:nvSpPr>
          <p:spPr bwMode="auto">
            <a:xfrm>
              <a:off x="1811" y="217"/>
              <a:ext cx="743" cy="290"/>
            </a:xfrm>
            <a:custGeom>
              <a:avLst/>
              <a:gdLst>
                <a:gd name="T0" fmla="*/ 1 w 1485"/>
                <a:gd name="T1" fmla="*/ 0 h 581"/>
                <a:gd name="T2" fmla="*/ 1 w 1485"/>
                <a:gd name="T3" fmla="*/ 0 h 581"/>
                <a:gd name="T4" fmla="*/ 1 w 1485"/>
                <a:gd name="T5" fmla="*/ 0 h 581"/>
                <a:gd name="T6" fmla="*/ 0 w 1485"/>
                <a:gd name="T7" fmla="*/ 0 h 581"/>
                <a:gd name="T8" fmla="*/ 0 w 1485"/>
                <a:gd name="T9" fmla="*/ 0 h 5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85"/>
                <a:gd name="T16" fmla="*/ 0 h 581"/>
                <a:gd name="T17" fmla="*/ 1485 w 1485"/>
                <a:gd name="T18" fmla="*/ 581 h 5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85" h="581">
                  <a:moveTo>
                    <a:pt x="1485" y="279"/>
                  </a:moveTo>
                  <a:lnTo>
                    <a:pt x="1322" y="279"/>
                  </a:lnTo>
                  <a:lnTo>
                    <a:pt x="1322" y="0"/>
                  </a:lnTo>
                  <a:lnTo>
                    <a:pt x="0" y="0"/>
                  </a:lnTo>
                  <a:lnTo>
                    <a:pt x="0" y="581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6" name="Freeform 94"/>
            <p:cNvSpPr>
              <a:spLocks/>
            </p:cNvSpPr>
            <p:nvPr/>
          </p:nvSpPr>
          <p:spPr bwMode="auto">
            <a:xfrm>
              <a:off x="2995" y="217"/>
              <a:ext cx="742" cy="221"/>
            </a:xfrm>
            <a:custGeom>
              <a:avLst/>
              <a:gdLst>
                <a:gd name="T0" fmla="*/ 0 w 1485"/>
                <a:gd name="T1" fmla="*/ 1 h 441"/>
                <a:gd name="T2" fmla="*/ 0 w 1485"/>
                <a:gd name="T3" fmla="*/ 1 h 441"/>
                <a:gd name="T4" fmla="*/ 0 w 1485"/>
                <a:gd name="T5" fmla="*/ 0 h 441"/>
                <a:gd name="T6" fmla="*/ 0 w 1485"/>
                <a:gd name="T7" fmla="*/ 0 h 441"/>
                <a:gd name="T8" fmla="*/ 0 w 1485"/>
                <a:gd name="T9" fmla="*/ 1 h 441"/>
                <a:gd name="T10" fmla="*/ 0 w 1485"/>
                <a:gd name="T11" fmla="*/ 1 h 4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85"/>
                <a:gd name="T19" fmla="*/ 0 h 441"/>
                <a:gd name="T20" fmla="*/ 1485 w 1485"/>
                <a:gd name="T21" fmla="*/ 441 h 4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85" h="441">
                  <a:moveTo>
                    <a:pt x="1485" y="279"/>
                  </a:moveTo>
                  <a:lnTo>
                    <a:pt x="1322" y="279"/>
                  </a:lnTo>
                  <a:lnTo>
                    <a:pt x="1322" y="0"/>
                  </a:lnTo>
                  <a:lnTo>
                    <a:pt x="69" y="0"/>
                  </a:lnTo>
                  <a:lnTo>
                    <a:pt x="69" y="441"/>
                  </a:lnTo>
                  <a:lnTo>
                    <a:pt x="0" y="441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7" name="Freeform 95"/>
            <p:cNvSpPr>
              <a:spLocks/>
            </p:cNvSpPr>
            <p:nvPr/>
          </p:nvSpPr>
          <p:spPr bwMode="auto">
            <a:xfrm>
              <a:off x="4178" y="438"/>
              <a:ext cx="186" cy="69"/>
            </a:xfrm>
            <a:custGeom>
              <a:avLst/>
              <a:gdLst>
                <a:gd name="T0" fmla="*/ 1 w 372"/>
                <a:gd name="T1" fmla="*/ 0 h 140"/>
                <a:gd name="T2" fmla="*/ 1 w 372"/>
                <a:gd name="T3" fmla="*/ 0 h 140"/>
                <a:gd name="T4" fmla="*/ 1 w 372"/>
                <a:gd name="T5" fmla="*/ 0 h 140"/>
                <a:gd name="T6" fmla="*/ 0 w 372"/>
                <a:gd name="T7" fmla="*/ 0 h 1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140"/>
                <a:gd name="T14" fmla="*/ 372 w 372"/>
                <a:gd name="T15" fmla="*/ 140 h 1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140">
                  <a:moveTo>
                    <a:pt x="372" y="140"/>
                  </a:moveTo>
                  <a:lnTo>
                    <a:pt x="70" y="140"/>
                  </a:lnTo>
                  <a:lnTo>
                    <a:pt x="70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8" name="Freeform 96"/>
            <p:cNvSpPr>
              <a:spLocks/>
            </p:cNvSpPr>
            <p:nvPr/>
          </p:nvSpPr>
          <p:spPr bwMode="auto">
            <a:xfrm>
              <a:off x="3030" y="438"/>
              <a:ext cx="150" cy="69"/>
            </a:xfrm>
            <a:custGeom>
              <a:avLst/>
              <a:gdLst>
                <a:gd name="T0" fmla="*/ 0 w 302"/>
                <a:gd name="T1" fmla="*/ 0 h 140"/>
                <a:gd name="T2" fmla="*/ 0 w 302"/>
                <a:gd name="T3" fmla="*/ 0 h 140"/>
                <a:gd name="T4" fmla="*/ 0 w 302"/>
                <a:gd name="T5" fmla="*/ 0 h 140"/>
                <a:gd name="T6" fmla="*/ 0 60000 65536"/>
                <a:gd name="T7" fmla="*/ 0 60000 65536"/>
                <a:gd name="T8" fmla="*/ 0 60000 65536"/>
                <a:gd name="T9" fmla="*/ 0 w 302"/>
                <a:gd name="T10" fmla="*/ 0 h 140"/>
                <a:gd name="T11" fmla="*/ 302 w 302"/>
                <a:gd name="T12" fmla="*/ 140 h 1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140">
                  <a:moveTo>
                    <a:pt x="302" y="140"/>
                  </a:moveTo>
                  <a:lnTo>
                    <a:pt x="0" y="14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9" name="Freeform 97"/>
            <p:cNvSpPr>
              <a:spLocks/>
            </p:cNvSpPr>
            <p:nvPr/>
          </p:nvSpPr>
          <p:spPr bwMode="auto">
            <a:xfrm>
              <a:off x="1800" y="496"/>
              <a:ext cx="23" cy="23"/>
            </a:xfrm>
            <a:custGeom>
              <a:avLst/>
              <a:gdLst>
                <a:gd name="T0" fmla="*/ 0 w 46"/>
                <a:gd name="T1" fmla="*/ 0 h 47"/>
                <a:gd name="T2" fmla="*/ 0 w 46"/>
                <a:gd name="T3" fmla="*/ 0 h 47"/>
                <a:gd name="T4" fmla="*/ 1 w 46"/>
                <a:gd name="T5" fmla="*/ 0 h 47"/>
                <a:gd name="T6" fmla="*/ 1 w 46"/>
                <a:gd name="T7" fmla="*/ 0 h 47"/>
                <a:gd name="T8" fmla="*/ 1 w 46"/>
                <a:gd name="T9" fmla="*/ 0 h 47"/>
                <a:gd name="T10" fmla="*/ 1 w 46"/>
                <a:gd name="T11" fmla="*/ 0 h 47"/>
                <a:gd name="T12" fmla="*/ 1 w 46"/>
                <a:gd name="T13" fmla="*/ 0 h 47"/>
                <a:gd name="T14" fmla="*/ 1 w 46"/>
                <a:gd name="T15" fmla="*/ 0 h 47"/>
                <a:gd name="T16" fmla="*/ 1 w 46"/>
                <a:gd name="T17" fmla="*/ 0 h 47"/>
                <a:gd name="T18" fmla="*/ 1 w 46"/>
                <a:gd name="T19" fmla="*/ 0 h 47"/>
                <a:gd name="T20" fmla="*/ 1 w 46"/>
                <a:gd name="T21" fmla="*/ 0 h 47"/>
                <a:gd name="T22" fmla="*/ 1 w 46"/>
                <a:gd name="T23" fmla="*/ 0 h 47"/>
                <a:gd name="T24" fmla="*/ 1 w 46"/>
                <a:gd name="T25" fmla="*/ 0 h 47"/>
                <a:gd name="T26" fmla="*/ 1 w 46"/>
                <a:gd name="T27" fmla="*/ 0 h 47"/>
                <a:gd name="T28" fmla="*/ 1 w 46"/>
                <a:gd name="T29" fmla="*/ 0 h 47"/>
                <a:gd name="T30" fmla="*/ 1 w 46"/>
                <a:gd name="T31" fmla="*/ 0 h 47"/>
                <a:gd name="T32" fmla="*/ 1 w 46"/>
                <a:gd name="T33" fmla="*/ 0 h 47"/>
                <a:gd name="T34" fmla="*/ 1 w 46"/>
                <a:gd name="T35" fmla="*/ 0 h 47"/>
                <a:gd name="T36" fmla="*/ 1 w 46"/>
                <a:gd name="T37" fmla="*/ 0 h 47"/>
                <a:gd name="T38" fmla="*/ 1 w 46"/>
                <a:gd name="T39" fmla="*/ 0 h 47"/>
                <a:gd name="T40" fmla="*/ 1 w 46"/>
                <a:gd name="T41" fmla="*/ 0 h 47"/>
                <a:gd name="T42" fmla="*/ 1 w 46"/>
                <a:gd name="T43" fmla="*/ 0 h 47"/>
                <a:gd name="T44" fmla="*/ 1 w 46"/>
                <a:gd name="T45" fmla="*/ 0 h 47"/>
                <a:gd name="T46" fmla="*/ 1 w 46"/>
                <a:gd name="T47" fmla="*/ 0 h 47"/>
                <a:gd name="T48" fmla="*/ 1 w 46"/>
                <a:gd name="T49" fmla="*/ 0 h 47"/>
                <a:gd name="T50" fmla="*/ 1 w 46"/>
                <a:gd name="T51" fmla="*/ 0 h 47"/>
                <a:gd name="T52" fmla="*/ 1 w 46"/>
                <a:gd name="T53" fmla="*/ 0 h 47"/>
                <a:gd name="T54" fmla="*/ 1 w 46"/>
                <a:gd name="T55" fmla="*/ 0 h 47"/>
                <a:gd name="T56" fmla="*/ 1 w 46"/>
                <a:gd name="T57" fmla="*/ 0 h 47"/>
                <a:gd name="T58" fmla="*/ 1 w 46"/>
                <a:gd name="T59" fmla="*/ 0 h 47"/>
                <a:gd name="T60" fmla="*/ 1 w 46"/>
                <a:gd name="T61" fmla="*/ 0 h 47"/>
                <a:gd name="T62" fmla="*/ 1 w 46"/>
                <a:gd name="T63" fmla="*/ 0 h 47"/>
                <a:gd name="T64" fmla="*/ 1 w 46"/>
                <a:gd name="T65" fmla="*/ 0 h 47"/>
                <a:gd name="T66" fmla="*/ 1 w 46"/>
                <a:gd name="T67" fmla="*/ 0 h 47"/>
                <a:gd name="T68" fmla="*/ 1 w 46"/>
                <a:gd name="T69" fmla="*/ 0 h 47"/>
                <a:gd name="T70" fmla="*/ 1 w 46"/>
                <a:gd name="T71" fmla="*/ 0 h 47"/>
                <a:gd name="T72" fmla="*/ 1 w 46"/>
                <a:gd name="T73" fmla="*/ 0 h 47"/>
                <a:gd name="T74" fmla="*/ 1 w 46"/>
                <a:gd name="T75" fmla="*/ 0 h 47"/>
                <a:gd name="T76" fmla="*/ 1 w 46"/>
                <a:gd name="T77" fmla="*/ 0 h 47"/>
                <a:gd name="T78" fmla="*/ 1 w 46"/>
                <a:gd name="T79" fmla="*/ 0 h 47"/>
                <a:gd name="T80" fmla="*/ 1 w 46"/>
                <a:gd name="T81" fmla="*/ 0 h 47"/>
                <a:gd name="T82" fmla="*/ 1 w 46"/>
                <a:gd name="T83" fmla="*/ 0 h 47"/>
                <a:gd name="T84" fmla="*/ 1 w 46"/>
                <a:gd name="T85" fmla="*/ 0 h 47"/>
                <a:gd name="T86" fmla="*/ 1 w 46"/>
                <a:gd name="T87" fmla="*/ 0 h 47"/>
                <a:gd name="T88" fmla="*/ 1 w 46"/>
                <a:gd name="T89" fmla="*/ 0 h 47"/>
                <a:gd name="T90" fmla="*/ 1 w 46"/>
                <a:gd name="T91" fmla="*/ 0 h 47"/>
                <a:gd name="T92" fmla="*/ 1 w 46"/>
                <a:gd name="T93" fmla="*/ 0 h 47"/>
                <a:gd name="T94" fmla="*/ 1 w 46"/>
                <a:gd name="T95" fmla="*/ 0 h 47"/>
                <a:gd name="T96" fmla="*/ 1 w 46"/>
                <a:gd name="T97" fmla="*/ 0 h 47"/>
                <a:gd name="T98" fmla="*/ 1 w 46"/>
                <a:gd name="T99" fmla="*/ 0 h 47"/>
                <a:gd name="T100" fmla="*/ 1 w 46"/>
                <a:gd name="T101" fmla="*/ 0 h 47"/>
                <a:gd name="T102" fmla="*/ 1 w 46"/>
                <a:gd name="T103" fmla="*/ 0 h 47"/>
                <a:gd name="T104" fmla="*/ 1 w 46"/>
                <a:gd name="T105" fmla="*/ 0 h 47"/>
                <a:gd name="T106" fmla="*/ 1 w 46"/>
                <a:gd name="T107" fmla="*/ 0 h 47"/>
                <a:gd name="T108" fmla="*/ 0 w 46"/>
                <a:gd name="T109" fmla="*/ 0 h 47"/>
                <a:gd name="T110" fmla="*/ 0 w 46"/>
                <a:gd name="T111" fmla="*/ 0 h 4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7"/>
                <a:gd name="T170" fmla="*/ 46 w 46"/>
                <a:gd name="T171" fmla="*/ 47 h 4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7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7" y="9"/>
                  </a:lnTo>
                  <a:lnTo>
                    <a:pt x="38" y="10"/>
                  </a:lnTo>
                  <a:lnTo>
                    <a:pt x="39" y="10"/>
                  </a:lnTo>
                  <a:lnTo>
                    <a:pt x="39" y="11"/>
                  </a:lnTo>
                  <a:lnTo>
                    <a:pt x="40" y="12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2" y="15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6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4" y="32"/>
                  </a:lnTo>
                  <a:lnTo>
                    <a:pt x="42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39" y="38"/>
                  </a:lnTo>
                  <a:lnTo>
                    <a:pt x="39" y="39"/>
                  </a:lnTo>
                  <a:lnTo>
                    <a:pt x="38" y="39"/>
                  </a:lnTo>
                  <a:lnTo>
                    <a:pt x="37" y="40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2"/>
                  </a:lnTo>
                  <a:lnTo>
                    <a:pt x="32" y="43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29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27" y="47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0" name="Freeform 98"/>
            <p:cNvSpPr>
              <a:spLocks/>
            </p:cNvSpPr>
            <p:nvPr/>
          </p:nvSpPr>
          <p:spPr bwMode="auto">
            <a:xfrm>
              <a:off x="3018" y="414"/>
              <a:ext cx="23" cy="35"/>
            </a:xfrm>
            <a:custGeom>
              <a:avLst/>
              <a:gdLst>
                <a:gd name="T0" fmla="*/ 0 w 46"/>
                <a:gd name="T1" fmla="*/ 1 h 70"/>
                <a:gd name="T2" fmla="*/ 0 w 46"/>
                <a:gd name="T3" fmla="*/ 1 h 70"/>
                <a:gd name="T4" fmla="*/ 1 w 46"/>
                <a:gd name="T5" fmla="*/ 1 h 70"/>
                <a:gd name="T6" fmla="*/ 1 w 46"/>
                <a:gd name="T7" fmla="*/ 1 h 70"/>
                <a:gd name="T8" fmla="*/ 1 w 46"/>
                <a:gd name="T9" fmla="*/ 1 h 70"/>
                <a:gd name="T10" fmla="*/ 1 w 46"/>
                <a:gd name="T11" fmla="*/ 1 h 70"/>
                <a:gd name="T12" fmla="*/ 1 w 46"/>
                <a:gd name="T13" fmla="*/ 1 h 70"/>
                <a:gd name="T14" fmla="*/ 1 w 46"/>
                <a:gd name="T15" fmla="*/ 1 h 70"/>
                <a:gd name="T16" fmla="*/ 1 w 46"/>
                <a:gd name="T17" fmla="*/ 1 h 70"/>
                <a:gd name="T18" fmla="*/ 1 w 46"/>
                <a:gd name="T19" fmla="*/ 1 h 70"/>
                <a:gd name="T20" fmla="*/ 1 w 46"/>
                <a:gd name="T21" fmla="*/ 1 h 70"/>
                <a:gd name="T22" fmla="*/ 1 w 46"/>
                <a:gd name="T23" fmla="*/ 0 h 70"/>
                <a:gd name="T24" fmla="*/ 1 w 46"/>
                <a:gd name="T25" fmla="*/ 1 h 70"/>
                <a:gd name="T26" fmla="*/ 1 w 46"/>
                <a:gd name="T27" fmla="*/ 1 h 70"/>
                <a:gd name="T28" fmla="*/ 1 w 46"/>
                <a:gd name="T29" fmla="*/ 1 h 70"/>
                <a:gd name="T30" fmla="*/ 1 w 46"/>
                <a:gd name="T31" fmla="*/ 1 h 70"/>
                <a:gd name="T32" fmla="*/ 1 w 46"/>
                <a:gd name="T33" fmla="*/ 1 h 70"/>
                <a:gd name="T34" fmla="*/ 1 w 46"/>
                <a:gd name="T35" fmla="*/ 1 h 70"/>
                <a:gd name="T36" fmla="*/ 1 w 46"/>
                <a:gd name="T37" fmla="*/ 1 h 70"/>
                <a:gd name="T38" fmla="*/ 1 w 46"/>
                <a:gd name="T39" fmla="*/ 1 h 70"/>
                <a:gd name="T40" fmla="*/ 1 w 46"/>
                <a:gd name="T41" fmla="*/ 1 h 70"/>
                <a:gd name="T42" fmla="*/ 1 w 46"/>
                <a:gd name="T43" fmla="*/ 1 h 70"/>
                <a:gd name="T44" fmla="*/ 1 w 46"/>
                <a:gd name="T45" fmla="*/ 1 h 70"/>
                <a:gd name="T46" fmla="*/ 1 w 46"/>
                <a:gd name="T47" fmla="*/ 1 h 70"/>
                <a:gd name="T48" fmla="*/ 1 w 46"/>
                <a:gd name="T49" fmla="*/ 1 h 70"/>
                <a:gd name="T50" fmla="*/ 1 w 46"/>
                <a:gd name="T51" fmla="*/ 1 h 70"/>
                <a:gd name="T52" fmla="*/ 1 w 46"/>
                <a:gd name="T53" fmla="*/ 1 h 70"/>
                <a:gd name="T54" fmla="*/ 1 w 46"/>
                <a:gd name="T55" fmla="*/ 1 h 70"/>
                <a:gd name="T56" fmla="*/ 1 w 46"/>
                <a:gd name="T57" fmla="*/ 1 h 70"/>
                <a:gd name="T58" fmla="*/ 1 w 46"/>
                <a:gd name="T59" fmla="*/ 1 h 70"/>
                <a:gd name="T60" fmla="*/ 1 w 46"/>
                <a:gd name="T61" fmla="*/ 1 h 70"/>
                <a:gd name="T62" fmla="*/ 1 w 46"/>
                <a:gd name="T63" fmla="*/ 1 h 70"/>
                <a:gd name="T64" fmla="*/ 1 w 46"/>
                <a:gd name="T65" fmla="*/ 1 h 70"/>
                <a:gd name="T66" fmla="*/ 1 w 46"/>
                <a:gd name="T67" fmla="*/ 1 h 70"/>
                <a:gd name="T68" fmla="*/ 1 w 46"/>
                <a:gd name="T69" fmla="*/ 1 h 70"/>
                <a:gd name="T70" fmla="*/ 1 w 46"/>
                <a:gd name="T71" fmla="*/ 1 h 70"/>
                <a:gd name="T72" fmla="*/ 1 w 46"/>
                <a:gd name="T73" fmla="*/ 1 h 70"/>
                <a:gd name="T74" fmla="*/ 1 w 46"/>
                <a:gd name="T75" fmla="*/ 1 h 70"/>
                <a:gd name="T76" fmla="*/ 1 w 46"/>
                <a:gd name="T77" fmla="*/ 1 h 70"/>
                <a:gd name="T78" fmla="*/ 1 w 46"/>
                <a:gd name="T79" fmla="*/ 1 h 70"/>
                <a:gd name="T80" fmla="*/ 1 w 46"/>
                <a:gd name="T81" fmla="*/ 1 h 70"/>
                <a:gd name="T82" fmla="*/ 1 w 46"/>
                <a:gd name="T83" fmla="*/ 1 h 70"/>
                <a:gd name="T84" fmla="*/ 1 w 46"/>
                <a:gd name="T85" fmla="*/ 1 h 70"/>
                <a:gd name="T86" fmla="*/ 1 w 46"/>
                <a:gd name="T87" fmla="*/ 1 h 70"/>
                <a:gd name="T88" fmla="*/ 1 w 46"/>
                <a:gd name="T89" fmla="*/ 1 h 70"/>
                <a:gd name="T90" fmla="*/ 1 w 46"/>
                <a:gd name="T91" fmla="*/ 1 h 70"/>
                <a:gd name="T92" fmla="*/ 1 w 46"/>
                <a:gd name="T93" fmla="*/ 1 h 70"/>
                <a:gd name="T94" fmla="*/ 1 w 46"/>
                <a:gd name="T95" fmla="*/ 1 h 70"/>
                <a:gd name="T96" fmla="*/ 1 w 46"/>
                <a:gd name="T97" fmla="*/ 1 h 70"/>
                <a:gd name="T98" fmla="*/ 1 w 46"/>
                <a:gd name="T99" fmla="*/ 1 h 70"/>
                <a:gd name="T100" fmla="*/ 1 w 46"/>
                <a:gd name="T101" fmla="*/ 1 h 70"/>
                <a:gd name="T102" fmla="*/ 1 w 46"/>
                <a:gd name="T103" fmla="*/ 1 h 70"/>
                <a:gd name="T104" fmla="*/ 1 w 46"/>
                <a:gd name="T105" fmla="*/ 1 h 70"/>
                <a:gd name="T106" fmla="*/ 1 w 46"/>
                <a:gd name="T107" fmla="*/ 1 h 70"/>
                <a:gd name="T108" fmla="*/ 0 w 46"/>
                <a:gd name="T109" fmla="*/ 1 h 70"/>
                <a:gd name="T110" fmla="*/ 0 w 46"/>
                <a:gd name="T111" fmla="*/ 1 h 7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70"/>
                <a:gd name="T170" fmla="*/ 46 w 46"/>
                <a:gd name="T171" fmla="*/ 70 h 7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70">
                  <a:moveTo>
                    <a:pt x="0" y="42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5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6" y="46"/>
                  </a:lnTo>
                  <a:lnTo>
                    <a:pt x="45" y="48"/>
                  </a:lnTo>
                  <a:lnTo>
                    <a:pt x="45" y="49"/>
                  </a:lnTo>
                  <a:lnTo>
                    <a:pt x="45" y="50"/>
                  </a:lnTo>
                  <a:lnTo>
                    <a:pt x="44" y="52"/>
                  </a:lnTo>
                  <a:lnTo>
                    <a:pt x="44" y="53"/>
                  </a:lnTo>
                  <a:lnTo>
                    <a:pt x="43" y="55"/>
                  </a:lnTo>
                  <a:lnTo>
                    <a:pt x="43" y="56"/>
                  </a:lnTo>
                  <a:lnTo>
                    <a:pt x="42" y="57"/>
                  </a:lnTo>
                  <a:lnTo>
                    <a:pt x="42" y="58"/>
                  </a:lnTo>
                  <a:lnTo>
                    <a:pt x="41" y="59"/>
                  </a:lnTo>
                  <a:lnTo>
                    <a:pt x="39" y="60"/>
                  </a:lnTo>
                  <a:lnTo>
                    <a:pt x="39" y="61"/>
                  </a:lnTo>
                  <a:lnTo>
                    <a:pt x="38" y="61"/>
                  </a:lnTo>
                  <a:lnTo>
                    <a:pt x="37" y="63"/>
                  </a:lnTo>
                  <a:lnTo>
                    <a:pt x="36" y="64"/>
                  </a:lnTo>
                  <a:lnTo>
                    <a:pt x="35" y="65"/>
                  </a:lnTo>
                  <a:lnTo>
                    <a:pt x="34" y="65"/>
                  </a:lnTo>
                  <a:lnTo>
                    <a:pt x="32" y="66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29" y="68"/>
                  </a:lnTo>
                  <a:lnTo>
                    <a:pt x="28" y="68"/>
                  </a:lnTo>
                  <a:lnTo>
                    <a:pt x="27" y="68"/>
                  </a:lnTo>
                  <a:lnTo>
                    <a:pt x="26" y="70"/>
                  </a:lnTo>
                  <a:lnTo>
                    <a:pt x="24" y="70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0" y="70"/>
                  </a:lnTo>
                  <a:lnTo>
                    <a:pt x="19" y="70"/>
                  </a:lnTo>
                  <a:lnTo>
                    <a:pt x="28" y="70"/>
                  </a:lnTo>
                  <a:lnTo>
                    <a:pt x="27" y="70"/>
                  </a:lnTo>
                  <a:lnTo>
                    <a:pt x="26" y="70"/>
                  </a:lnTo>
                  <a:lnTo>
                    <a:pt x="23" y="70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0" y="68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3" y="65"/>
                  </a:lnTo>
                  <a:lnTo>
                    <a:pt x="12" y="65"/>
                  </a:lnTo>
                  <a:lnTo>
                    <a:pt x="10" y="64"/>
                  </a:lnTo>
                  <a:lnTo>
                    <a:pt x="9" y="63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5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1" name="Freeform 99"/>
            <p:cNvSpPr>
              <a:spLocks/>
            </p:cNvSpPr>
            <p:nvPr/>
          </p:nvSpPr>
          <p:spPr bwMode="auto">
            <a:xfrm>
              <a:off x="3018" y="1087"/>
              <a:ext cx="23" cy="24"/>
            </a:xfrm>
            <a:custGeom>
              <a:avLst/>
              <a:gdLst>
                <a:gd name="T0" fmla="*/ 0 w 46"/>
                <a:gd name="T1" fmla="*/ 1 h 46"/>
                <a:gd name="T2" fmla="*/ 0 w 46"/>
                <a:gd name="T3" fmla="*/ 1 h 46"/>
                <a:gd name="T4" fmla="*/ 1 w 46"/>
                <a:gd name="T5" fmla="*/ 1 h 46"/>
                <a:gd name="T6" fmla="*/ 1 w 46"/>
                <a:gd name="T7" fmla="*/ 1 h 46"/>
                <a:gd name="T8" fmla="*/ 1 w 46"/>
                <a:gd name="T9" fmla="*/ 1 h 46"/>
                <a:gd name="T10" fmla="*/ 1 w 46"/>
                <a:gd name="T11" fmla="*/ 1 h 46"/>
                <a:gd name="T12" fmla="*/ 1 w 46"/>
                <a:gd name="T13" fmla="*/ 1 h 46"/>
                <a:gd name="T14" fmla="*/ 1 w 46"/>
                <a:gd name="T15" fmla="*/ 1 h 46"/>
                <a:gd name="T16" fmla="*/ 1 w 46"/>
                <a:gd name="T17" fmla="*/ 1 h 46"/>
                <a:gd name="T18" fmla="*/ 1 w 46"/>
                <a:gd name="T19" fmla="*/ 1 h 46"/>
                <a:gd name="T20" fmla="*/ 1 w 46"/>
                <a:gd name="T21" fmla="*/ 1 h 46"/>
                <a:gd name="T22" fmla="*/ 1 w 46"/>
                <a:gd name="T23" fmla="*/ 0 h 46"/>
                <a:gd name="T24" fmla="*/ 1 w 46"/>
                <a:gd name="T25" fmla="*/ 1 h 46"/>
                <a:gd name="T26" fmla="*/ 1 w 46"/>
                <a:gd name="T27" fmla="*/ 1 h 46"/>
                <a:gd name="T28" fmla="*/ 1 w 46"/>
                <a:gd name="T29" fmla="*/ 1 h 46"/>
                <a:gd name="T30" fmla="*/ 1 w 46"/>
                <a:gd name="T31" fmla="*/ 1 h 46"/>
                <a:gd name="T32" fmla="*/ 1 w 46"/>
                <a:gd name="T33" fmla="*/ 1 h 46"/>
                <a:gd name="T34" fmla="*/ 1 w 46"/>
                <a:gd name="T35" fmla="*/ 1 h 46"/>
                <a:gd name="T36" fmla="*/ 1 w 46"/>
                <a:gd name="T37" fmla="*/ 1 h 46"/>
                <a:gd name="T38" fmla="*/ 1 w 46"/>
                <a:gd name="T39" fmla="*/ 1 h 46"/>
                <a:gd name="T40" fmla="*/ 1 w 46"/>
                <a:gd name="T41" fmla="*/ 1 h 46"/>
                <a:gd name="T42" fmla="*/ 1 w 46"/>
                <a:gd name="T43" fmla="*/ 1 h 46"/>
                <a:gd name="T44" fmla="*/ 1 w 46"/>
                <a:gd name="T45" fmla="*/ 1 h 46"/>
                <a:gd name="T46" fmla="*/ 1 w 46"/>
                <a:gd name="T47" fmla="*/ 1 h 46"/>
                <a:gd name="T48" fmla="*/ 1 w 46"/>
                <a:gd name="T49" fmla="*/ 1 h 46"/>
                <a:gd name="T50" fmla="*/ 1 w 46"/>
                <a:gd name="T51" fmla="*/ 1 h 46"/>
                <a:gd name="T52" fmla="*/ 1 w 46"/>
                <a:gd name="T53" fmla="*/ 1 h 46"/>
                <a:gd name="T54" fmla="*/ 1 w 46"/>
                <a:gd name="T55" fmla="*/ 1 h 46"/>
                <a:gd name="T56" fmla="*/ 1 w 46"/>
                <a:gd name="T57" fmla="*/ 1 h 46"/>
                <a:gd name="T58" fmla="*/ 1 w 46"/>
                <a:gd name="T59" fmla="*/ 1 h 46"/>
                <a:gd name="T60" fmla="*/ 1 w 46"/>
                <a:gd name="T61" fmla="*/ 1 h 46"/>
                <a:gd name="T62" fmla="*/ 1 w 46"/>
                <a:gd name="T63" fmla="*/ 1 h 46"/>
                <a:gd name="T64" fmla="*/ 1 w 46"/>
                <a:gd name="T65" fmla="*/ 1 h 46"/>
                <a:gd name="T66" fmla="*/ 1 w 46"/>
                <a:gd name="T67" fmla="*/ 1 h 46"/>
                <a:gd name="T68" fmla="*/ 1 w 46"/>
                <a:gd name="T69" fmla="*/ 1 h 46"/>
                <a:gd name="T70" fmla="*/ 1 w 46"/>
                <a:gd name="T71" fmla="*/ 1 h 46"/>
                <a:gd name="T72" fmla="*/ 1 w 46"/>
                <a:gd name="T73" fmla="*/ 1 h 46"/>
                <a:gd name="T74" fmla="*/ 1 w 46"/>
                <a:gd name="T75" fmla="*/ 1 h 46"/>
                <a:gd name="T76" fmla="*/ 1 w 46"/>
                <a:gd name="T77" fmla="*/ 1 h 46"/>
                <a:gd name="T78" fmla="*/ 1 w 46"/>
                <a:gd name="T79" fmla="*/ 1 h 46"/>
                <a:gd name="T80" fmla="*/ 1 w 46"/>
                <a:gd name="T81" fmla="*/ 1 h 46"/>
                <a:gd name="T82" fmla="*/ 1 w 46"/>
                <a:gd name="T83" fmla="*/ 1 h 46"/>
                <a:gd name="T84" fmla="*/ 1 w 46"/>
                <a:gd name="T85" fmla="*/ 1 h 46"/>
                <a:gd name="T86" fmla="*/ 1 w 46"/>
                <a:gd name="T87" fmla="*/ 1 h 46"/>
                <a:gd name="T88" fmla="*/ 1 w 46"/>
                <a:gd name="T89" fmla="*/ 1 h 46"/>
                <a:gd name="T90" fmla="*/ 1 w 46"/>
                <a:gd name="T91" fmla="*/ 1 h 46"/>
                <a:gd name="T92" fmla="*/ 1 w 46"/>
                <a:gd name="T93" fmla="*/ 1 h 46"/>
                <a:gd name="T94" fmla="*/ 1 w 46"/>
                <a:gd name="T95" fmla="*/ 1 h 46"/>
                <a:gd name="T96" fmla="*/ 1 w 46"/>
                <a:gd name="T97" fmla="*/ 1 h 46"/>
                <a:gd name="T98" fmla="*/ 1 w 46"/>
                <a:gd name="T99" fmla="*/ 1 h 46"/>
                <a:gd name="T100" fmla="*/ 1 w 46"/>
                <a:gd name="T101" fmla="*/ 1 h 46"/>
                <a:gd name="T102" fmla="*/ 1 w 46"/>
                <a:gd name="T103" fmla="*/ 1 h 46"/>
                <a:gd name="T104" fmla="*/ 1 w 46"/>
                <a:gd name="T105" fmla="*/ 1 h 46"/>
                <a:gd name="T106" fmla="*/ 1 w 46"/>
                <a:gd name="T107" fmla="*/ 1 h 46"/>
                <a:gd name="T108" fmla="*/ 0 w 46"/>
                <a:gd name="T109" fmla="*/ 1 h 46"/>
                <a:gd name="T110" fmla="*/ 0 w 46"/>
                <a:gd name="T111" fmla="*/ 1 h 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6"/>
                <a:gd name="T170" fmla="*/ 46 w 46"/>
                <a:gd name="T171" fmla="*/ 46 h 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6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2" y="34"/>
                  </a:lnTo>
                  <a:lnTo>
                    <a:pt x="42" y="35"/>
                  </a:lnTo>
                  <a:lnTo>
                    <a:pt x="41" y="36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2"/>
                  </a:lnTo>
                  <a:lnTo>
                    <a:pt x="32" y="43"/>
                  </a:lnTo>
                  <a:lnTo>
                    <a:pt x="31" y="44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6" y="46"/>
                  </a:lnTo>
                  <a:lnTo>
                    <a:pt x="24" y="46"/>
                  </a:lnTo>
                  <a:lnTo>
                    <a:pt x="22" y="46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1" y="46"/>
                  </a:lnTo>
                  <a:lnTo>
                    <a:pt x="20" y="45"/>
                  </a:lnTo>
                  <a:lnTo>
                    <a:pt x="19" y="45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4" y="43"/>
                  </a:lnTo>
                  <a:lnTo>
                    <a:pt x="13" y="42"/>
                  </a:lnTo>
                  <a:lnTo>
                    <a:pt x="12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2" name="Freeform 100"/>
            <p:cNvSpPr>
              <a:spLocks/>
            </p:cNvSpPr>
            <p:nvPr/>
          </p:nvSpPr>
          <p:spPr bwMode="auto">
            <a:xfrm>
              <a:off x="1800" y="1087"/>
              <a:ext cx="23" cy="24"/>
            </a:xfrm>
            <a:custGeom>
              <a:avLst/>
              <a:gdLst>
                <a:gd name="T0" fmla="*/ 0 w 46"/>
                <a:gd name="T1" fmla="*/ 1 h 46"/>
                <a:gd name="T2" fmla="*/ 0 w 46"/>
                <a:gd name="T3" fmla="*/ 1 h 46"/>
                <a:gd name="T4" fmla="*/ 1 w 46"/>
                <a:gd name="T5" fmla="*/ 1 h 46"/>
                <a:gd name="T6" fmla="*/ 1 w 46"/>
                <a:gd name="T7" fmla="*/ 1 h 46"/>
                <a:gd name="T8" fmla="*/ 1 w 46"/>
                <a:gd name="T9" fmla="*/ 1 h 46"/>
                <a:gd name="T10" fmla="*/ 1 w 46"/>
                <a:gd name="T11" fmla="*/ 1 h 46"/>
                <a:gd name="T12" fmla="*/ 1 w 46"/>
                <a:gd name="T13" fmla="*/ 1 h 46"/>
                <a:gd name="T14" fmla="*/ 1 w 46"/>
                <a:gd name="T15" fmla="*/ 1 h 46"/>
                <a:gd name="T16" fmla="*/ 1 w 46"/>
                <a:gd name="T17" fmla="*/ 1 h 46"/>
                <a:gd name="T18" fmla="*/ 1 w 46"/>
                <a:gd name="T19" fmla="*/ 1 h 46"/>
                <a:gd name="T20" fmla="*/ 1 w 46"/>
                <a:gd name="T21" fmla="*/ 1 h 46"/>
                <a:gd name="T22" fmla="*/ 1 w 46"/>
                <a:gd name="T23" fmla="*/ 0 h 46"/>
                <a:gd name="T24" fmla="*/ 1 w 46"/>
                <a:gd name="T25" fmla="*/ 1 h 46"/>
                <a:gd name="T26" fmla="*/ 1 w 46"/>
                <a:gd name="T27" fmla="*/ 1 h 46"/>
                <a:gd name="T28" fmla="*/ 1 w 46"/>
                <a:gd name="T29" fmla="*/ 1 h 46"/>
                <a:gd name="T30" fmla="*/ 1 w 46"/>
                <a:gd name="T31" fmla="*/ 1 h 46"/>
                <a:gd name="T32" fmla="*/ 1 w 46"/>
                <a:gd name="T33" fmla="*/ 1 h 46"/>
                <a:gd name="T34" fmla="*/ 1 w 46"/>
                <a:gd name="T35" fmla="*/ 1 h 46"/>
                <a:gd name="T36" fmla="*/ 1 w 46"/>
                <a:gd name="T37" fmla="*/ 1 h 46"/>
                <a:gd name="T38" fmla="*/ 1 w 46"/>
                <a:gd name="T39" fmla="*/ 1 h 46"/>
                <a:gd name="T40" fmla="*/ 1 w 46"/>
                <a:gd name="T41" fmla="*/ 1 h 46"/>
                <a:gd name="T42" fmla="*/ 1 w 46"/>
                <a:gd name="T43" fmla="*/ 1 h 46"/>
                <a:gd name="T44" fmla="*/ 1 w 46"/>
                <a:gd name="T45" fmla="*/ 1 h 46"/>
                <a:gd name="T46" fmla="*/ 1 w 46"/>
                <a:gd name="T47" fmla="*/ 1 h 46"/>
                <a:gd name="T48" fmla="*/ 1 w 46"/>
                <a:gd name="T49" fmla="*/ 1 h 46"/>
                <a:gd name="T50" fmla="*/ 1 w 46"/>
                <a:gd name="T51" fmla="*/ 1 h 46"/>
                <a:gd name="T52" fmla="*/ 1 w 46"/>
                <a:gd name="T53" fmla="*/ 1 h 46"/>
                <a:gd name="T54" fmla="*/ 1 w 46"/>
                <a:gd name="T55" fmla="*/ 1 h 46"/>
                <a:gd name="T56" fmla="*/ 1 w 46"/>
                <a:gd name="T57" fmla="*/ 1 h 46"/>
                <a:gd name="T58" fmla="*/ 1 w 46"/>
                <a:gd name="T59" fmla="*/ 1 h 46"/>
                <a:gd name="T60" fmla="*/ 1 w 46"/>
                <a:gd name="T61" fmla="*/ 1 h 46"/>
                <a:gd name="T62" fmla="*/ 1 w 46"/>
                <a:gd name="T63" fmla="*/ 1 h 46"/>
                <a:gd name="T64" fmla="*/ 1 w 46"/>
                <a:gd name="T65" fmla="*/ 1 h 46"/>
                <a:gd name="T66" fmla="*/ 1 w 46"/>
                <a:gd name="T67" fmla="*/ 1 h 46"/>
                <a:gd name="T68" fmla="*/ 1 w 46"/>
                <a:gd name="T69" fmla="*/ 1 h 46"/>
                <a:gd name="T70" fmla="*/ 1 w 46"/>
                <a:gd name="T71" fmla="*/ 1 h 46"/>
                <a:gd name="T72" fmla="*/ 1 w 46"/>
                <a:gd name="T73" fmla="*/ 1 h 46"/>
                <a:gd name="T74" fmla="*/ 1 w 46"/>
                <a:gd name="T75" fmla="*/ 1 h 46"/>
                <a:gd name="T76" fmla="*/ 1 w 46"/>
                <a:gd name="T77" fmla="*/ 1 h 46"/>
                <a:gd name="T78" fmla="*/ 1 w 46"/>
                <a:gd name="T79" fmla="*/ 1 h 46"/>
                <a:gd name="T80" fmla="*/ 1 w 46"/>
                <a:gd name="T81" fmla="*/ 1 h 46"/>
                <a:gd name="T82" fmla="*/ 1 w 46"/>
                <a:gd name="T83" fmla="*/ 1 h 46"/>
                <a:gd name="T84" fmla="*/ 1 w 46"/>
                <a:gd name="T85" fmla="*/ 1 h 46"/>
                <a:gd name="T86" fmla="*/ 1 w 46"/>
                <a:gd name="T87" fmla="*/ 1 h 46"/>
                <a:gd name="T88" fmla="*/ 1 w 46"/>
                <a:gd name="T89" fmla="*/ 1 h 46"/>
                <a:gd name="T90" fmla="*/ 1 w 46"/>
                <a:gd name="T91" fmla="*/ 1 h 46"/>
                <a:gd name="T92" fmla="*/ 1 w 46"/>
                <a:gd name="T93" fmla="*/ 1 h 46"/>
                <a:gd name="T94" fmla="*/ 1 w 46"/>
                <a:gd name="T95" fmla="*/ 1 h 46"/>
                <a:gd name="T96" fmla="*/ 1 w 46"/>
                <a:gd name="T97" fmla="*/ 1 h 46"/>
                <a:gd name="T98" fmla="*/ 1 w 46"/>
                <a:gd name="T99" fmla="*/ 1 h 46"/>
                <a:gd name="T100" fmla="*/ 1 w 46"/>
                <a:gd name="T101" fmla="*/ 1 h 46"/>
                <a:gd name="T102" fmla="*/ 1 w 46"/>
                <a:gd name="T103" fmla="*/ 1 h 46"/>
                <a:gd name="T104" fmla="*/ 1 w 46"/>
                <a:gd name="T105" fmla="*/ 1 h 46"/>
                <a:gd name="T106" fmla="*/ 1 w 46"/>
                <a:gd name="T107" fmla="*/ 1 h 46"/>
                <a:gd name="T108" fmla="*/ 0 w 46"/>
                <a:gd name="T109" fmla="*/ 1 h 46"/>
                <a:gd name="T110" fmla="*/ 0 w 46"/>
                <a:gd name="T111" fmla="*/ 1 h 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6"/>
                <a:gd name="T170" fmla="*/ 46 w 46"/>
                <a:gd name="T171" fmla="*/ 46 h 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6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0" y="12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2" y="15"/>
                  </a:lnTo>
                  <a:lnTo>
                    <a:pt x="44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4" y="31"/>
                  </a:lnTo>
                  <a:lnTo>
                    <a:pt x="42" y="32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2"/>
                  </a:lnTo>
                  <a:lnTo>
                    <a:pt x="32" y="43"/>
                  </a:lnTo>
                  <a:lnTo>
                    <a:pt x="31" y="44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5" y="46"/>
                  </a:lnTo>
                  <a:lnTo>
                    <a:pt x="24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6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9" y="45"/>
                  </a:lnTo>
                  <a:lnTo>
                    <a:pt x="18" y="45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3" name="Line 101"/>
            <p:cNvSpPr>
              <a:spLocks noChangeShapeType="1"/>
            </p:cNvSpPr>
            <p:nvPr/>
          </p:nvSpPr>
          <p:spPr bwMode="auto">
            <a:xfrm flipH="1">
              <a:off x="4735" y="507"/>
              <a:ext cx="232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4" name="Rectangle 102"/>
            <p:cNvSpPr>
              <a:spLocks noChangeArrowheads="1"/>
            </p:cNvSpPr>
            <p:nvPr/>
          </p:nvSpPr>
          <p:spPr bwMode="auto">
            <a:xfrm>
              <a:off x="4614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25" name="Rectangle 103"/>
            <p:cNvSpPr>
              <a:spLocks noChangeArrowheads="1"/>
            </p:cNvSpPr>
            <p:nvPr/>
          </p:nvSpPr>
          <p:spPr bwMode="auto">
            <a:xfrm>
              <a:off x="4816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26" name="Freeform 104"/>
            <p:cNvSpPr>
              <a:spLocks/>
            </p:cNvSpPr>
            <p:nvPr/>
          </p:nvSpPr>
          <p:spPr bwMode="auto">
            <a:xfrm>
              <a:off x="1162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7" name="Freeform 105"/>
            <p:cNvSpPr>
              <a:spLocks/>
            </p:cNvSpPr>
            <p:nvPr/>
          </p:nvSpPr>
          <p:spPr bwMode="auto">
            <a:xfrm>
              <a:off x="138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8" name="Freeform 106"/>
            <p:cNvSpPr>
              <a:spLocks/>
            </p:cNvSpPr>
            <p:nvPr/>
          </p:nvSpPr>
          <p:spPr bwMode="auto">
            <a:xfrm>
              <a:off x="160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9" name="Freeform 107"/>
            <p:cNvSpPr>
              <a:spLocks/>
            </p:cNvSpPr>
            <p:nvPr/>
          </p:nvSpPr>
          <p:spPr bwMode="auto">
            <a:xfrm>
              <a:off x="1823" y="1727"/>
              <a:ext cx="209" cy="162"/>
            </a:xfrm>
            <a:custGeom>
              <a:avLst/>
              <a:gdLst>
                <a:gd name="T0" fmla="*/ 1 w 418"/>
                <a:gd name="T1" fmla="*/ 0 h 325"/>
                <a:gd name="T2" fmla="*/ 1 w 418"/>
                <a:gd name="T3" fmla="*/ 0 h 325"/>
                <a:gd name="T4" fmla="*/ 1 w 418"/>
                <a:gd name="T5" fmla="*/ 0 h 325"/>
                <a:gd name="T6" fmla="*/ 1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0" name="Freeform 108"/>
            <p:cNvSpPr>
              <a:spLocks/>
            </p:cNvSpPr>
            <p:nvPr/>
          </p:nvSpPr>
          <p:spPr bwMode="auto">
            <a:xfrm>
              <a:off x="2032" y="1727"/>
              <a:ext cx="220" cy="162"/>
            </a:xfrm>
            <a:custGeom>
              <a:avLst/>
              <a:gdLst>
                <a:gd name="T0" fmla="*/ 1 w 440"/>
                <a:gd name="T1" fmla="*/ 0 h 325"/>
                <a:gd name="T2" fmla="*/ 1 w 440"/>
                <a:gd name="T3" fmla="*/ 0 h 325"/>
                <a:gd name="T4" fmla="*/ 1 w 440"/>
                <a:gd name="T5" fmla="*/ 0 h 325"/>
                <a:gd name="T6" fmla="*/ 1 w 440"/>
                <a:gd name="T7" fmla="*/ 0 h 325"/>
                <a:gd name="T8" fmla="*/ 0 w 44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0"/>
                <a:gd name="T16" fmla="*/ 0 h 325"/>
                <a:gd name="T17" fmla="*/ 440 w 44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0" h="325">
                  <a:moveTo>
                    <a:pt x="440" y="325"/>
                  </a:moveTo>
                  <a:lnTo>
                    <a:pt x="440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1" name="Freeform 109"/>
            <p:cNvSpPr>
              <a:spLocks/>
            </p:cNvSpPr>
            <p:nvPr/>
          </p:nvSpPr>
          <p:spPr bwMode="auto">
            <a:xfrm>
              <a:off x="225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3" y="0"/>
                  </a:lnTo>
                  <a:lnTo>
                    <a:pt x="233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2" name="Freeform 110"/>
            <p:cNvSpPr>
              <a:spLocks/>
            </p:cNvSpPr>
            <p:nvPr/>
          </p:nvSpPr>
          <p:spPr bwMode="auto">
            <a:xfrm>
              <a:off x="247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3" name="Freeform 111"/>
            <p:cNvSpPr>
              <a:spLocks/>
            </p:cNvSpPr>
            <p:nvPr/>
          </p:nvSpPr>
          <p:spPr bwMode="auto">
            <a:xfrm>
              <a:off x="269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4" name="Freeform 112"/>
            <p:cNvSpPr>
              <a:spLocks/>
            </p:cNvSpPr>
            <p:nvPr/>
          </p:nvSpPr>
          <p:spPr bwMode="auto">
            <a:xfrm>
              <a:off x="2914" y="1727"/>
              <a:ext cx="208" cy="162"/>
            </a:xfrm>
            <a:custGeom>
              <a:avLst/>
              <a:gdLst>
                <a:gd name="T0" fmla="*/ 0 w 418"/>
                <a:gd name="T1" fmla="*/ 0 h 325"/>
                <a:gd name="T2" fmla="*/ 0 w 418"/>
                <a:gd name="T3" fmla="*/ 0 h 325"/>
                <a:gd name="T4" fmla="*/ 0 w 418"/>
                <a:gd name="T5" fmla="*/ 0 h 325"/>
                <a:gd name="T6" fmla="*/ 0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5" name="Freeform 113"/>
            <p:cNvSpPr>
              <a:spLocks/>
            </p:cNvSpPr>
            <p:nvPr/>
          </p:nvSpPr>
          <p:spPr bwMode="auto">
            <a:xfrm>
              <a:off x="312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6" name="Freeform 114"/>
            <p:cNvSpPr>
              <a:spLocks/>
            </p:cNvSpPr>
            <p:nvPr/>
          </p:nvSpPr>
          <p:spPr bwMode="auto">
            <a:xfrm>
              <a:off x="334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7" name="Freeform 115"/>
            <p:cNvSpPr>
              <a:spLocks/>
            </p:cNvSpPr>
            <p:nvPr/>
          </p:nvSpPr>
          <p:spPr bwMode="auto">
            <a:xfrm>
              <a:off x="356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8" y="0"/>
                  </a:lnTo>
                  <a:lnTo>
                    <a:pt x="20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8" name="Freeform 116"/>
            <p:cNvSpPr>
              <a:spLocks/>
            </p:cNvSpPr>
            <p:nvPr/>
          </p:nvSpPr>
          <p:spPr bwMode="auto">
            <a:xfrm>
              <a:off x="3784" y="1727"/>
              <a:ext cx="220" cy="162"/>
            </a:xfrm>
            <a:custGeom>
              <a:avLst/>
              <a:gdLst>
                <a:gd name="T0" fmla="*/ 1 w 440"/>
                <a:gd name="T1" fmla="*/ 0 h 325"/>
                <a:gd name="T2" fmla="*/ 1 w 440"/>
                <a:gd name="T3" fmla="*/ 0 h 325"/>
                <a:gd name="T4" fmla="*/ 1 w 440"/>
                <a:gd name="T5" fmla="*/ 0 h 325"/>
                <a:gd name="T6" fmla="*/ 1 w 440"/>
                <a:gd name="T7" fmla="*/ 0 h 325"/>
                <a:gd name="T8" fmla="*/ 0 w 44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0"/>
                <a:gd name="T16" fmla="*/ 0 h 325"/>
                <a:gd name="T17" fmla="*/ 440 w 44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0" h="325">
                  <a:moveTo>
                    <a:pt x="440" y="325"/>
                  </a:moveTo>
                  <a:lnTo>
                    <a:pt x="440" y="0"/>
                  </a:lnTo>
                  <a:lnTo>
                    <a:pt x="208" y="0"/>
                  </a:lnTo>
                  <a:lnTo>
                    <a:pt x="20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9" name="Freeform 117"/>
            <p:cNvSpPr>
              <a:spLocks/>
            </p:cNvSpPr>
            <p:nvPr/>
          </p:nvSpPr>
          <p:spPr bwMode="auto">
            <a:xfrm>
              <a:off x="4004" y="1727"/>
              <a:ext cx="209" cy="162"/>
            </a:xfrm>
            <a:custGeom>
              <a:avLst/>
              <a:gdLst>
                <a:gd name="T0" fmla="*/ 1 w 418"/>
                <a:gd name="T1" fmla="*/ 0 h 325"/>
                <a:gd name="T2" fmla="*/ 1 w 418"/>
                <a:gd name="T3" fmla="*/ 0 h 325"/>
                <a:gd name="T4" fmla="*/ 1 w 418"/>
                <a:gd name="T5" fmla="*/ 0 h 325"/>
                <a:gd name="T6" fmla="*/ 1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0" name="Freeform 118"/>
            <p:cNvSpPr>
              <a:spLocks/>
            </p:cNvSpPr>
            <p:nvPr/>
          </p:nvSpPr>
          <p:spPr bwMode="auto">
            <a:xfrm>
              <a:off x="421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1" name="Freeform 119"/>
            <p:cNvSpPr>
              <a:spLocks/>
            </p:cNvSpPr>
            <p:nvPr/>
          </p:nvSpPr>
          <p:spPr bwMode="auto">
            <a:xfrm>
              <a:off x="443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2" name="Freeform 120"/>
            <p:cNvSpPr>
              <a:spLocks/>
            </p:cNvSpPr>
            <p:nvPr/>
          </p:nvSpPr>
          <p:spPr bwMode="auto">
            <a:xfrm>
              <a:off x="4654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3" name="Line 121"/>
            <p:cNvSpPr>
              <a:spLocks noChangeShapeType="1"/>
            </p:cNvSpPr>
            <p:nvPr/>
          </p:nvSpPr>
          <p:spPr bwMode="auto">
            <a:xfrm flipH="1">
              <a:off x="4874" y="1889"/>
              <a:ext cx="70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4" name="Freeform 122"/>
            <p:cNvSpPr>
              <a:spLocks/>
            </p:cNvSpPr>
            <p:nvPr/>
          </p:nvSpPr>
          <p:spPr bwMode="auto">
            <a:xfrm>
              <a:off x="1162" y="2052"/>
              <a:ext cx="359" cy="162"/>
            </a:xfrm>
            <a:custGeom>
              <a:avLst/>
              <a:gdLst>
                <a:gd name="T0" fmla="*/ 0 w 720"/>
                <a:gd name="T1" fmla="*/ 0 h 325"/>
                <a:gd name="T2" fmla="*/ 0 w 720"/>
                <a:gd name="T3" fmla="*/ 0 h 325"/>
                <a:gd name="T4" fmla="*/ 0 w 720"/>
                <a:gd name="T5" fmla="*/ 0 h 325"/>
                <a:gd name="T6" fmla="*/ 0 w 720"/>
                <a:gd name="T7" fmla="*/ 0 h 325"/>
                <a:gd name="T8" fmla="*/ 0 w 72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325"/>
                <a:gd name="T17" fmla="*/ 720 w 72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325">
                  <a:moveTo>
                    <a:pt x="720" y="325"/>
                  </a:moveTo>
                  <a:lnTo>
                    <a:pt x="720" y="0"/>
                  </a:lnTo>
                  <a:lnTo>
                    <a:pt x="302" y="0"/>
                  </a:lnTo>
                  <a:lnTo>
                    <a:pt x="30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5" name="Freeform 123"/>
            <p:cNvSpPr>
              <a:spLocks/>
            </p:cNvSpPr>
            <p:nvPr/>
          </p:nvSpPr>
          <p:spPr bwMode="auto">
            <a:xfrm>
              <a:off x="1521" y="2052"/>
              <a:ext cx="441" cy="162"/>
            </a:xfrm>
            <a:custGeom>
              <a:avLst/>
              <a:gdLst>
                <a:gd name="T0" fmla="*/ 1 w 881"/>
                <a:gd name="T1" fmla="*/ 0 h 325"/>
                <a:gd name="T2" fmla="*/ 1 w 881"/>
                <a:gd name="T3" fmla="*/ 0 h 325"/>
                <a:gd name="T4" fmla="*/ 1 w 881"/>
                <a:gd name="T5" fmla="*/ 0 h 325"/>
                <a:gd name="T6" fmla="*/ 1 w 881"/>
                <a:gd name="T7" fmla="*/ 0 h 325"/>
                <a:gd name="T8" fmla="*/ 0 w 88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1"/>
                <a:gd name="T16" fmla="*/ 0 h 325"/>
                <a:gd name="T17" fmla="*/ 881 w 88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1" h="325">
                  <a:moveTo>
                    <a:pt x="881" y="325"/>
                  </a:moveTo>
                  <a:lnTo>
                    <a:pt x="881" y="0"/>
                  </a:lnTo>
                  <a:lnTo>
                    <a:pt x="440" y="0"/>
                  </a:lnTo>
                  <a:lnTo>
                    <a:pt x="440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6" name="Freeform 124"/>
            <p:cNvSpPr>
              <a:spLocks/>
            </p:cNvSpPr>
            <p:nvPr/>
          </p:nvSpPr>
          <p:spPr bwMode="auto">
            <a:xfrm>
              <a:off x="1962" y="2052"/>
              <a:ext cx="441" cy="162"/>
            </a:xfrm>
            <a:custGeom>
              <a:avLst/>
              <a:gdLst>
                <a:gd name="T0" fmla="*/ 1 w 882"/>
                <a:gd name="T1" fmla="*/ 0 h 325"/>
                <a:gd name="T2" fmla="*/ 1 w 882"/>
                <a:gd name="T3" fmla="*/ 0 h 325"/>
                <a:gd name="T4" fmla="*/ 1 w 882"/>
                <a:gd name="T5" fmla="*/ 0 h 325"/>
                <a:gd name="T6" fmla="*/ 1 w 882"/>
                <a:gd name="T7" fmla="*/ 0 h 325"/>
                <a:gd name="T8" fmla="*/ 0 w 88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2"/>
                <a:gd name="T16" fmla="*/ 0 h 325"/>
                <a:gd name="T17" fmla="*/ 882 w 88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2" h="325">
                  <a:moveTo>
                    <a:pt x="882" y="325"/>
                  </a:moveTo>
                  <a:lnTo>
                    <a:pt x="88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7" name="Freeform 125"/>
            <p:cNvSpPr>
              <a:spLocks/>
            </p:cNvSpPr>
            <p:nvPr/>
          </p:nvSpPr>
          <p:spPr bwMode="auto">
            <a:xfrm>
              <a:off x="2403" y="2052"/>
              <a:ext cx="429" cy="162"/>
            </a:xfrm>
            <a:custGeom>
              <a:avLst/>
              <a:gdLst>
                <a:gd name="T0" fmla="*/ 0 w 859"/>
                <a:gd name="T1" fmla="*/ 0 h 325"/>
                <a:gd name="T2" fmla="*/ 0 w 859"/>
                <a:gd name="T3" fmla="*/ 0 h 325"/>
                <a:gd name="T4" fmla="*/ 0 w 859"/>
                <a:gd name="T5" fmla="*/ 0 h 325"/>
                <a:gd name="T6" fmla="*/ 0 w 859"/>
                <a:gd name="T7" fmla="*/ 0 h 325"/>
                <a:gd name="T8" fmla="*/ 0 w 859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9"/>
                <a:gd name="T16" fmla="*/ 0 h 325"/>
                <a:gd name="T17" fmla="*/ 859 w 859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9" h="325">
                  <a:moveTo>
                    <a:pt x="859" y="325"/>
                  </a:moveTo>
                  <a:lnTo>
                    <a:pt x="859" y="0"/>
                  </a:lnTo>
                  <a:lnTo>
                    <a:pt x="418" y="0"/>
                  </a:lnTo>
                  <a:lnTo>
                    <a:pt x="41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8" name="Freeform 126"/>
            <p:cNvSpPr>
              <a:spLocks/>
            </p:cNvSpPr>
            <p:nvPr/>
          </p:nvSpPr>
          <p:spPr bwMode="auto">
            <a:xfrm>
              <a:off x="2832" y="2052"/>
              <a:ext cx="441" cy="162"/>
            </a:xfrm>
            <a:custGeom>
              <a:avLst/>
              <a:gdLst>
                <a:gd name="T0" fmla="*/ 1 w 882"/>
                <a:gd name="T1" fmla="*/ 0 h 325"/>
                <a:gd name="T2" fmla="*/ 1 w 882"/>
                <a:gd name="T3" fmla="*/ 0 h 325"/>
                <a:gd name="T4" fmla="*/ 1 w 882"/>
                <a:gd name="T5" fmla="*/ 0 h 325"/>
                <a:gd name="T6" fmla="*/ 1 w 882"/>
                <a:gd name="T7" fmla="*/ 0 h 325"/>
                <a:gd name="T8" fmla="*/ 0 w 88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2"/>
                <a:gd name="T16" fmla="*/ 0 h 325"/>
                <a:gd name="T17" fmla="*/ 882 w 88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2" h="325">
                  <a:moveTo>
                    <a:pt x="882" y="325"/>
                  </a:moveTo>
                  <a:lnTo>
                    <a:pt x="88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9" name="Freeform 127"/>
            <p:cNvSpPr>
              <a:spLocks/>
            </p:cNvSpPr>
            <p:nvPr/>
          </p:nvSpPr>
          <p:spPr bwMode="auto">
            <a:xfrm>
              <a:off x="3273" y="2052"/>
              <a:ext cx="430" cy="162"/>
            </a:xfrm>
            <a:custGeom>
              <a:avLst/>
              <a:gdLst>
                <a:gd name="T0" fmla="*/ 1 w 858"/>
                <a:gd name="T1" fmla="*/ 0 h 325"/>
                <a:gd name="T2" fmla="*/ 1 w 858"/>
                <a:gd name="T3" fmla="*/ 0 h 325"/>
                <a:gd name="T4" fmla="*/ 1 w 858"/>
                <a:gd name="T5" fmla="*/ 0 h 325"/>
                <a:gd name="T6" fmla="*/ 1 w 858"/>
                <a:gd name="T7" fmla="*/ 0 h 325"/>
                <a:gd name="T8" fmla="*/ 0 w 85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8"/>
                <a:gd name="T16" fmla="*/ 0 h 325"/>
                <a:gd name="T17" fmla="*/ 858 w 85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8" h="325">
                  <a:moveTo>
                    <a:pt x="858" y="325"/>
                  </a:moveTo>
                  <a:lnTo>
                    <a:pt x="858" y="0"/>
                  </a:lnTo>
                  <a:lnTo>
                    <a:pt x="440" y="0"/>
                  </a:lnTo>
                  <a:lnTo>
                    <a:pt x="440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0" name="Freeform 128"/>
            <p:cNvSpPr>
              <a:spLocks/>
            </p:cNvSpPr>
            <p:nvPr/>
          </p:nvSpPr>
          <p:spPr bwMode="auto">
            <a:xfrm>
              <a:off x="3703" y="2052"/>
              <a:ext cx="406" cy="162"/>
            </a:xfrm>
            <a:custGeom>
              <a:avLst/>
              <a:gdLst>
                <a:gd name="T0" fmla="*/ 1 w 812"/>
                <a:gd name="T1" fmla="*/ 0 h 325"/>
                <a:gd name="T2" fmla="*/ 1 w 812"/>
                <a:gd name="T3" fmla="*/ 0 h 325"/>
                <a:gd name="T4" fmla="*/ 1 w 812"/>
                <a:gd name="T5" fmla="*/ 0 h 325"/>
                <a:gd name="T6" fmla="*/ 1 w 812"/>
                <a:gd name="T7" fmla="*/ 0 h 325"/>
                <a:gd name="T8" fmla="*/ 0 w 81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2"/>
                <a:gd name="T16" fmla="*/ 0 h 325"/>
                <a:gd name="T17" fmla="*/ 812 w 81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2" h="325">
                  <a:moveTo>
                    <a:pt x="812" y="325"/>
                  </a:moveTo>
                  <a:lnTo>
                    <a:pt x="812" y="0"/>
                  </a:lnTo>
                  <a:lnTo>
                    <a:pt x="371" y="0"/>
                  </a:lnTo>
                  <a:lnTo>
                    <a:pt x="37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1" name="Freeform 129"/>
            <p:cNvSpPr>
              <a:spLocks/>
            </p:cNvSpPr>
            <p:nvPr/>
          </p:nvSpPr>
          <p:spPr bwMode="auto">
            <a:xfrm>
              <a:off x="4109" y="2052"/>
              <a:ext cx="429" cy="162"/>
            </a:xfrm>
            <a:custGeom>
              <a:avLst/>
              <a:gdLst>
                <a:gd name="T0" fmla="*/ 0 w 859"/>
                <a:gd name="T1" fmla="*/ 0 h 325"/>
                <a:gd name="T2" fmla="*/ 0 w 859"/>
                <a:gd name="T3" fmla="*/ 0 h 325"/>
                <a:gd name="T4" fmla="*/ 0 w 859"/>
                <a:gd name="T5" fmla="*/ 0 h 325"/>
                <a:gd name="T6" fmla="*/ 0 w 859"/>
                <a:gd name="T7" fmla="*/ 0 h 325"/>
                <a:gd name="T8" fmla="*/ 0 w 859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9"/>
                <a:gd name="T16" fmla="*/ 0 h 325"/>
                <a:gd name="T17" fmla="*/ 859 w 859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9" h="325">
                  <a:moveTo>
                    <a:pt x="859" y="325"/>
                  </a:moveTo>
                  <a:lnTo>
                    <a:pt x="859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2" name="Freeform 130"/>
            <p:cNvSpPr>
              <a:spLocks/>
            </p:cNvSpPr>
            <p:nvPr/>
          </p:nvSpPr>
          <p:spPr bwMode="auto">
            <a:xfrm>
              <a:off x="4538" y="2052"/>
              <a:ext cx="406" cy="162"/>
            </a:xfrm>
            <a:custGeom>
              <a:avLst/>
              <a:gdLst>
                <a:gd name="T0" fmla="*/ 1 w 812"/>
                <a:gd name="T1" fmla="*/ 0 h 325"/>
                <a:gd name="T2" fmla="*/ 1 w 812"/>
                <a:gd name="T3" fmla="*/ 0 h 325"/>
                <a:gd name="T4" fmla="*/ 1 w 812"/>
                <a:gd name="T5" fmla="*/ 0 h 325"/>
                <a:gd name="T6" fmla="*/ 1 w 812"/>
                <a:gd name="T7" fmla="*/ 0 h 325"/>
                <a:gd name="T8" fmla="*/ 0 w 81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2"/>
                <a:gd name="T16" fmla="*/ 0 h 325"/>
                <a:gd name="T17" fmla="*/ 812 w 81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2" h="325">
                  <a:moveTo>
                    <a:pt x="812" y="0"/>
                  </a:moveTo>
                  <a:lnTo>
                    <a:pt x="81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3" name="Freeform 131"/>
            <p:cNvSpPr>
              <a:spLocks/>
            </p:cNvSpPr>
            <p:nvPr/>
          </p:nvSpPr>
          <p:spPr bwMode="auto">
            <a:xfrm>
              <a:off x="1162" y="2377"/>
              <a:ext cx="800" cy="174"/>
            </a:xfrm>
            <a:custGeom>
              <a:avLst/>
              <a:gdLst>
                <a:gd name="T0" fmla="*/ 0 w 1601"/>
                <a:gd name="T1" fmla="*/ 0 h 349"/>
                <a:gd name="T2" fmla="*/ 0 w 1601"/>
                <a:gd name="T3" fmla="*/ 0 h 349"/>
                <a:gd name="T4" fmla="*/ 0 w 1601"/>
                <a:gd name="T5" fmla="*/ 0 h 349"/>
                <a:gd name="T6" fmla="*/ 0 w 1601"/>
                <a:gd name="T7" fmla="*/ 0 h 349"/>
                <a:gd name="T8" fmla="*/ 0 w 160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1"/>
                <a:gd name="T16" fmla="*/ 0 h 349"/>
                <a:gd name="T17" fmla="*/ 1601 w 160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1" h="349">
                  <a:moveTo>
                    <a:pt x="1601" y="349"/>
                  </a:moveTo>
                  <a:lnTo>
                    <a:pt x="1601" y="0"/>
                  </a:lnTo>
                  <a:lnTo>
                    <a:pt x="743" y="0"/>
                  </a:lnTo>
                  <a:lnTo>
                    <a:pt x="743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4" name="Freeform 132"/>
            <p:cNvSpPr>
              <a:spLocks/>
            </p:cNvSpPr>
            <p:nvPr/>
          </p:nvSpPr>
          <p:spPr bwMode="auto">
            <a:xfrm>
              <a:off x="1962" y="2377"/>
              <a:ext cx="870" cy="174"/>
            </a:xfrm>
            <a:custGeom>
              <a:avLst/>
              <a:gdLst>
                <a:gd name="T0" fmla="*/ 0 w 1741"/>
                <a:gd name="T1" fmla="*/ 0 h 349"/>
                <a:gd name="T2" fmla="*/ 0 w 1741"/>
                <a:gd name="T3" fmla="*/ 0 h 349"/>
                <a:gd name="T4" fmla="*/ 0 w 1741"/>
                <a:gd name="T5" fmla="*/ 0 h 349"/>
                <a:gd name="T6" fmla="*/ 0 w 1741"/>
                <a:gd name="T7" fmla="*/ 0 h 349"/>
                <a:gd name="T8" fmla="*/ 0 w 174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1"/>
                <a:gd name="T16" fmla="*/ 0 h 349"/>
                <a:gd name="T17" fmla="*/ 1741 w 174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1" h="349">
                  <a:moveTo>
                    <a:pt x="1741" y="349"/>
                  </a:moveTo>
                  <a:lnTo>
                    <a:pt x="1741" y="0"/>
                  </a:lnTo>
                  <a:lnTo>
                    <a:pt x="882" y="0"/>
                  </a:lnTo>
                  <a:lnTo>
                    <a:pt x="882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5" name="Freeform 133"/>
            <p:cNvSpPr>
              <a:spLocks/>
            </p:cNvSpPr>
            <p:nvPr/>
          </p:nvSpPr>
          <p:spPr bwMode="auto">
            <a:xfrm>
              <a:off x="2832" y="2377"/>
              <a:ext cx="882" cy="174"/>
            </a:xfrm>
            <a:custGeom>
              <a:avLst/>
              <a:gdLst>
                <a:gd name="T0" fmla="*/ 1 w 1763"/>
                <a:gd name="T1" fmla="*/ 0 h 349"/>
                <a:gd name="T2" fmla="*/ 1 w 1763"/>
                <a:gd name="T3" fmla="*/ 0 h 349"/>
                <a:gd name="T4" fmla="*/ 1 w 1763"/>
                <a:gd name="T5" fmla="*/ 0 h 349"/>
                <a:gd name="T6" fmla="*/ 1 w 1763"/>
                <a:gd name="T7" fmla="*/ 0 h 349"/>
                <a:gd name="T8" fmla="*/ 0 w 1763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3"/>
                <a:gd name="T16" fmla="*/ 0 h 349"/>
                <a:gd name="T17" fmla="*/ 1763 w 1763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3" h="349">
                  <a:moveTo>
                    <a:pt x="1763" y="349"/>
                  </a:moveTo>
                  <a:lnTo>
                    <a:pt x="1763" y="0"/>
                  </a:lnTo>
                  <a:lnTo>
                    <a:pt x="882" y="0"/>
                  </a:lnTo>
                  <a:lnTo>
                    <a:pt x="882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6" name="Freeform 134"/>
            <p:cNvSpPr>
              <a:spLocks/>
            </p:cNvSpPr>
            <p:nvPr/>
          </p:nvSpPr>
          <p:spPr bwMode="auto">
            <a:xfrm>
              <a:off x="3714" y="2377"/>
              <a:ext cx="870" cy="174"/>
            </a:xfrm>
            <a:custGeom>
              <a:avLst/>
              <a:gdLst>
                <a:gd name="T0" fmla="*/ 0 w 1741"/>
                <a:gd name="T1" fmla="*/ 0 h 349"/>
                <a:gd name="T2" fmla="*/ 0 w 1741"/>
                <a:gd name="T3" fmla="*/ 0 h 349"/>
                <a:gd name="T4" fmla="*/ 0 w 1741"/>
                <a:gd name="T5" fmla="*/ 0 h 349"/>
                <a:gd name="T6" fmla="*/ 0 w 1741"/>
                <a:gd name="T7" fmla="*/ 0 h 349"/>
                <a:gd name="T8" fmla="*/ 0 w 174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1"/>
                <a:gd name="T16" fmla="*/ 0 h 349"/>
                <a:gd name="T17" fmla="*/ 1741 w 174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1" h="349">
                  <a:moveTo>
                    <a:pt x="1741" y="349"/>
                  </a:moveTo>
                  <a:lnTo>
                    <a:pt x="1741" y="0"/>
                  </a:lnTo>
                  <a:lnTo>
                    <a:pt x="859" y="0"/>
                  </a:lnTo>
                  <a:lnTo>
                    <a:pt x="859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7" name="Line 135"/>
            <p:cNvSpPr>
              <a:spLocks noChangeShapeType="1"/>
            </p:cNvSpPr>
            <p:nvPr/>
          </p:nvSpPr>
          <p:spPr bwMode="auto">
            <a:xfrm flipH="1">
              <a:off x="4584" y="2551"/>
              <a:ext cx="360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8" name="Freeform 136"/>
            <p:cNvSpPr>
              <a:spLocks/>
            </p:cNvSpPr>
            <p:nvPr/>
          </p:nvSpPr>
          <p:spPr bwMode="auto">
            <a:xfrm>
              <a:off x="1162" y="2713"/>
              <a:ext cx="3782" cy="163"/>
            </a:xfrm>
            <a:custGeom>
              <a:avLst/>
              <a:gdLst>
                <a:gd name="T0" fmla="*/ 0 w 7565"/>
                <a:gd name="T1" fmla="*/ 1 h 325"/>
                <a:gd name="T2" fmla="*/ 0 w 7565"/>
                <a:gd name="T3" fmla="*/ 1 h 325"/>
                <a:gd name="T4" fmla="*/ 0 w 7565"/>
                <a:gd name="T5" fmla="*/ 0 h 325"/>
                <a:gd name="T6" fmla="*/ 0 w 7565"/>
                <a:gd name="T7" fmla="*/ 0 h 325"/>
                <a:gd name="T8" fmla="*/ 0 w 7565"/>
                <a:gd name="T9" fmla="*/ 1 h 325"/>
                <a:gd name="T10" fmla="*/ 0 w 7565"/>
                <a:gd name="T11" fmla="*/ 1 h 325"/>
                <a:gd name="T12" fmla="*/ 0 w 7565"/>
                <a:gd name="T13" fmla="*/ 0 h 325"/>
                <a:gd name="T14" fmla="*/ 0 w 7565"/>
                <a:gd name="T15" fmla="*/ 0 h 325"/>
                <a:gd name="T16" fmla="*/ 0 w 7565"/>
                <a:gd name="T17" fmla="*/ 1 h 325"/>
                <a:gd name="T18" fmla="*/ 0 w 7565"/>
                <a:gd name="T19" fmla="*/ 1 h 3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565"/>
                <a:gd name="T31" fmla="*/ 0 h 325"/>
                <a:gd name="T32" fmla="*/ 7565 w 7565"/>
                <a:gd name="T33" fmla="*/ 325 h 3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565" h="325">
                  <a:moveTo>
                    <a:pt x="7565" y="325"/>
                  </a:moveTo>
                  <a:lnTo>
                    <a:pt x="6846" y="325"/>
                  </a:lnTo>
                  <a:lnTo>
                    <a:pt x="6846" y="0"/>
                  </a:lnTo>
                  <a:lnTo>
                    <a:pt x="5105" y="0"/>
                  </a:lnTo>
                  <a:lnTo>
                    <a:pt x="5105" y="325"/>
                  </a:lnTo>
                  <a:lnTo>
                    <a:pt x="3342" y="325"/>
                  </a:lnTo>
                  <a:lnTo>
                    <a:pt x="3342" y="0"/>
                  </a:lnTo>
                  <a:lnTo>
                    <a:pt x="1601" y="0"/>
                  </a:lnTo>
                  <a:lnTo>
                    <a:pt x="160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9" name="Freeform 137"/>
            <p:cNvSpPr>
              <a:spLocks/>
            </p:cNvSpPr>
            <p:nvPr/>
          </p:nvSpPr>
          <p:spPr bwMode="auto">
            <a:xfrm>
              <a:off x="1162" y="3038"/>
              <a:ext cx="3782" cy="163"/>
            </a:xfrm>
            <a:custGeom>
              <a:avLst/>
              <a:gdLst>
                <a:gd name="T0" fmla="*/ 0 w 7565"/>
                <a:gd name="T1" fmla="*/ 1 h 325"/>
                <a:gd name="T2" fmla="*/ 0 w 7565"/>
                <a:gd name="T3" fmla="*/ 1 h 325"/>
                <a:gd name="T4" fmla="*/ 0 w 7565"/>
                <a:gd name="T5" fmla="*/ 0 h 325"/>
                <a:gd name="T6" fmla="*/ 0 w 7565"/>
                <a:gd name="T7" fmla="*/ 0 h 325"/>
                <a:gd name="T8" fmla="*/ 0 w 7565"/>
                <a:gd name="T9" fmla="*/ 1 h 325"/>
                <a:gd name="T10" fmla="*/ 0 w 7565"/>
                <a:gd name="T11" fmla="*/ 1 h 3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65"/>
                <a:gd name="T19" fmla="*/ 0 h 325"/>
                <a:gd name="T20" fmla="*/ 7565 w 7565"/>
                <a:gd name="T21" fmla="*/ 325 h 3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65" h="325">
                  <a:moveTo>
                    <a:pt x="7565" y="325"/>
                  </a:moveTo>
                  <a:lnTo>
                    <a:pt x="6846" y="325"/>
                  </a:lnTo>
                  <a:lnTo>
                    <a:pt x="6846" y="0"/>
                  </a:lnTo>
                  <a:lnTo>
                    <a:pt x="3342" y="0"/>
                  </a:lnTo>
                  <a:lnTo>
                    <a:pt x="334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0" name="Rectangle 138"/>
            <p:cNvSpPr>
              <a:spLocks noChangeArrowheads="1"/>
            </p:cNvSpPr>
            <p:nvPr/>
          </p:nvSpPr>
          <p:spPr bwMode="auto">
            <a:xfrm>
              <a:off x="4895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1" name="Rectangle 139"/>
            <p:cNvSpPr>
              <a:spLocks noChangeArrowheads="1"/>
            </p:cNvSpPr>
            <p:nvPr/>
          </p:nvSpPr>
          <p:spPr bwMode="auto">
            <a:xfrm>
              <a:off x="927" y="3053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2" name="Rectangle 140"/>
            <p:cNvSpPr>
              <a:spLocks noChangeArrowheads="1"/>
            </p:cNvSpPr>
            <p:nvPr/>
          </p:nvSpPr>
          <p:spPr bwMode="auto">
            <a:xfrm>
              <a:off x="1006" y="3105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3" name="Rectangle 141"/>
            <p:cNvSpPr>
              <a:spLocks noChangeArrowheads="1"/>
            </p:cNvSpPr>
            <p:nvPr/>
          </p:nvSpPr>
          <p:spPr bwMode="auto">
            <a:xfrm>
              <a:off x="201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4" name="Rectangle 142"/>
            <p:cNvSpPr>
              <a:spLocks noChangeArrowheads="1"/>
            </p:cNvSpPr>
            <p:nvPr/>
          </p:nvSpPr>
          <p:spPr bwMode="auto">
            <a:xfrm>
              <a:off x="244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5" name="Rectangle 143"/>
            <p:cNvSpPr>
              <a:spLocks noChangeArrowheads="1"/>
            </p:cNvSpPr>
            <p:nvPr/>
          </p:nvSpPr>
          <p:spPr bwMode="auto">
            <a:xfrm>
              <a:off x="2880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8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6" name="Rectangle 144"/>
            <p:cNvSpPr>
              <a:spLocks noChangeArrowheads="1"/>
            </p:cNvSpPr>
            <p:nvPr/>
          </p:nvSpPr>
          <p:spPr bwMode="auto">
            <a:xfrm>
              <a:off x="2668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7" name="Rectangle 145"/>
            <p:cNvSpPr>
              <a:spLocks noChangeArrowheads="1"/>
            </p:cNvSpPr>
            <p:nvPr/>
          </p:nvSpPr>
          <p:spPr bwMode="auto">
            <a:xfrm>
              <a:off x="3308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10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8" name="Rectangle 146"/>
            <p:cNvSpPr>
              <a:spLocks noChangeArrowheads="1"/>
            </p:cNvSpPr>
            <p:nvPr/>
          </p:nvSpPr>
          <p:spPr bwMode="auto">
            <a:xfrm>
              <a:off x="3517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11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9" name="Rectangle 147"/>
            <p:cNvSpPr>
              <a:spLocks noChangeArrowheads="1"/>
            </p:cNvSpPr>
            <p:nvPr/>
          </p:nvSpPr>
          <p:spPr bwMode="auto">
            <a:xfrm>
              <a:off x="3943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13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0" name="Rectangle 148"/>
            <p:cNvSpPr>
              <a:spLocks noChangeArrowheads="1"/>
            </p:cNvSpPr>
            <p:nvPr/>
          </p:nvSpPr>
          <p:spPr bwMode="auto">
            <a:xfrm>
              <a:off x="4379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15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1" name="Rectangle 149"/>
            <p:cNvSpPr>
              <a:spLocks noChangeArrowheads="1"/>
            </p:cNvSpPr>
            <p:nvPr/>
          </p:nvSpPr>
          <p:spPr bwMode="auto">
            <a:xfrm>
              <a:off x="482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2" name="AutoShape 151"/>
            <p:cNvSpPr>
              <a:spLocks noChangeArrowheads="1"/>
            </p:cNvSpPr>
            <p:nvPr/>
          </p:nvSpPr>
          <p:spPr bwMode="auto">
            <a:xfrm>
              <a:off x="2624" y="318"/>
              <a:ext cx="264" cy="24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3" name="AutoShape 153"/>
            <p:cNvSpPr>
              <a:spLocks noChangeArrowheads="1"/>
            </p:cNvSpPr>
            <p:nvPr/>
          </p:nvSpPr>
          <p:spPr bwMode="auto">
            <a:xfrm>
              <a:off x="3807" y="318"/>
              <a:ext cx="264" cy="24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/>
          <p:cNvSpPr txBox="1">
            <a:spLocks/>
          </p:cNvSpPr>
          <p:nvPr/>
        </p:nvSpPr>
        <p:spPr bwMode="auto">
          <a:xfrm>
            <a:off x="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Derivation of the synchronous up-counter</a:t>
            </a:r>
          </a:p>
        </p:txBody>
      </p:sp>
      <p:sp>
        <p:nvSpPr>
          <p:cNvPr id="4915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3876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Table 5.1 from the textbook ]</a:t>
            </a:r>
          </a:p>
        </p:txBody>
      </p:sp>
      <p:grpSp>
        <p:nvGrpSpPr>
          <p:cNvPr id="49155" name="Group 1114"/>
          <p:cNvGrpSpPr>
            <a:grpSpLocks/>
          </p:cNvGrpSpPr>
          <p:nvPr/>
        </p:nvGrpSpPr>
        <p:grpSpPr bwMode="auto">
          <a:xfrm>
            <a:off x="2362200" y="1143000"/>
            <a:ext cx="4868863" cy="3273425"/>
            <a:chOff x="1332" y="921"/>
            <a:chExt cx="3067" cy="2062"/>
          </a:xfrm>
        </p:grpSpPr>
        <p:sp>
          <p:nvSpPr>
            <p:cNvPr id="49156" name="Line 1028"/>
            <p:cNvSpPr>
              <a:spLocks noChangeShapeType="1"/>
            </p:cNvSpPr>
            <p:nvPr/>
          </p:nvSpPr>
          <p:spPr bwMode="auto">
            <a:xfrm flipH="1" flipV="1">
              <a:off x="1332" y="1135"/>
              <a:ext cx="1648" cy="1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7" name="Freeform 1029"/>
            <p:cNvSpPr>
              <a:spLocks/>
            </p:cNvSpPr>
            <p:nvPr/>
          </p:nvSpPr>
          <p:spPr bwMode="auto">
            <a:xfrm>
              <a:off x="2196" y="921"/>
              <a:ext cx="1" cy="2062"/>
            </a:xfrm>
            <a:custGeom>
              <a:avLst/>
              <a:gdLst>
                <a:gd name="T0" fmla="*/ 0 w 1"/>
                <a:gd name="T1" fmla="*/ 1 h 4124"/>
                <a:gd name="T2" fmla="*/ 0 w 1"/>
                <a:gd name="T3" fmla="*/ 0 h 4124"/>
                <a:gd name="T4" fmla="*/ 0 w 1"/>
                <a:gd name="T5" fmla="*/ 1 h 4124"/>
                <a:gd name="T6" fmla="*/ 0 60000 65536"/>
                <a:gd name="T7" fmla="*/ 0 60000 65536"/>
                <a:gd name="T8" fmla="*/ 0 60000 65536"/>
                <a:gd name="T9" fmla="*/ 0 w 1"/>
                <a:gd name="T10" fmla="*/ 0 h 4124"/>
                <a:gd name="T11" fmla="*/ 1 w 1"/>
                <a:gd name="T12" fmla="*/ 4124 h 41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4124">
                  <a:moveTo>
                    <a:pt x="0" y="4124"/>
                  </a:moveTo>
                  <a:lnTo>
                    <a:pt x="0" y="0"/>
                  </a:lnTo>
                  <a:lnTo>
                    <a:pt x="0" y="4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8" name="Line 1030"/>
            <p:cNvSpPr>
              <a:spLocks noChangeShapeType="1"/>
            </p:cNvSpPr>
            <p:nvPr/>
          </p:nvSpPr>
          <p:spPr bwMode="auto">
            <a:xfrm flipV="1">
              <a:off x="2196" y="921"/>
              <a:ext cx="1" cy="20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9" name="Rectangle 1031"/>
            <p:cNvSpPr>
              <a:spLocks noChangeArrowheads="1"/>
            </p:cNvSpPr>
            <p:nvPr/>
          </p:nvSpPr>
          <p:spPr bwMode="auto">
            <a:xfrm>
              <a:off x="2582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0" name="Rectangle 1032"/>
            <p:cNvSpPr>
              <a:spLocks noChangeArrowheads="1"/>
            </p:cNvSpPr>
            <p:nvPr/>
          </p:nvSpPr>
          <p:spPr bwMode="auto">
            <a:xfrm>
              <a:off x="2582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1" name="Rectangle 1033"/>
            <p:cNvSpPr>
              <a:spLocks noChangeArrowheads="1"/>
            </p:cNvSpPr>
            <p:nvPr/>
          </p:nvSpPr>
          <p:spPr bwMode="auto">
            <a:xfrm>
              <a:off x="2582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2" name="Rectangle 1034"/>
            <p:cNvSpPr>
              <a:spLocks noChangeArrowheads="1"/>
            </p:cNvSpPr>
            <p:nvPr/>
          </p:nvSpPr>
          <p:spPr bwMode="auto">
            <a:xfrm>
              <a:off x="2582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3" name="Rectangle 1035"/>
            <p:cNvSpPr>
              <a:spLocks noChangeArrowheads="1"/>
            </p:cNvSpPr>
            <p:nvPr/>
          </p:nvSpPr>
          <p:spPr bwMode="auto">
            <a:xfrm>
              <a:off x="2810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4" name="Rectangle 1036"/>
            <p:cNvSpPr>
              <a:spLocks noChangeArrowheads="1"/>
            </p:cNvSpPr>
            <p:nvPr/>
          </p:nvSpPr>
          <p:spPr bwMode="auto">
            <a:xfrm>
              <a:off x="2810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5" name="Rectangle 1037"/>
            <p:cNvSpPr>
              <a:spLocks noChangeArrowheads="1"/>
            </p:cNvSpPr>
            <p:nvPr/>
          </p:nvSpPr>
          <p:spPr bwMode="auto">
            <a:xfrm>
              <a:off x="2810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6" name="Rectangle 1038"/>
            <p:cNvSpPr>
              <a:spLocks noChangeArrowheads="1"/>
            </p:cNvSpPr>
            <p:nvPr/>
          </p:nvSpPr>
          <p:spPr bwMode="auto">
            <a:xfrm>
              <a:off x="2810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7" name="Rectangle 1039"/>
            <p:cNvSpPr>
              <a:spLocks noChangeArrowheads="1"/>
            </p:cNvSpPr>
            <p:nvPr/>
          </p:nvSpPr>
          <p:spPr bwMode="auto">
            <a:xfrm>
              <a:off x="1711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8" name="Rectangle 1040"/>
            <p:cNvSpPr>
              <a:spLocks noChangeArrowheads="1"/>
            </p:cNvSpPr>
            <p:nvPr/>
          </p:nvSpPr>
          <p:spPr bwMode="auto">
            <a:xfrm>
              <a:off x="1711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9" name="Rectangle 1041"/>
            <p:cNvSpPr>
              <a:spLocks noChangeArrowheads="1"/>
            </p:cNvSpPr>
            <p:nvPr/>
          </p:nvSpPr>
          <p:spPr bwMode="auto">
            <a:xfrm>
              <a:off x="1711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0" name="Rectangle 1042"/>
            <p:cNvSpPr>
              <a:spLocks noChangeArrowheads="1"/>
            </p:cNvSpPr>
            <p:nvPr/>
          </p:nvSpPr>
          <p:spPr bwMode="auto">
            <a:xfrm>
              <a:off x="1711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1" name="Rectangle 1043"/>
            <p:cNvSpPr>
              <a:spLocks noChangeArrowheads="1"/>
            </p:cNvSpPr>
            <p:nvPr/>
          </p:nvSpPr>
          <p:spPr bwMode="auto">
            <a:xfrm>
              <a:off x="2582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2" name="Rectangle 1044"/>
            <p:cNvSpPr>
              <a:spLocks noChangeArrowheads="1"/>
            </p:cNvSpPr>
            <p:nvPr/>
          </p:nvSpPr>
          <p:spPr bwMode="auto">
            <a:xfrm>
              <a:off x="2582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3" name="Rectangle 1045"/>
            <p:cNvSpPr>
              <a:spLocks noChangeArrowheads="1"/>
            </p:cNvSpPr>
            <p:nvPr/>
          </p:nvSpPr>
          <p:spPr bwMode="auto">
            <a:xfrm>
              <a:off x="2582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4" name="Rectangle 1046"/>
            <p:cNvSpPr>
              <a:spLocks noChangeArrowheads="1"/>
            </p:cNvSpPr>
            <p:nvPr/>
          </p:nvSpPr>
          <p:spPr bwMode="auto">
            <a:xfrm>
              <a:off x="2810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5" name="Rectangle 1047"/>
            <p:cNvSpPr>
              <a:spLocks noChangeArrowheads="1"/>
            </p:cNvSpPr>
            <p:nvPr/>
          </p:nvSpPr>
          <p:spPr bwMode="auto">
            <a:xfrm>
              <a:off x="2810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6" name="Rectangle 1048"/>
            <p:cNvSpPr>
              <a:spLocks noChangeArrowheads="1"/>
            </p:cNvSpPr>
            <p:nvPr/>
          </p:nvSpPr>
          <p:spPr bwMode="auto">
            <a:xfrm>
              <a:off x="2810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7" name="Rectangle 1049"/>
            <p:cNvSpPr>
              <a:spLocks noChangeArrowheads="1"/>
            </p:cNvSpPr>
            <p:nvPr/>
          </p:nvSpPr>
          <p:spPr bwMode="auto">
            <a:xfrm>
              <a:off x="1711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8" name="Rectangle 1050"/>
            <p:cNvSpPr>
              <a:spLocks noChangeArrowheads="1"/>
            </p:cNvSpPr>
            <p:nvPr/>
          </p:nvSpPr>
          <p:spPr bwMode="auto">
            <a:xfrm>
              <a:off x="1711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9" name="Rectangle 1051"/>
            <p:cNvSpPr>
              <a:spLocks noChangeArrowheads="1"/>
            </p:cNvSpPr>
            <p:nvPr/>
          </p:nvSpPr>
          <p:spPr bwMode="auto">
            <a:xfrm>
              <a:off x="1711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0" name="Rectangle 1052"/>
            <p:cNvSpPr>
              <a:spLocks noChangeArrowheads="1"/>
            </p:cNvSpPr>
            <p:nvPr/>
          </p:nvSpPr>
          <p:spPr bwMode="auto">
            <a:xfrm>
              <a:off x="2582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1" name="Rectangle 1053"/>
            <p:cNvSpPr>
              <a:spLocks noChangeArrowheads="1"/>
            </p:cNvSpPr>
            <p:nvPr/>
          </p:nvSpPr>
          <p:spPr bwMode="auto">
            <a:xfrm>
              <a:off x="2810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2" name="Rectangle 1054"/>
            <p:cNvSpPr>
              <a:spLocks noChangeArrowheads="1"/>
            </p:cNvSpPr>
            <p:nvPr/>
          </p:nvSpPr>
          <p:spPr bwMode="auto">
            <a:xfrm>
              <a:off x="1711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3" name="Rectangle 1055"/>
            <p:cNvSpPr>
              <a:spLocks noChangeArrowheads="1"/>
            </p:cNvSpPr>
            <p:nvPr/>
          </p:nvSpPr>
          <p:spPr bwMode="auto">
            <a:xfrm>
              <a:off x="2353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4" name="Rectangle 1056"/>
            <p:cNvSpPr>
              <a:spLocks noChangeArrowheads="1"/>
            </p:cNvSpPr>
            <p:nvPr/>
          </p:nvSpPr>
          <p:spPr bwMode="auto">
            <a:xfrm>
              <a:off x="2353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5" name="Rectangle 1057"/>
            <p:cNvSpPr>
              <a:spLocks noChangeArrowheads="1"/>
            </p:cNvSpPr>
            <p:nvPr/>
          </p:nvSpPr>
          <p:spPr bwMode="auto">
            <a:xfrm>
              <a:off x="2353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6" name="Rectangle 1058"/>
            <p:cNvSpPr>
              <a:spLocks noChangeArrowheads="1"/>
            </p:cNvSpPr>
            <p:nvPr/>
          </p:nvSpPr>
          <p:spPr bwMode="auto">
            <a:xfrm>
              <a:off x="2353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7" name="Rectangle 1059"/>
            <p:cNvSpPr>
              <a:spLocks noChangeArrowheads="1"/>
            </p:cNvSpPr>
            <p:nvPr/>
          </p:nvSpPr>
          <p:spPr bwMode="auto">
            <a:xfrm>
              <a:off x="2353" y="199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8" name="Rectangle 1060"/>
            <p:cNvSpPr>
              <a:spLocks noChangeArrowheads="1"/>
            </p:cNvSpPr>
            <p:nvPr/>
          </p:nvSpPr>
          <p:spPr bwMode="auto">
            <a:xfrm>
              <a:off x="2353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9" name="Rectangle 1061"/>
            <p:cNvSpPr>
              <a:spLocks noChangeArrowheads="1"/>
            </p:cNvSpPr>
            <p:nvPr/>
          </p:nvSpPr>
          <p:spPr bwMode="auto">
            <a:xfrm>
              <a:off x="2353" y="237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0" name="Rectangle 1062"/>
            <p:cNvSpPr>
              <a:spLocks noChangeArrowheads="1"/>
            </p:cNvSpPr>
            <p:nvPr/>
          </p:nvSpPr>
          <p:spPr bwMode="auto">
            <a:xfrm>
              <a:off x="2353" y="257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1" name="Rectangle 1063"/>
            <p:cNvSpPr>
              <a:spLocks noChangeArrowheads="1"/>
            </p:cNvSpPr>
            <p:nvPr/>
          </p:nvSpPr>
          <p:spPr bwMode="auto">
            <a:xfrm>
              <a:off x="1405" y="931"/>
              <a:ext cx="7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Clock cycle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2" name="Rectangle 1064"/>
            <p:cNvSpPr>
              <a:spLocks noChangeArrowheads="1"/>
            </p:cNvSpPr>
            <p:nvPr/>
          </p:nvSpPr>
          <p:spPr bwMode="auto">
            <a:xfrm>
              <a:off x="2582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3" name="Rectangle 1065"/>
            <p:cNvSpPr>
              <a:spLocks noChangeArrowheads="1"/>
            </p:cNvSpPr>
            <p:nvPr/>
          </p:nvSpPr>
          <p:spPr bwMode="auto">
            <a:xfrm>
              <a:off x="2810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4" name="Rectangle 1066"/>
            <p:cNvSpPr>
              <a:spLocks noChangeArrowheads="1"/>
            </p:cNvSpPr>
            <p:nvPr/>
          </p:nvSpPr>
          <p:spPr bwMode="auto">
            <a:xfrm>
              <a:off x="1711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8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5" name="Rectangle 1067"/>
            <p:cNvSpPr>
              <a:spLocks noChangeArrowheads="1"/>
            </p:cNvSpPr>
            <p:nvPr/>
          </p:nvSpPr>
          <p:spPr bwMode="auto">
            <a:xfrm>
              <a:off x="2353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6" name="Rectangle 1068"/>
            <p:cNvSpPr>
              <a:spLocks noChangeArrowheads="1"/>
            </p:cNvSpPr>
            <p:nvPr/>
          </p:nvSpPr>
          <p:spPr bwMode="auto">
            <a:xfrm>
              <a:off x="2323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7" name="Rectangle 1069"/>
            <p:cNvSpPr>
              <a:spLocks noChangeArrowheads="1"/>
            </p:cNvSpPr>
            <p:nvPr/>
          </p:nvSpPr>
          <p:spPr bwMode="auto">
            <a:xfrm>
              <a:off x="2427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8" name="Rectangle 1070"/>
            <p:cNvSpPr>
              <a:spLocks noChangeArrowheads="1"/>
            </p:cNvSpPr>
            <p:nvPr/>
          </p:nvSpPr>
          <p:spPr bwMode="auto">
            <a:xfrm>
              <a:off x="2484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9" name="Rectangle 1071"/>
            <p:cNvSpPr>
              <a:spLocks noChangeArrowheads="1"/>
            </p:cNvSpPr>
            <p:nvPr/>
          </p:nvSpPr>
          <p:spPr bwMode="auto">
            <a:xfrm>
              <a:off x="2624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00" name="Rectangle 1072"/>
            <p:cNvSpPr>
              <a:spLocks noChangeArrowheads="1"/>
            </p:cNvSpPr>
            <p:nvPr/>
          </p:nvSpPr>
          <p:spPr bwMode="auto">
            <a:xfrm>
              <a:off x="2682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01" name="Freeform 1073"/>
            <p:cNvSpPr>
              <a:spLocks/>
            </p:cNvSpPr>
            <p:nvPr/>
          </p:nvSpPr>
          <p:spPr bwMode="auto">
            <a:xfrm>
              <a:off x="2948" y="1656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2" name="Freeform 1074"/>
            <p:cNvSpPr>
              <a:spLocks/>
            </p:cNvSpPr>
            <p:nvPr/>
          </p:nvSpPr>
          <p:spPr bwMode="auto">
            <a:xfrm>
              <a:off x="3044" y="1688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3" name="Line 1075"/>
            <p:cNvSpPr>
              <a:spLocks noChangeShapeType="1"/>
            </p:cNvSpPr>
            <p:nvPr/>
          </p:nvSpPr>
          <p:spPr bwMode="auto">
            <a:xfrm>
              <a:off x="3044" y="1688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4" name="Freeform 1076"/>
            <p:cNvSpPr>
              <a:spLocks/>
            </p:cNvSpPr>
            <p:nvPr/>
          </p:nvSpPr>
          <p:spPr bwMode="auto">
            <a:xfrm>
              <a:off x="2948" y="2040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32"/>
                  </a:lnTo>
                  <a:lnTo>
                    <a:pt x="192" y="96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5" name="Freeform 1077"/>
            <p:cNvSpPr>
              <a:spLocks/>
            </p:cNvSpPr>
            <p:nvPr/>
          </p:nvSpPr>
          <p:spPr bwMode="auto">
            <a:xfrm>
              <a:off x="3044" y="20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6" name="Line 1078"/>
            <p:cNvSpPr>
              <a:spLocks noChangeShapeType="1"/>
            </p:cNvSpPr>
            <p:nvPr/>
          </p:nvSpPr>
          <p:spPr bwMode="auto">
            <a:xfrm>
              <a:off x="3044" y="20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7" name="Freeform 1079"/>
            <p:cNvSpPr>
              <a:spLocks/>
            </p:cNvSpPr>
            <p:nvPr/>
          </p:nvSpPr>
          <p:spPr bwMode="auto">
            <a:xfrm>
              <a:off x="2948" y="2424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8" name="Freeform 1080"/>
            <p:cNvSpPr>
              <a:spLocks/>
            </p:cNvSpPr>
            <p:nvPr/>
          </p:nvSpPr>
          <p:spPr bwMode="auto">
            <a:xfrm>
              <a:off x="3044" y="24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9" name="Line 1081"/>
            <p:cNvSpPr>
              <a:spLocks noChangeShapeType="1"/>
            </p:cNvSpPr>
            <p:nvPr/>
          </p:nvSpPr>
          <p:spPr bwMode="auto">
            <a:xfrm>
              <a:off x="3044" y="24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0" name="Freeform 1082"/>
            <p:cNvSpPr>
              <a:spLocks/>
            </p:cNvSpPr>
            <p:nvPr/>
          </p:nvSpPr>
          <p:spPr bwMode="auto">
            <a:xfrm>
              <a:off x="2948" y="2823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1" name="Freeform 1083"/>
            <p:cNvSpPr>
              <a:spLocks/>
            </p:cNvSpPr>
            <p:nvPr/>
          </p:nvSpPr>
          <p:spPr bwMode="auto">
            <a:xfrm>
              <a:off x="3044" y="2855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2" name="Line 1084"/>
            <p:cNvSpPr>
              <a:spLocks noChangeShapeType="1"/>
            </p:cNvSpPr>
            <p:nvPr/>
          </p:nvSpPr>
          <p:spPr bwMode="auto">
            <a:xfrm>
              <a:off x="3044" y="2855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3" name="Freeform 1085"/>
            <p:cNvSpPr>
              <a:spLocks/>
            </p:cNvSpPr>
            <p:nvPr/>
          </p:nvSpPr>
          <p:spPr bwMode="auto">
            <a:xfrm>
              <a:off x="3204" y="1193"/>
              <a:ext cx="1" cy="1662"/>
            </a:xfrm>
            <a:custGeom>
              <a:avLst/>
              <a:gdLst>
                <a:gd name="T0" fmla="*/ 0 w 1"/>
                <a:gd name="T1" fmla="*/ 0 h 3324"/>
                <a:gd name="T2" fmla="*/ 0 w 1"/>
                <a:gd name="T3" fmla="*/ 1 h 3324"/>
                <a:gd name="T4" fmla="*/ 0 w 1"/>
                <a:gd name="T5" fmla="*/ 0 h 3324"/>
                <a:gd name="T6" fmla="*/ 0 60000 65536"/>
                <a:gd name="T7" fmla="*/ 0 60000 65536"/>
                <a:gd name="T8" fmla="*/ 0 60000 65536"/>
                <a:gd name="T9" fmla="*/ 0 w 1"/>
                <a:gd name="T10" fmla="*/ 0 h 3324"/>
                <a:gd name="T11" fmla="*/ 1 w 1"/>
                <a:gd name="T12" fmla="*/ 3324 h 33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324">
                  <a:moveTo>
                    <a:pt x="0" y="0"/>
                  </a:moveTo>
                  <a:lnTo>
                    <a:pt x="0" y="3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4" name="Line 1086"/>
            <p:cNvSpPr>
              <a:spLocks noChangeShapeType="1"/>
            </p:cNvSpPr>
            <p:nvPr/>
          </p:nvSpPr>
          <p:spPr bwMode="auto">
            <a:xfrm>
              <a:off x="3204" y="1193"/>
              <a:ext cx="1" cy="166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5" name="Freeform 1087"/>
            <p:cNvSpPr>
              <a:spLocks/>
            </p:cNvSpPr>
            <p:nvPr/>
          </p:nvSpPr>
          <p:spPr bwMode="auto">
            <a:xfrm>
              <a:off x="3204" y="2056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6" name="Line 1088"/>
            <p:cNvSpPr>
              <a:spLocks noChangeShapeType="1"/>
            </p:cNvSpPr>
            <p:nvPr/>
          </p:nvSpPr>
          <p:spPr bwMode="auto">
            <a:xfrm flipH="1">
              <a:off x="3204" y="2056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7" name="Freeform 1089"/>
            <p:cNvSpPr>
              <a:spLocks/>
            </p:cNvSpPr>
            <p:nvPr/>
          </p:nvSpPr>
          <p:spPr bwMode="auto">
            <a:xfrm>
              <a:off x="3444" y="1433"/>
              <a:ext cx="1" cy="1422"/>
            </a:xfrm>
            <a:custGeom>
              <a:avLst/>
              <a:gdLst>
                <a:gd name="T0" fmla="*/ 0 w 1"/>
                <a:gd name="T1" fmla="*/ 0 h 2845"/>
                <a:gd name="T2" fmla="*/ 0 w 1"/>
                <a:gd name="T3" fmla="*/ 0 h 2845"/>
                <a:gd name="T4" fmla="*/ 0 w 1"/>
                <a:gd name="T5" fmla="*/ 0 h 2845"/>
                <a:gd name="T6" fmla="*/ 0 60000 65536"/>
                <a:gd name="T7" fmla="*/ 0 60000 65536"/>
                <a:gd name="T8" fmla="*/ 0 60000 65536"/>
                <a:gd name="T9" fmla="*/ 0 w 1"/>
                <a:gd name="T10" fmla="*/ 0 h 2845"/>
                <a:gd name="T11" fmla="*/ 1 w 1"/>
                <a:gd name="T12" fmla="*/ 2845 h 28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845">
                  <a:moveTo>
                    <a:pt x="0" y="0"/>
                  </a:moveTo>
                  <a:lnTo>
                    <a:pt x="0" y="2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8" name="Line 1090"/>
            <p:cNvSpPr>
              <a:spLocks noChangeShapeType="1"/>
            </p:cNvSpPr>
            <p:nvPr/>
          </p:nvSpPr>
          <p:spPr bwMode="auto">
            <a:xfrm>
              <a:off x="3444" y="1433"/>
              <a:ext cx="1" cy="142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9" name="Freeform 1091"/>
            <p:cNvSpPr>
              <a:spLocks/>
            </p:cNvSpPr>
            <p:nvPr/>
          </p:nvSpPr>
          <p:spPr bwMode="auto">
            <a:xfrm>
              <a:off x="3204" y="2855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0" name="Line 1092"/>
            <p:cNvSpPr>
              <a:spLocks noChangeShapeType="1"/>
            </p:cNvSpPr>
            <p:nvPr/>
          </p:nvSpPr>
          <p:spPr bwMode="auto">
            <a:xfrm flipH="1">
              <a:off x="3204" y="2855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1" name="Rectangle 1093"/>
            <p:cNvSpPr>
              <a:spLocks noChangeArrowheads="1"/>
            </p:cNvSpPr>
            <p:nvPr/>
          </p:nvSpPr>
          <p:spPr bwMode="auto">
            <a:xfrm>
              <a:off x="2822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2" name="Rectangle 1094"/>
            <p:cNvSpPr>
              <a:spLocks noChangeArrowheads="1"/>
            </p:cNvSpPr>
            <p:nvPr/>
          </p:nvSpPr>
          <p:spPr bwMode="auto">
            <a:xfrm>
              <a:off x="3462" y="1116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3" name="Rectangle 1095"/>
            <p:cNvSpPr>
              <a:spLocks noChangeArrowheads="1"/>
            </p:cNvSpPr>
            <p:nvPr/>
          </p:nvSpPr>
          <p:spPr bwMode="auto">
            <a:xfrm>
              <a:off x="3566" y="117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4" name="Rectangle 1096"/>
            <p:cNvSpPr>
              <a:spLocks noChangeArrowheads="1"/>
            </p:cNvSpPr>
            <p:nvPr/>
          </p:nvSpPr>
          <p:spPr bwMode="auto">
            <a:xfrm>
              <a:off x="3653" y="1116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5" name="Rectangle 1097"/>
            <p:cNvSpPr>
              <a:spLocks noChangeArrowheads="1"/>
            </p:cNvSpPr>
            <p:nvPr/>
          </p:nvSpPr>
          <p:spPr bwMode="auto">
            <a:xfrm>
              <a:off x="3709" y="1352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6" name="Rectangle 1098"/>
            <p:cNvSpPr>
              <a:spLocks noChangeArrowheads="1"/>
            </p:cNvSpPr>
            <p:nvPr/>
          </p:nvSpPr>
          <p:spPr bwMode="auto">
            <a:xfrm>
              <a:off x="3813" y="141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7" name="Freeform 1099"/>
            <p:cNvSpPr>
              <a:spLocks/>
            </p:cNvSpPr>
            <p:nvPr/>
          </p:nvSpPr>
          <p:spPr bwMode="auto">
            <a:xfrm>
              <a:off x="3204" y="1193"/>
              <a:ext cx="160" cy="1"/>
            </a:xfrm>
            <a:custGeom>
              <a:avLst/>
              <a:gdLst>
                <a:gd name="T0" fmla="*/ 1 w 320"/>
                <a:gd name="T1" fmla="*/ 0 h 1"/>
                <a:gd name="T2" fmla="*/ 0 w 320"/>
                <a:gd name="T3" fmla="*/ 0 h 1"/>
                <a:gd name="T4" fmla="*/ 1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320" y="0"/>
                  </a:moveTo>
                  <a:lnTo>
                    <a:pt x="0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8" name="Line 1100"/>
            <p:cNvSpPr>
              <a:spLocks noChangeShapeType="1"/>
            </p:cNvSpPr>
            <p:nvPr/>
          </p:nvSpPr>
          <p:spPr bwMode="auto">
            <a:xfrm flipH="1">
              <a:off x="3204" y="1193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9" name="Freeform 1101"/>
            <p:cNvSpPr>
              <a:spLocks/>
            </p:cNvSpPr>
            <p:nvPr/>
          </p:nvSpPr>
          <p:spPr bwMode="auto">
            <a:xfrm>
              <a:off x="3188" y="2839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0" name="Freeform 1102"/>
            <p:cNvSpPr>
              <a:spLocks/>
            </p:cNvSpPr>
            <p:nvPr/>
          </p:nvSpPr>
          <p:spPr bwMode="auto">
            <a:xfrm>
              <a:off x="3178" y="2830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1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3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5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1" name="Freeform 1103"/>
            <p:cNvSpPr>
              <a:spLocks/>
            </p:cNvSpPr>
            <p:nvPr/>
          </p:nvSpPr>
          <p:spPr bwMode="auto">
            <a:xfrm>
              <a:off x="3188" y="24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2" name="Freeform 1104"/>
            <p:cNvSpPr>
              <a:spLocks/>
            </p:cNvSpPr>
            <p:nvPr/>
          </p:nvSpPr>
          <p:spPr bwMode="auto">
            <a:xfrm>
              <a:off x="3178" y="2438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3" name="Freeform 1105"/>
            <p:cNvSpPr>
              <a:spLocks/>
            </p:cNvSpPr>
            <p:nvPr/>
          </p:nvSpPr>
          <p:spPr bwMode="auto">
            <a:xfrm>
              <a:off x="3188" y="167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4" name="Freeform 1106"/>
            <p:cNvSpPr>
              <a:spLocks/>
            </p:cNvSpPr>
            <p:nvPr/>
          </p:nvSpPr>
          <p:spPr bwMode="auto">
            <a:xfrm>
              <a:off x="3178" y="1663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6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2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8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6"/>
                  </a:lnTo>
                  <a:lnTo>
                    <a:pt x="27" y="76"/>
                  </a:lnTo>
                  <a:lnTo>
                    <a:pt x="30" y="76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6"/>
                  </a:lnTo>
                  <a:lnTo>
                    <a:pt x="51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8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0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4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5" name="Freeform 1107"/>
            <p:cNvSpPr>
              <a:spLocks/>
            </p:cNvSpPr>
            <p:nvPr/>
          </p:nvSpPr>
          <p:spPr bwMode="auto">
            <a:xfrm>
              <a:off x="3428" y="203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6" name="Freeform 1108"/>
            <p:cNvSpPr>
              <a:spLocks/>
            </p:cNvSpPr>
            <p:nvPr/>
          </p:nvSpPr>
          <p:spPr bwMode="auto">
            <a:xfrm>
              <a:off x="3418" y="2038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7" name="Freeform 1109"/>
            <p:cNvSpPr>
              <a:spLocks/>
            </p:cNvSpPr>
            <p:nvPr/>
          </p:nvSpPr>
          <p:spPr bwMode="auto">
            <a:xfrm>
              <a:off x="3444" y="1433"/>
              <a:ext cx="176" cy="1"/>
            </a:xfrm>
            <a:custGeom>
              <a:avLst/>
              <a:gdLst>
                <a:gd name="T0" fmla="*/ 1 w 352"/>
                <a:gd name="T1" fmla="*/ 0 h 1"/>
                <a:gd name="T2" fmla="*/ 0 w 352"/>
                <a:gd name="T3" fmla="*/ 0 h 1"/>
                <a:gd name="T4" fmla="*/ 1 w 352"/>
                <a:gd name="T5" fmla="*/ 0 h 1"/>
                <a:gd name="T6" fmla="*/ 0 60000 65536"/>
                <a:gd name="T7" fmla="*/ 0 60000 65536"/>
                <a:gd name="T8" fmla="*/ 0 60000 65536"/>
                <a:gd name="T9" fmla="*/ 0 w 352"/>
                <a:gd name="T10" fmla="*/ 0 h 1"/>
                <a:gd name="T11" fmla="*/ 352 w 35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52" h="1">
                  <a:moveTo>
                    <a:pt x="352" y="0"/>
                  </a:moveTo>
                  <a:lnTo>
                    <a:pt x="0" y="0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8" name="Line 1110"/>
            <p:cNvSpPr>
              <a:spLocks noChangeShapeType="1"/>
            </p:cNvSpPr>
            <p:nvPr/>
          </p:nvSpPr>
          <p:spPr bwMode="auto">
            <a:xfrm flipH="1">
              <a:off x="3444" y="1433"/>
              <a:ext cx="176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9" name="Freeform 1111"/>
            <p:cNvSpPr>
              <a:spLocks/>
            </p:cNvSpPr>
            <p:nvPr/>
          </p:nvSpPr>
          <p:spPr bwMode="auto">
            <a:xfrm>
              <a:off x="3188" y="20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0" name="Freeform 1112"/>
            <p:cNvSpPr>
              <a:spLocks/>
            </p:cNvSpPr>
            <p:nvPr/>
          </p:nvSpPr>
          <p:spPr bwMode="auto">
            <a:xfrm>
              <a:off x="3178" y="2030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1" name="Rectangle 1113"/>
            <p:cNvSpPr>
              <a:spLocks noChangeArrowheads="1"/>
            </p:cNvSpPr>
            <p:nvPr/>
          </p:nvSpPr>
          <p:spPr bwMode="auto">
            <a:xfrm>
              <a:off x="3899" y="1352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4000" b="1">
                <a:latin typeface="Arial" charset="0"/>
              </a:rPr>
              <a:t>Counters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/>
          <p:cNvSpPr txBox="1">
            <a:spLocks/>
          </p:cNvSpPr>
          <p:nvPr/>
        </p:nvSpPr>
        <p:spPr bwMode="auto">
          <a:xfrm>
            <a:off x="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Derivation of the synchronous up-counter</a:t>
            </a:r>
          </a:p>
        </p:txBody>
      </p:sp>
      <p:sp>
        <p:nvSpPr>
          <p:cNvPr id="5017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3876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Table 5.1 from the textbook ]</a:t>
            </a:r>
          </a:p>
        </p:txBody>
      </p:sp>
      <p:grpSp>
        <p:nvGrpSpPr>
          <p:cNvPr id="50179" name="Group 1114"/>
          <p:cNvGrpSpPr>
            <a:grpSpLocks/>
          </p:cNvGrpSpPr>
          <p:nvPr/>
        </p:nvGrpSpPr>
        <p:grpSpPr bwMode="auto">
          <a:xfrm>
            <a:off x="2674938" y="1143000"/>
            <a:ext cx="4868862" cy="3273425"/>
            <a:chOff x="1332" y="921"/>
            <a:chExt cx="3067" cy="2062"/>
          </a:xfrm>
        </p:grpSpPr>
        <p:sp>
          <p:nvSpPr>
            <p:cNvPr id="50181" name="Line 1028"/>
            <p:cNvSpPr>
              <a:spLocks noChangeShapeType="1"/>
            </p:cNvSpPr>
            <p:nvPr/>
          </p:nvSpPr>
          <p:spPr bwMode="auto">
            <a:xfrm flipH="1" flipV="1">
              <a:off x="1332" y="1135"/>
              <a:ext cx="1648" cy="1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2" name="Freeform 1029"/>
            <p:cNvSpPr>
              <a:spLocks/>
            </p:cNvSpPr>
            <p:nvPr/>
          </p:nvSpPr>
          <p:spPr bwMode="auto">
            <a:xfrm>
              <a:off x="2196" y="921"/>
              <a:ext cx="1" cy="2062"/>
            </a:xfrm>
            <a:custGeom>
              <a:avLst/>
              <a:gdLst>
                <a:gd name="T0" fmla="*/ 0 w 1"/>
                <a:gd name="T1" fmla="*/ 1 h 4124"/>
                <a:gd name="T2" fmla="*/ 0 w 1"/>
                <a:gd name="T3" fmla="*/ 0 h 4124"/>
                <a:gd name="T4" fmla="*/ 0 w 1"/>
                <a:gd name="T5" fmla="*/ 1 h 4124"/>
                <a:gd name="T6" fmla="*/ 0 60000 65536"/>
                <a:gd name="T7" fmla="*/ 0 60000 65536"/>
                <a:gd name="T8" fmla="*/ 0 60000 65536"/>
                <a:gd name="T9" fmla="*/ 0 w 1"/>
                <a:gd name="T10" fmla="*/ 0 h 4124"/>
                <a:gd name="T11" fmla="*/ 1 w 1"/>
                <a:gd name="T12" fmla="*/ 4124 h 41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4124">
                  <a:moveTo>
                    <a:pt x="0" y="4124"/>
                  </a:moveTo>
                  <a:lnTo>
                    <a:pt x="0" y="0"/>
                  </a:lnTo>
                  <a:lnTo>
                    <a:pt x="0" y="4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3" name="Line 1030"/>
            <p:cNvSpPr>
              <a:spLocks noChangeShapeType="1"/>
            </p:cNvSpPr>
            <p:nvPr/>
          </p:nvSpPr>
          <p:spPr bwMode="auto">
            <a:xfrm flipV="1">
              <a:off x="2196" y="921"/>
              <a:ext cx="1" cy="20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4" name="Rectangle 1031"/>
            <p:cNvSpPr>
              <a:spLocks noChangeArrowheads="1"/>
            </p:cNvSpPr>
            <p:nvPr/>
          </p:nvSpPr>
          <p:spPr bwMode="auto">
            <a:xfrm>
              <a:off x="2582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5" name="Rectangle 1032"/>
            <p:cNvSpPr>
              <a:spLocks noChangeArrowheads="1"/>
            </p:cNvSpPr>
            <p:nvPr/>
          </p:nvSpPr>
          <p:spPr bwMode="auto">
            <a:xfrm>
              <a:off x="2582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6" name="Rectangle 1033"/>
            <p:cNvSpPr>
              <a:spLocks noChangeArrowheads="1"/>
            </p:cNvSpPr>
            <p:nvPr/>
          </p:nvSpPr>
          <p:spPr bwMode="auto">
            <a:xfrm>
              <a:off x="2582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7" name="Rectangle 1034"/>
            <p:cNvSpPr>
              <a:spLocks noChangeArrowheads="1"/>
            </p:cNvSpPr>
            <p:nvPr/>
          </p:nvSpPr>
          <p:spPr bwMode="auto">
            <a:xfrm>
              <a:off x="2582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8" name="Rectangle 1035"/>
            <p:cNvSpPr>
              <a:spLocks noChangeArrowheads="1"/>
            </p:cNvSpPr>
            <p:nvPr/>
          </p:nvSpPr>
          <p:spPr bwMode="auto">
            <a:xfrm>
              <a:off x="2810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9" name="Rectangle 1036"/>
            <p:cNvSpPr>
              <a:spLocks noChangeArrowheads="1"/>
            </p:cNvSpPr>
            <p:nvPr/>
          </p:nvSpPr>
          <p:spPr bwMode="auto">
            <a:xfrm>
              <a:off x="2810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0" name="Rectangle 1037"/>
            <p:cNvSpPr>
              <a:spLocks noChangeArrowheads="1"/>
            </p:cNvSpPr>
            <p:nvPr/>
          </p:nvSpPr>
          <p:spPr bwMode="auto">
            <a:xfrm>
              <a:off x="2810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1" name="Rectangle 1038"/>
            <p:cNvSpPr>
              <a:spLocks noChangeArrowheads="1"/>
            </p:cNvSpPr>
            <p:nvPr/>
          </p:nvSpPr>
          <p:spPr bwMode="auto">
            <a:xfrm>
              <a:off x="2810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2" name="Rectangle 1039"/>
            <p:cNvSpPr>
              <a:spLocks noChangeArrowheads="1"/>
            </p:cNvSpPr>
            <p:nvPr/>
          </p:nvSpPr>
          <p:spPr bwMode="auto">
            <a:xfrm>
              <a:off x="1711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3" name="Rectangle 1040"/>
            <p:cNvSpPr>
              <a:spLocks noChangeArrowheads="1"/>
            </p:cNvSpPr>
            <p:nvPr/>
          </p:nvSpPr>
          <p:spPr bwMode="auto">
            <a:xfrm>
              <a:off x="1711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4" name="Rectangle 1041"/>
            <p:cNvSpPr>
              <a:spLocks noChangeArrowheads="1"/>
            </p:cNvSpPr>
            <p:nvPr/>
          </p:nvSpPr>
          <p:spPr bwMode="auto">
            <a:xfrm>
              <a:off x="1711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5" name="Rectangle 1042"/>
            <p:cNvSpPr>
              <a:spLocks noChangeArrowheads="1"/>
            </p:cNvSpPr>
            <p:nvPr/>
          </p:nvSpPr>
          <p:spPr bwMode="auto">
            <a:xfrm>
              <a:off x="1711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6" name="Rectangle 1043"/>
            <p:cNvSpPr>
              <a:spLocks noChangeArrowheads="1"/>
            </p:cNvSpPr>
            <p:nvPr/>
          </p:nvSpPr>
          <p:spPr bwMode="auto">
            <a:xfrm>
              <a:off x="2582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7" name="Rectangle 1044"/>
            <p:cNvSpPr>
              <a:spLocks noChangeArrowheads="1"/>
            </p:cNvSpPr>
            <p:nvPr/>
          </p:nvSpPr>
          <p:spPr bwMode="auto">
            <a:xfrm>
              <a:off x="2582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8" name="Rectangle 1045"/>
            <p:cNvSpPr>
              <a:spLocks noChangeArrowheads="1"/>
            </p:cNvSpPr>
            <p:nvPr/>
          </p:nvSpPr>
          <p:spPr bwMode="auto">
            <a:xfrm>
              <a:off x="2582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9" name="Rectangle 1046"/>
            <p:cNvSpPr>
              <a:spLocks noChangeArrowheads="1"/>
            </p:cNvSpPr>
            <p:nvPr/>
          </p:nvSpPr>
          <p:spPr bwMode="auto">
            <a:xfrm>
              <a:off x="2810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0" name="Rectangle 1047"/>
            <p:cNvSpPr>
              <a:spLocks noChangeArrowheads="1"/>
            </p:cNvSpPr>
            <p:nvPr/>
          </p:nvSpPr>
          <p:spPr bwMode="auto">
            <a:xfrm>
              <a:off x="2810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1" name="Rectangle 1048"/>
            <p:cNvSpPr>
              <a:spLocks noChangeArrowheads="1"/>
            </p:cNvSpPr>
            <p:nvPr/>
          </p:nvSpPr>
          <p:spPr bwMode="auto">
            <a:xfrm>
              <a:off x="2810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2" name="Rectangle 1049"/>
            <p:cNvSpPr>
              <a:spLocks noChangeArrowheads="1"/>
            </p:cNvSpPr>
            <p:nvPr/>
          </p:nvSpPr>
          <p:spPr bwMode="auto">
            <a:xfrm>
              <a:off x="1711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3" name="Rectangle 1050"/>
            <p:cNvSpPr>
              <a:spLocks noChangeArrowheads="1"/>
            </p:cNvSpPr>
            <p:nvPr/>
          </p:nvSpPr>
          <p:spPr bwMode="auto">
            <a:xfrm>
              <a:off x="1711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4" name="Rectangle 1051"/>
            <p:cNvSpPr>
              <a:spLocks noChangeArrowheads="1"/>
            </p:cNvSpPr>
            <p:nvPr/>
          </p:nvSpPr>
          <p:spPr bwMode="auto">
            <a:xfrm>
              <a:off x="1711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5" name="Rectangle 1052"/>
            <p:cNvSpPr>
              <a:spLocks noChangeArrowheads="1"/>
            </p:cNvSpPr>
            <p:nvPr/>
          </p:nvSpPr>
          <p:spPr bwMode="auto">
            <a:xfrm>
              <a:off x="2582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6" name="Rectangle 1053"/>
            <p:cNvSpPr>
              <a:spLocks noChangeArrowheads="1"/>
            </p:cNvSpPr>
            <p:nvPr/>
          </p:nvSpPr>
          <p:spPr bwMode="auto">
            <a:xfrm>
              <a:off x="2810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7" name="Rectangle 1054"/>
            <p:cNvSpPr>
              <a:spLocks noChangeArrowheads="1"/>
            </p:cNvSpPr>
            <p:nvPr/>
          </p:nvSpPr>
          <p:spPr bwMode="auto">
            <a:xfrm>
              <a:off x="1711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8" name="Rectangle 1055"/>
            <p:cNvSpPr>
              <a:spLocks noChangeArrowheads="1"/>
            </p:cNvSpPr>
            <p:nvPr/>
          </p:nvSpPr>
          <p:spPr bwMode="auto">
            <a:xfrm>
              <a:off x="2353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9" name="Rectangle 1056"/>
            <p:cNvSpPr>
              <a:spLocks noChangeArrowheads="1"/>
            </p:cNvSpPr>
            <p:nvPr/>
          </p:nvSpPr>
          <p:spPr bwMode="auto">
            <a:xfrm>
              <a:off x="2353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0" name="Rectangle 1057"/>
            <p:cNvSpPr>
              <a:spLocks noChangeArrowheads="1"/>
            </p:cNvSpPr>
            <p:nvPr/>
          </p:nvSpPr>
          <p:spPr bwMode="auto">
            <a:xfrm>
              <a:off x="2353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1" name="Rectangle 1058"/>
            <p:cNvSpPr>
              <a:spLocks noChangeArrowheads="1"/>
            </p:cNvSpPr>
            <p:nvPr/>
          </p:nvSpPr>
          <p:spPr bwMode="auto">
            <a:xfrm>
              <a:off x="2353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2" name="Rectangle 1059"/>
            <p:cNvSpPr>
              <a:spLocks noChangeArrowheads="1"/>
            </p:cNvSpPr>
            <p:nvPr/>
          </p:nvSpPr>
          <p:spPr bwMode="auto">
            <a:xfrm>
              <a:off x="2353" y="199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3" name="Rectangle 1060"/>
            <p:cNvSpPr>
              <a:spLocks noChangeArrowheads="1"/>
            </p:cNvSpPr>
            <p:nvPr/>
          </p:nvSpPr>
          <p:spPr bwMode="auto">
            <a:xfrm>
              <a:off x="2353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4" name="Rectangle 1061"/>
            <p:cNvSpPr>
              <a:spLocks noChangeArrowheads="1"/>
            </p:cNvSpPr>
            <p:nvPr/>
          </p:nvSpPr>
          <p:spPr bwMode="auto">
            <a:xfrm>
              <a:off x="2353" y="237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5" name="Rectangle 1062"/>
            <p:cNvSpPr>
              <a:spLocks noChangeArrowheads="1"/>
            </p:cNvSpPr>
            <p:nvPr/>
          </p:nvSpPr>
          <p:spPr bwMode="auto">
            <a:xfrm>
              <a:off x="2353" y="257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6" name="Rectangle 1063"/>
            <p:cNvSpPr>
              <a:spLocks noChangeArrowheads="1"/>
            </p:cNvSpPr>
            <p:nvPr/>
          </p:nvSpPr>
          <p:spPr bwMode="auto">
            <a:xfrm>
              <a:off x="1405" y="931"/>
              <a:ext cx="7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Clock cycle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7" name="Rectangle 1064"/>
            <p:cNvSpPr>
              <a:spLocks noChangeArrowheads="1"/>
            </p:cNvSpPr>
            <p:nvPr/>
          </p:nvSpPr>
          <p:spPr bwMode="auto">
            <a:xfrm>
              <a:off x="2582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8" name="Rectangle 1065"/>
            <p:cNvSpPr>
              <a:spLocks noChangeArrowheads="1"/>
            </p:cNvSpPr>
            <p:nvPr/>
          </p:nvSpPr>
          <p:spPr bwMode="auto">
            <a:xfrm>
              <a:off x="2810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9" name="Rectangle 1066"/>
            <p:cNvSpPr>
              <a:spLocks noChangeArrowheads="1"/>
            </p:cNvSpPr>
            <p:nvPr/>
          </p:nvSpPr>
          <p:spPr bwMode="auto">
            <a:xfrm>
              <a:off x="1711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8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0" name="Rectangle 1067"/>
            <p:cNvSpPr>
              <a:spLocks noChangeArrowheads="1"/>
            </p:cNvSpPr>
            <p:nvPr/>
          </p:nvSpPr>
          <p:spPr bwMode="auto">
            <a:xfrm>
              <a:off x="2353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1" name="Rectangle 1068"/>
            <p:cNvSpPr>
              <a:spLocks noChangeArrowheads="1"/>
            </p:cNvSpPr>
            <p:nvPr/>
          </p:nvSpPr>
          <p:spPr bwMode="auto">
            <a:xfrm>
              <a:off x="2323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2" name="Rectangle 1069"/>
            <p:cNvSpPr>
              <a:spLocks noChangeArrowheads="1"/>
            </p:cNvSpPr>
            <p:nvPr/>
          </p:nvSpPr>
          <p:spPr bwMode="auto">
            <a:xfrm>
              <a:off x="2427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3" name="Rectangle 1070"/>
            <p:cNvSpPr>
              <a:spLocks noChangeArrowheads="1"/>
            </p:cNvSpPr>
            <p:nvPr/>
          </p:nvSpPr>
          <p:spPr bwMode="auto">
            <a:xfrm>
              <a:off x="2484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4" name="Rectangle 1071"/>
            <p:cNvSpPr>
              <a:spLocks noChangeArrowheads="1"/>
            </p:cNvSpPr>
            <p:nvPr/>
          </p:nvSpPr>
          <p:spPr bwMode="auto">
            <a:xfrm>
              <a:off x="2624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5" name="Rectangle 1072"/>
            <p:cNvSpPr>
              <a:spLocks noChangeArrowheads="1"/>
            </p:cNvSpPr>
            <p:nvPr/>
          </p:nvSpPr>
          <p:spPr bwMode="auto">
            <a:xfrm>
              <a:off x="2682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6" name="Freeform 1073"/>
            <p:cNvSpPr>
              <a:spLocks/>
            </p:cNvSpPr>
            <p:nvPr/>
          </p:nvSpPr>
          <p:spPr bwMode="auto">
            <a:xfrm>
              <a:off x="2948" y="1656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27" name="Freeform 1074"/>
            <p:cNvSpPr>
              <a:spLocks/>
            </p:cNvSpPr>
            <p:nvPr/>
          </p:nvSpPr>
          <p:spPr bwMode="auto">
            <a:xfrm>
              <a:off x="3044" y="1688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8" name="Line 1075"/>
            <p:cNvSpPr>
              <a:spLocks noChangeShapeType="1"/>
            </p:cNvSpPr>
            <p:nvPr/>
          </p:nvSpPr>
          <p:spPr bwMode="auto">
            <a:xfrm>
              <a:off x="3044" y="1688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9" name="Freeform 1076"/>
            <p:cNvSpPr>
              <a:spLocks/>
            </p:cNvSpPr>
            <p:nvPr/>
          </p:nvSpPr>
          <p:spPr bwMode="auto">
            <a:xfrm>
              <a:off x="2948" y="2040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32"/>
                  </a:lnTo>
                  <a:lnTo>
                    <a:pt x="192" y="96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0" name="Freeform 1077"/>
            <p:cNvSpPr>
              <a:spLocks/>
            </p:cNvSpPr>
            <p:nvPr/>
          </p:nvSpPr>
          <p:spPr bwMode="auto">
            <a:xfrm>
              <a:off x="3044" y="20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1" name="Line 1078"/>
            <p:cNvSpPr>
              <a:spLocks noChangeShapeType="1"/>
            </p:cNvSpPr>
            <p:nvPr/>
          </p:nvSpPr>
          <p:spPr bwMode="auto">
            <a:xfrm>
              <a:off x="3044" y="20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2" name="Freeform 1079"/>
            <p:cNvSpPr>
              <a:spLocks/>
            </p:cNvSpPr>
            <p:nvPr/>
          </p:nvSpPr>
          <p:spPr bwMode="auto">
            <a:xfrm>
              <a:off x="2948" y="2424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3" name="Freeform 1080"/>
            <p:cNvSpPr>
              <a:spLocks/>
            </p:cNvSpPr>
            <p:nvPr/>
          </p:nvSpPr>
          <p:spPr bwMode="auto">
            <a:xfrm>
              <a:off x="3044" y="24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4" name="Line 1081"/>
            <p:cNvSpPr>
              <a:spLocks noChangeShapeType="1"/>
            </p:cNvSpPr>
            <p:nvPr/>
          </p:nvSpPr>
          <p:spPr bwMode="auto">
            <a:xfrm>
              <a:off x="3044" y="24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5" name="Freeform 1082"/>
            <p:cNvSpPr>
              <a:spLocks/>
            </p:cNvSpPr>
            <p:nvPr/>
          </p:nvSpPr>
          <p:spPr bwMode="auto">
            <a:xfrm>
              <a:off x="2948" y="2823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6" name="Freeform 1083"/>
            <p:cNvSpPr>
              <a:spLocks/>
            </p:cNvSpPr>
            <p:nvPr/>
          </p:nvSpPr>
          <p:spPr bwMode="auto">
            <a:xfrm>
              <a:off x="3044" y="2855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7" name="Line 1084"/>
            <p:cNvSpPr>
              <a:spLocks noChangeShapeType="1"/>
            </p:cNvSpPr>
            <p:nvPr/>
          </p:nvSpPr>
          <p:spPr bwMode="auto">
            <a:xfrm>
              <a:off x="3044" y="2855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8" name="Freeform 1085"/>
            <p:cNvSpPr>
              <a:spLocks/>
            </p:cNvSpPr>
            <p:nvPr/>
          </p:nvSpPr>
          <p:spPr bwMode="auto">
            <a:xfrm>
              <a:off x="3204" y="1193"/>
              <a:ext cx="1" cy="1662"/>
            </a:xfrm>
            <a:custGeom>
              <a:avLst/>
              <a:gdLst>
                <a:gd name="T0" fmla="*/ 0 w 1"/>
                <a:gd name="T1" fmla="*/ 0 h 3324"/>
                <a:gd name="T2" fmla="*/ 0 w 1"/>
                <a:gd name="T3" fmla="*/ 1 h 3324"/>
                <a:gd name="T4" fmla="*/ 0 w 1"/>
                <a:gd name="T5" fmla="*/ 0 h 3324"/>
                <a:gd name="T6" fmla="*/ 0 60000 65536"/>
                <a:gd name="T7" fmla="*/ 0 60000 65536"/>
                <a:gd name="T8" fmla="*/ 0 60000 65536"/>
                <a:gd name="T9" fmla="*/ 0 w 1"/>
                <a:gd name="T10" fmla="*/ 0 h 3324"/>
                <a:gd name="T11" fmla="*/ 1 w 1"/>
                <a:gd name="T12" fmla="*/ 3324 h 33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324">
                  <a:moveTo>
                    <a:pt x="0" y="0"/>
                  </a:moveTo>
                  <a:lnTo>
                    <a:pt x="0" y="3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9" name="Line 1086"/>
            <p:cNvSpPr>
              <a:spLocks noChangeShapeType="1"/>
            </p:cNvSpPr>
            <p:nvPr/>
          </p:nvSpPr>
          <p:spPr bwMode="auto">
            <a:xfrm>
              <a:off x="3204" y="1193"/>
              <a:ext cx="1" cy="166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0" name="Freeform 1087"/>
            <p:cNvSpPr>
              <a:spLocks/>
            </p:cNvSpPr>
            <p:nvPr/>
          </p:nvSpPr>
          <p:spPr bwMode="auto">
            <a:xfrm>
              <a:off x="3204" y="2056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1" name="Line 1088"/>
            <p:cNvSpPr>
              <a:spLocks noChangeShapeType="1"/>
            </p:cNvSpPr>
            <p:nvPr/>
          </p:nvSpPr>
          <p:spPr bwMode="auto">
            <a:xfrm flipH="1">
              <a:off x="3204" y="2056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2" name="Freeform 1089"/>
            <p:cNvSpPr>
              <a:spLocks/>
            </p:cNvSpPr>
            <p:nvPr/>
          </p:nvSpPr>
          <p:spPr bwMode="auto">
            <a:xfrm>
              <a:off x="3444" y="1433"/>
              <a:ext cx="1" cy="1422"/>
            </a:xfrm>
            <a:custGeom>
              <a:avLst/>
              <a:gdLst>
                <a:gd name="T0" fmla="*/ 0 w 1"/>
                <a:gd name="T1" fmla="*/ 0 h 2845"/>
                <a:gd name="T2" fmla="*/ 0 w 1"/>
                <a:gd name="T3" fmla="*/ 0 h 2845"/>
                <a:gd name="T4" fmla="*/ 0 w 1"/>
                <a:gd name="T5" fmla="*/ 0 h 2845"/>
                <a:gd name="T6" fmla="*/ 0 60000 65536"/>
                <a:gd name="T7" fmla="*/ 0 60000 65536"/>
                <a:gd name="T8" fmla="*/ 0 60000 65536"/>
                <a:gd name="T9" fmla="*/ 0 w 1"/>
                <a:gd name="T10" fmla="*/ 0 h 2845"/>
                <a:gd name="T11" fmla="*/ 1 w 1"/>
                <a:gd name="T12" fmla="*/ 2845 h 28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845">
                  <a:moveTo>
                    <a:pt x="0" y="0"/>
                  </a:moveTo>
                  <a:lnTo>
                    <a:pt x="0" y="2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3" name="Line 1090"/>
            <p:cNvSpPr>
              <a:spLocks noChangeShapeType="1"/>
            </p:cNvSpPr>
            <p:nvPr/>
          </p:nvSpPr>
          <p:spPr bwMode="auto">
            <a:xfrm>
              <a:off x="3444" y="1433"/>
              <a:ext cx="1" cy="142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4" name="Freeform 1091"/>
            <p:cNvSpPr>
              <a:spLocks/>
            </p:cNvSpPr>
            <p:nvPr/>
          </p:nvSpPr>
          <p:spPr bwMode="auto">
            <a:xfrm>
              <a:off x="3204" y="2855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5" name="Line 1092"/>
            <p:cNvSpPr>
              <a:spLocks noChangeShapeType="1"/>
            </p:cNvSpPr>
            <p:nvPr/>
          </p:nvSpPr>
          <p:spPr bwMode="auto">
            <a:xfrm flipH="1">
              <a:off x="3204" y="2855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6" name="Rectangle 1093"/>
            <p:cNvSpPr>
              <a:spLocks noChangeArrowheads="1"/>
            </p:cNvSpPr>
            <p:nvPr/>
          </p:nvSpPr>
          <p:spPr bwMode="auto">
            <a:xfrm>
              <a:off x="2822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47" name="Rectangle 1094"/>
            <p:cNvSpPr>
              <a:spLocks noChangeArrowheads="1"/>
            </p:cNvSpPr>
            <p:nvPr/>
          </p:nvSpPr>
          <p:spPr bwMode="auto">
            <a:xfrm>
              <a:off x="3462" y="1116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48" name="Rectangle 1095"/>
            <p:cNvSpPr>
              <a:spLocks noChangeArrowheads="1"/>
            </p:cNvSpPr>
            <p:nvPr/>
          </p:nvSpPr>
          <p:spPr bwMode="auto">
            <a:xfrm>
              <a:off x="3566" y="117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49" name="Rectangle 1096"/>
            <p:cNvSpPr>
              <a:spLocks noChangeArrowheads="1"/>
            </p:cNvSpPr>
            <p:nvPr/>
          </p:nvSpPr>
          <p:spPr bwMode="auto">
            <a:xfrm>
              <a:off x="3653" y="1116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50" name="Rectangle 1097"/>
            <p:cNvSpPr>
              <a:spLocks noChangeArrowheads="1"/>
            </p:cNvSpPr>
            <p:nvPr/>
          </p:nvSpPr>
          <p:spPr bwMode="auto">
            <a:xfrm>
              <a:off x="3709" y="1352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51" name="Rectangle 1098"/>
            <p:cNvSpPr>
              <a:spLocks noChangeArrowheads="1"/>
            </p:cNvSpPr>
            <p:nvPr/>
          </p:nvSpPr>
          <p:spPr bwMode="auto">
            <a:xfrm>
              <a:off x="3813" y="141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52" name="Freeform 1099"/>
            <p:cNvSpPr>
              <a:spLocks/>
            </p:cNvSpPr>
            <p:nvPr/>
          </p:nvSpPr>
          <p:spPr bwMode="auto">
            <a:xfrm>
              <a:off x="3204" y="1193"/>
              <a:ext cx="160" cy="1"/>
            </a:xfrm>
            <a:custGeom>
              <a:avLst/>
              <a:gdLst>
                <a:gd name="T0" fmla="*/ 1 w 320"/>
                <a:gd name="T1" fmla="*/ 0 h 1"/>
                <a:gd name="T2" fmla="*/ 0 w 320"/>
                <a:gd name="T3" fmla="*/ 0 h 1"/>
                <a:gd name="T4" fmla="*/ 1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320" y="0"/>
                  </a:moveTo>
                  <a:lnTo>
                    <a:pt x="0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3" name="Line 1100"/>
            <p:cNvSpPr>
              <a:spLocks noChangeShapeType="1"/>
            </p:cNvSpPr>
            <p:nvPr/>
          </p:nvSpPr>
          <p:spPr bwMode="auto">
            <a:xfrm flipH="1">
              <a:off x="3204" y="1193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4" name="Freeform 1101"/>
            <p:cNvSpPr>
              <a:spLocks/>
            </p:cNvSpPr>
            <p:nvPr/>
          </p:nvSpPr>
          <p:spPr bwMode="auto">
            <a:xfrm>
              <a:off x="3188" y="2839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5" name="Freeform 1102"/>
            <p:cNvSpPr>
              <a:spLocks/>
            </p:cNvSpPr>
            <p:nvPr/>
          </p:nvSpPr>
          <p:spPr bwMode="auto">
            <a:xfrm>
              <a:off x="3178" y="2830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1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3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5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6" name="Freeform 1103"/>
            <p:cNvSpPr>
              <a:spLocks/>
            </p:cNvSpPr>
            <p:nvPr/>
          </p:nvSpPr>
          <p:spPr bwMode="auto">
            <a:xfrm>
              <a:off x="3188" y="24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7" name="Freeform 1104"/>
            <p:cNvSpPr>
              <a:spLocks/>
            </p:cNvSpPr>
            <p:nvPr/>
          </p:nvSpPr>
          <p:spPr bwMode="auto">
            <a:xfrm>
              <a:off x="3178" y="2438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8" name="Freeform 1105"/>
            <p:cNvSpPr>
              <a:spLocks/>
            </p:cNvSpPr>
            <p:nvPr/>
          </p:nvSpPr>
          <p:spPr bwMode="auto">
            <a:xfrm>
              <a:off x="3188" y="167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9" name="Freeform 1106"/>
            <p:cNvSpPr>
              <a:spLocks/>
            </p:cNvSpPr>
            <p:nvPr/>
          </p:nvSpPr>
          <p:spPr bwMode="auto">
            <a:xfrm>
              <a:off x="3178" y="1663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6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2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8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6"/>
                  </a:lnTo>
                  <a:lnTo>
                    <a:pt x="27" y="76"/>
                  </a:lnTo>
                  <a:lnTo>
                    <a:pt x="30" y="76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6"/>
                  </a:lnTo>
                  <a:lnTo>
                    <a:pt x="51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8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0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4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0" name="Freeform 1107"/>
            <p:cNvSpPr>
              <a:spLocks/>
            </p:cNvSpPr>
            <p:nvPr/>
          </p:nvSpPr>
          <p:spPr bwMode="auto">
            <a:xfrm>
              <a:off x="3428" y="203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1" name="Freeform 1108"/>
            <p:cNvSpPr>
              <a:spLocks/>
            </p:cNvSpPr>
            <p:nvPr/>
          </p:nvSpPr>
          <p:spPr bwMode="auto">
            <a:xfrm>
              <a:off x="3418" y="2038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2" name="Freeform 1109"/>
            <p:cNvSpPr>
              <a:spLocks/>
            </p:cNvSpPr>
            <p:nvPr/>
          </p:nvSpPr>
          <p:spPr bwMode="auto">
            <a:xfrm>
              <a:off x="3444" y="1433"/>
              <a:ext cx="176" cy="1"/>
            </a:xfrm>
            <a:custGeom>
              <a:avLst/>
              <a:gdLst>
                <a:gd name="T0" fmla="*/ 1 w 352"/>
                <a:gd name="T1" fmla="*/ 0 h 1"/>
                <a:gd name="T2" fmla="*/ 0 w 352"/>
                <a:gd name="T3" fmla="*/ 0 h 1"/>
                <a:gd name="T4" fmla="*/ 1 w 352"/>
                <a:gd name="T5" fmla="*/ 0 h 1"/>
                <a:gd name="T6" fmla="*/ 0 60000 65536"/>
                <a:gd name="T7" fmla="*/ 0 60000 65536"/>
                <a:gd name="T8" fmla="*/ 0 60000 65536"/>
                <a:gd name="T9" fmla="*/ 0 w 352"/>
                <a:gd name="T10" fmla="*/ 0 h 1"/>
                <a:gd name="T11" fmla="*/ 352 w 35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52" h="1">
                  <a:moveTo>
                    <a:pt x="352" y="0"/>
                  </a:moveTo>
                  <a:lnTo>
                    <a:pt x="0" y="0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3" name="Line 1110"/>
            <p:cNvSpPr>
              <a:spLocks noChangeShapeType="1"/>
            </p:cNvSpPr>
            <p:nvPr/>
          </p:nvSpPr>
          <p:spPr bwMode="auto">
            <a:xfrm flipH="1">
              <a:off x="3444" y="1433"/>
              <a:ext cx="176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4" name="Freeform 1111"/>
            <p:cNvSpPr>
              <a:spLocks/>
            </p:cNvSpPr>
            <p:nvPr/>
          </p:nvSpPr>
          <p:spPr bwMode="auto">
            <a:xfrm>
              <a:off x="3188" y="20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5" name="Freeform 1112"/>
            <p:cNvSpPr>
              <a:spLocks/>
            </p:cNvSpPr>
            <p:nvPr/>
          </p:nvSpPr>
          <p:spPr bwMode="auto">
            <a:xfrm>
              <a:off x="3178" y="2030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6" name="Rectangle 1113"/>
            <p:cNvSpPr>
              <a:spLocks noChangeArrowheads="1"/>
            </p:cNvSpPr>
            <p:nvPr/>
          </p:nvSpPr>
          <p:spPr bwMode="auto">
            <a:xfrm>
              <a:off x="3899" y="1352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50180" name="TextBox 1"/>
          <p:cNvSpPr txBox="1">
            <a:spLocks noChangeArrowheads="1"/>
          </p:cNvSpPr>
          <p:nvPr/>
        </p:nvSpPr>
        <p:spPr bwMode="auto">
          <a:xfrm>
            <a:off x="3505200" y="5200650"/>
            <a:ext cx="15287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5120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51203" name="Picture 1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755775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4" name="TextBox 5"/>
          <p:cNvSpPr txBox="1">
            <a:spLocks noChangeArrowheads="1"/>
          </p:cNvSpPr>
          <p:nvPr/>
        </p:nvSpPr>
        <p:spPr bwMode="auto">
          <a:xfrm>
            <a:off x="3505200" y="5200650"/>
            <a:ext cx="15287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In general we have</a:t>
            </a:r>
          </a:p>
        </p:txBody>
      </p:sp>
      <p:sp>
        <p:nvSpPr>
          <p:cNvPr id="52226" name="TextBox 5"/>
          <p:cNvSpPr txBox="1">
            <a:spLocks noChangeArrowheads="1"/>
          </p:cNvSpPr>
          <p:nvPr/>
        </p:nvSpPr>
        <p:spPr bwMode="auto">
          <a:xfrm>
            <a:off x="3165475" y="1704975"/>
            <a:ext cx="3652838" cy="329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2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3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 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…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n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 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2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…Q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n-1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b="0" baseline="-25000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Synchronous </a:t>
            </a:r>
            <a:r>
              <a:rPr lang="en-US" altLang="en-US" sz="3600" b="1" dirty="0" err="1">
                <a:solidFill>
                  <a:srgbClr val="000000"/>
                </a:solidFill>
                <a:latin typeface="Arial" charset="0"/>
              </a:rPr>
              <a:t>v.s</a:t>
            </a:r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. Asynchronous Clear</a:t>
            </a:r>
          </a:p>
        </p:txBody>
      </p:sp>
    </p:spTree>
    <p:extLst>
      <p:ext uri="{BB962C8B-B14F-4D97-AF65-F5344CB8AC3E}">
        <p14:creationId xmlns:p14="http://schemas.microsoft.com/office/powerpoint/2010/main" val="490412538"/>
      </p:ext>
    </p:extLst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(without clear capability)</a:t>
            </a:r>
          </a:p>
        </p:txBody>
      </p:sp>
      <p:grpSp>
        <p:nvGrpSpPr>
          <p:cNvPr id="141" name="Group 140"/>
          <p:cNvGrpSpPr/>
          <p:nvPr/>
        </p:nvGrpSpPr>
        <p:grpSpPr>
          <a:xfrm>
            <a:off x="311647" y="1813236"/>
            <a:ext cx="8559991" cy="2871611"/>
            <a:chOff x="311647" y="1813236"/>
            <a:chExt cx="8559991" cy="2871611"/>
          </a:xfrm>
        </p:grpSpPr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417" y="3332269"/>
              <a:ext cx="254455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48727" y="3325091"/>
              <a:ext cx="3191356" cy="2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8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9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40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9465885"/>
      </p:ext>
    </p:extLst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 asynchronous clear)</a:t>
            </a:r>
          </a:p>
        </p:txBody>
      </p:sp>
      <p:grpSp>
        <p:nvGrpSpPr>
          <p:cNvPr id="141" name="Group 140"/>
          <p:cNvGrpSpPr/>
          <p:nvPr/>
        </p:nvGrpSpPr>
        <p:grpSpPr>
          <a:xfrm>
            <a:off x="139684" y="1813236"/>
            <a:ext cx="8731954" cy="3356991"/>
            <a:chOff x="139684" y="1813236"/>
            <a:chExt cx="8731954" cy="3356991"/>
          </a:xfrm>
        </p:grpSpPr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417" y="3332269"/>
              <a:ext cx="254455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48727" y="3325091"/>
              <a:ext cx="3191356" cy="2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Line 292"/>
            <p:cNvSpPr>
              <a:spLocks noChangeAspect="1" noChangeShapeType="1"/>
            </p:cNvSpPr>
            <p:nvPr/>
          </p:nvSpPr>
          <p:spPr bwMode="auto">
            <a:xfrm flipH="1">
              <a:off x="1063639" y="5036301"/>
              <a:ext cx="671538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18" name="Oval 79"/>
            <p:cNvSpPr>
              <a:spLocks noChangeArrowheads="1"/>
            </p:cNvSpPr>
            <p:nvPr/>
          </p:nvSpPr>
          <p:spPr bwMode="auto">
            <a:xfrm>
              <a:off x="3846281" y="4998297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0" name="TextBox 81"/>
            <p:cNvSpPr txBox="1">
              <a:spLocks noChangeArrowheads="1"/>
            </p:cNvSpPr>
            <p:nvPr/>
          </p:nvSpPr>
          <p:spPr bwMode="auto">
            <a:xfrm>
              <a:off x="139684" y="4800895"/>
              <a:ext cx="9156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 err="1">
                  <a:latin typeface="Times" charset="0"/>
                </a:rPr>
                <a:t>Clear_n</a:t>
              </a:r>
              <a:endParaRPr lang="en-US" altLang="en-US" sz="1800" b="0" dirty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Oval 89"/>
            <p:cNvSpPr>
              <a:spLocks noChangeAspect="1" noChangeArrowheads="1"/>
            </p:cNvSpPr>
            <p:nvPr/>
          </p:nvSpPr>
          <p:spPr bwMode="auto">
            <a:xfrm>
              <a:off x="3831837" y="4110125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" name="Oval 89"/>
            <p:cNvSpPr>
              <a:spLocks noChangeAspect="1" noChangeArrowheads="1"/>
            </p:cNvSpPr>
            <p:nvPr/>
          </p:nvSpPr>
          <p:spPr bwMode="auto">
            <a:xfrm>
              <a:off x="7708744" y="4129833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7" name="Line 61"/>
            <p:cNvSpPr>
              <a:spLocks noChangeShapeType="1"/>
            </p:cNvSpPr>
            <p:nvPr/>
          </p:nvSpPr>
          <p:spPr bwMode="auto">
            <a:xfrm flipH="1">
              <a:off x="7765774" y="4252817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Line 61"/>
            <p:cNvSpPr>
              <a:spLocks noChangeShapeType="1"/>
            </p:cNvSpPr>
            <p:nvPr/>
          </p:nvSpPr>
          <p:spPr bwMode="auto">
            <a:xfrm flipH="1">
              <a:off x="3889513" y="4232939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8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9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40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08286723"/>
      </p:ext>
    </p:extLst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 asynchronous clear)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39684" y="1813236"/>
            <a:ext cx="8731954" cy="3356991"/>
            <a:chOff x="139684" y="1813236"/>
            <a:chExt cx="8731954" cy="3356991"/>
          </a:xfrm>
        </p:grpSpPr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803" y="3332269"/>
              <a:ext cx="71136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50964" y="3327695"/>
              <a:ext cx="139433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4" name="Oval 79"/>
            <p:cNvSpPr>
              <a:spLocks noChangeArrowheads="1"/>
            </p:cNvSpPr>
            <p:nvPr/>
          </p:nvSpPr>
          <p:spPr bwMode="auto">
            <a:xfrm>
              <a:off x="4425118" y="328959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1736652" y="2960879"/>
              <a:ext cx="729115" cy="504371"/>
              <a:chOff x="3132148" y="5658877"/>
              <a:chExt cx="729115" cy="504371"/>
            </a:xfrm>
          </p:grpSpPr>
          <p:sp>
            <p:nvSpPr>
              <p:cNvPr id="49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0" name="Freeform 45"/>
            <p:cNvSpPr>
              <a:spLocks/>
            </p:cNvSpPr>
            <p:nvPr/>
          </p:nvSpPr>
          <p:spPr bwMode="auto">
            <a:xfrm>
              <a:off x="1329399" y="2539128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3" name="Oval 79"/>
            <p:cNvSpPr>
              <a:spLocks noChangeArrowheads="1"/>
            </p:cNvSpPr>
            <p:nvPr/>
          </p:nvSpPr>
          <p:spPr bwMode="auto">
            <a:xfrm>
              <a:off x="8284104" y="3262381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5595638" y="2966321"/>
              <a:ext cx="729115" cy="504371"/>
              <a:chOff x="3132148" y="5658877"/>
              <a:chExt cx="729115" cy="504371"/>
            </a:xfrm>
          </p:grpSpPr>
          <p:sp>
            <p:nvSpPr>
              <p:cNvPr id="105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45"/>
            <p:cNvSpPr>
              <a:spLocks/>
            </p:cNvSpPr>
            <p:nvPr/>
          </p:nvSpPr>
          <p:spPr bwMode="auto">
            <a:xfrm>
              <a:off x="5188385" y="2544570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Line 292"/>
            <p:cNvSpPr>
              <a:spLocks noChangeAspect="1" noChangeShapeType="1"/>
            </p:cNvSpPr>
            <p:nvPr/>
          </p:nvSpPr>
          <p:spPr bwMode="auto">
            <a:xfrm flipH="1">
              <a:off x="1063639" y="5036301"/>
              <a:ext cx="671538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18" name="Oval 79"/>
            <p:cNvSpPr>
              <a:spLocks noChangeArrowheads="1"/>
            </p:cNvSpPr>
            <p:nvPr/>
          </p:nvSpPr>
          <p:spPr bwMode="auto">
            <a:xfrm>
              <a:off x="3846281" y="4998297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0" name="TextBox 81"/>
            <p:cNvSpPr txBox="1">
              <a:spLocks noChangeArrowheads="1"/>
            </p:cNvSpPr>
            <p:nvPr/>
          </p:nvSpPr>
          <p:spPr bwMode="auto">
            <a:xfrm>
              <a:off x="139684" y="4800895"/>
              <a:ext cx="9156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 err="1">
                  <a:latin typeface="Times" charset="0"/>
                </a:rPr>
                <a:t>Clear_n</a:t>
              </a:r>
              <a:endParaRPr lang="en-US" altLang="en-US" sz="1800" b="0" dirty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Oval 89"/>
            <p:cNvSpPr>
              <a:spLocks noChangeAspect="1" noChangeArrowheads="1"/>
            </p:cNvSpPr>
            <p:nvPr/>
          </p:nvSpPr>
          <p:spPr bwMode="auto">
            <a:xfrm>
              <a:off x="3831837" y="4110125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" name="Oval 89"/>
            <p:cNvSpPr>
              <a:spLocks noChangeAspect="1" noChangeArrowheads="1"/>
            </p:cNvSpPr>
            <p:nvPr/>
          </p:nvSpPr>
          <p:spPr bwMode="auto">
            <a:xfrm>
              <a:off x="7708744" y="4129833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7" name="Line 61"/>
            <p:cNvSpPr>
              <a:spLocks noChangeShapeType="1"/>
            </p:cNvSpPr>
            <p:nvPr/>
          </p:nvSpPr>
          <p:spPr bwMode="auto">
            <a:xfrm flipH="1">
              <a:off x="7765774" y="4252817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Line 61"/>
            <p:cNvSpPr>
              <a:spLocks noChangeShapeType="1"/>
            </p:cNvSpPr>
            <p:nvPr/>
          </p:nvSpPr>
          <p:spPr bwMode="auto">
            <a:xfrm flipH="1">
              <a:off x="3889513" y="4232939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45"/>
            <p:cNvSpPr>
              <a:spLocks/>
            </p:cNvSpPr>
            <p:nvPr/>
          </p:nvSpPr>
          <p:spPr bwMode="auto">
            <a:xfrm>
              <a:off x="2443976" y="3210055"/>
              <a:ext cx="1136221" cy="107430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0 w 2914"/>
                <a:gd name="connsiteY0" fmla="*/ 174 h 20938"/>
                <a:gd name="connsiteX1" fmla="*/ 1384 w 2914"/>
                <a:gd name="connsiteY1" fmla="*/ 0 h 20938"/>
                <a:gd name="connsiteX2" fmla="*/ 1364 w 2914"/>
                <a:gd name="connsiteY2" fmla="*/ 20938 h 20938"/>
                <a:gd name="connsiteX3" fmla="*/ 2914 w 2914"/>
                <a:gd name="connsiteY3" fmla="*/ 20931 h 20938"/>
                <a:gd name="connsiteX0" fmla="*/ 0 w 10000"/>
                <a:gd name="connsiteY0" fmla="*/ 83 h 10514"/>
                <a:gd name="connsiteX1" fmla="*/ 4749 w 10000"/>
                <a:gd name="connsiteY1" fmla="*/ 0 h 10514"/>
                <a:gd name="connsiteX2" fmla="*/ 4778 w 10000"/>
                <a:gd name="connsiteY2" fmla="*/ 10514 h 10514"/>
                <a:gd name="connsiteX3" fmla="*/ 10000 w 10000"/>
                <a:gd name="connsiteY3" fmla="*/ 9997 h 10514"/>
                <a:gd name="connsiteX0" fmla="*/ 0 w 10000"/>
                <a:gd name="connsiteY0" fmla="*/ 83 h 11028"/>
                <a:gd name="connsiteX1" fmla="*/ 4749 w 10000"/>
                <a:gd name="connsiteY1" fmla="*/ 0 h 11028"/>
                <a:gd name="connsiteX2" fmla="*/ 4681 w 10000"/>
                <a:gd name="connsiteY2" fmla="*/ 11028 h 11028"/>
                <a:gd name="connsiteX3" fmla="*/ 10000 w 10000"/>
                <a:gd name="connsiteY3" fmla="*/ 9997 h 11028"/>
                <a:gd name="connsiteX0" fmla="*/ 0 w 10000"/>
                <a:gd name="connsiteY0" fmla="*/ 83 h 10001"/>
                <a:gd name="connsiteX1" fmla="*/ 4749 w 10000"/>
                <a:gd name="connsiteY1" fmla="*/ 0 h 10001"/>
                <a:gd name="connsiteX2" fmla="*/ 4729 w 10000"/>
                <a:gd name="connsiteY2" fmla="*/ 10001 h 10001"/>
                <a:gd name="connsiteX3" fmla="*/ 10000 w 10000"/>
                <a:gd name="connsiteY3" fmla="*/ 9997 h 10001"/>
                <a:gd name="connsiteX0" fmla="*/ 0 w 9855"/>
                <a:gd name="connsiteY0" fmla="*/ 83 h 10516"/>
                <a:gd name="connsiteX1" fmla="*/ 4749 w 9855"/>
                <a:gd name="connsiteY1" fmla="*/ 0 h 10516"/>
                <a:gd name="connsiteX2" fmla="*/ 4729 w 9855"/>
                <a:gd name="connsiteY2" fmla="*/ 10001 h 10516"/>
                <a:gd name="connsiteX3" fmla="*/ 9855 w 9855"/>
                <a:gd name="connsiteY3" fmla="*/ 10516 h 10516"/>
                <a:gd name="connsiteX0" fmla="*/ 0 w 10000"/>
                <a:gd name="connsiteY0" fmla="*/ 79 h 9510"/>
                <a:gd name="connsiteX1" fmla="*/ 4819 w 10000"/>
                <a:gd name="connsiteY1" fmla="*/ 0 h 9510"/>
                <a:gd name="connsiteX2" fmla="*/ 4799 w 10000"/>
                <a:gd name="connsiteY2" fmla="*/ 9510 h 9510"/>
                <a:gd name="connsiteX3" fmla="*/ 10000 w 10000"/>
                <a:gd name="connsiteY3" fmla="*/ 9506 h 9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9510">
                  <a:moveTo>
                    <a:pt x="0" y="79"/>
                  </a:moveTo>
                  <a:lnTo>
                    <a:pt x="4819" y="0"/>
                  </a:lnTo>
                  <a:cubicBezTo>
                    <a:pt x="4795" y="3169"/>
                    <a:pt x="4823" y="6341"/>
                    <a:pt x="4799" y="9510"/>
                  </a:cubicBezTo>
                  <a:lnTo>
                    <a:pt x="10000" y="9506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45"/>
            <p:cNvSpPr>
              <a:spLocks/>
            </p:cNvSpPr>
            <p:nvPr/>
          </p:nvSpPr>
          <p:spPr bwMode="auto">
            <a:xfrm>
              <a:off x="6298581" y="3217490"/>
              <a:ext cx="1136221" cy="107430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0 w 2914"/>
                <a:gd name="connsiteY0" fmla="*/ 174 h 20938"/>
                <a:gd name="connsiteX1" fmla="*/ 1384 w 2914"/>
                <a:gd name="connsiteY1" fmla="*/ 0 h 20938"/>
                <a:gd name="connsiteX2" fmla="*/ 1364 w 2914"/>
                <a:gd name="connsiteY2" fmla="*/ 20938 h 20938"/>
                <a:gd name="connsiteX3" fmla="*/ 2914 w 2914"/>
                <a:gd name="connsiteY3" fmla="*/ 20931 h 20938"/>
                <a:gd name="connsiteX0" fmla="*/ 0 w 10000"/>
                <a:gd name="connsiteY0" fmla="*/ 83 h 10514"/>
                <a:gd name="connsiteX1" fmla="*/ 4749 w 10000"/>
                <a:gd name="connsiteY1" fmla="*/ 0 h 10514"/>
                <a:gd name="connsiteX2" fmla="*/ 4778 w 10000"/>
                <a:gd name="connsiteY2" fmla="*/ 10514 h 10514"/>
                <a:gd name="connsiteX3" fmla="*/ 10000 w 10000"/>
                <a:gd name="connsiteY3" fmla="*/ 9997 h 10514"/>
                <a:gd name="connsiteX0" fmla="*/ 0 w 10000"/>
                <a:gd name="connsiteY0" fmla="*/ 83 h 11028"/>
                <a:gd name="connsiteX1" fmla="*/ 4749 w 10000"/>
                <a:gd name="connsiteY1" fmla="*/ 0 h 11028"/>
                <a:gd name="connsiteX2" fmla="*/ 4681 w 10000"/>
                <a:gd name="connsiteY2" fmla="*/ 11028 h 11028"/>
                <a:gd name="connsiteX3" fmla="*/ 10000 w 10000"/>
                <a:gd name="connsiteY3" fmla="*/ 9997 h 11028"/>
                <a:gd name="connsiteX0" fmla="*/ 0 w 10000"/>
                <a:gd name="connsiteY0" fmla="*/ 83 h 10001"/>
                <a:gd name="connsiteX1" fmla="*/ 4749 w 10000"/>
                <a:gd name="connsiteY1" fmla="*/ 0 h 10001"/>
                <a:gd name="connsiteX2" fmla="*/ 4729 w 10000"/>
                <a:gd name="connsiteY2" fmla="*/ 10001 h 10001"/>
                <a:gd name="connsiteX3" fmla="*/ 10000 w 10000"/>
                <a:gd name="connsiteY3" fmla="*/ 9997 h 10001"/>
                <a:gd name="connsiteX0" fmla="*/ 0 w 9855"/>
                <a:gd name="connsiteY0" fmla="*/ 83 h 10516"/>
                <a:gd name="connsiteX1" fmla="*/ 4749 w 9855"/>
                <a:gd name="connsiteY1" fmla="*/ 0 h 10516"/>
                <a:gd name="connsiteX2" fmla="*/ 4729 w 9855"/>
                <a:gd name="connsiteY2" fmla="*/ 10001 h 10516"/>
                <a:gd name="connsiteX3" fmla="*/ 9855 w 9855"/>
                <a:gd name="connsiteY3" fmla="*/ 10516 h 10516"/>
                <a:gd name="connsiteX0" fmla="*/ 0 w 10000"/>
                <a:gd name="connsiteY0" fmla="*/ 79 h 9510"/>
                <a:gd name="connsiteX1" fmla="*/ 4819 w 10000"/>
                <a:gd name="connsiteY1" fmla="*/ 0 h 9510"/>
                <a:gd name="connsiteX2" fmla="*/ 4799 w 10000"/>
                <a:gd name="connsiteY2" fmla="*/ 9510 h 9510"/>
                <a:gd name="connsiteX3" fmla="*/ 10000 w 10000"/>
                <a:gd name="connsiteY3" fmla="*/ 9506 h 9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9510">
                  <a:moveTo>
                    <a:pt x="0" y="79"/>
                  </a:moveTo>
                  <a:lnTo>
                    <a:pt x="4819" y="0"/>
                  </a:lnTo>
                  <a:cubicBezTo>
                    <a:pt x="4795" y="3169"/>
                    <a:pt x="4823" y="6341"/>
                    <a:pt x="4799" y="9510"/>
                  </a:cubicBezTo>
                  <a:lnTo>
                    <a:pt x="10000" y="9506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4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5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66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1752600" y="5943600"/>
            <a:ext cx="58480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</a:t>
            </a:r>
            <a:r>
              <a:rPr lang="en-US">
                <a:solidFill>
                  <a:srgbClr val="FF0000"/>
                </a:solidFill>
              </a:rPr>
              <a:t>is the same </a:t>
            </a:r>
            <a:r>
              <a:rPr lang="en-US" dirty="0">
                <a:solidFill>
                  <a:srgbClr val="FF0000"/>
                </a:solidFill>
              </a:rPr>
              <a:t>circuit but uses D Flip-Flops.</a:t>
            </a:r>
          </a:p>
        </p:txBody>
      </p:sp>
    </p:spTree>
    <p:extLst>
      <p:ext uri="{BB962C8B-B14F-4D97-AF65-F5344CB8AC3E}">
        <p14:creationId xmlns:p14="http://schemas.microsoft.com/office/powerpoint/2010/main" val="1921799741"/>
      </p:ext>
    </p:extLst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 synchronous clear)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39684" y="1813236"/>
            <a:ext cx="8731954" cy="3356991"/>
            <a:chOff x="139684" y="1813236"/>
            <a:chExt cx="8731954" cy="3356991"/>
          </a:xfrm>
        </p:grpSpPr>
        <p:sp>
          <p:nvSpPr>
            <p:cNvPr id="59" name="Line 292"/>
            <p:cNvSpPr>
              <a:spLocks noChangeAspect="1" noChangeShapeType="1"/>
            </p:cNvSpPr>
            <p:nvPr/>
          </p:nvSpPr>
          <p:spPr bwMode="auto">
            <a:xfrm flipH="1">
              <a:off x="3081894" y="3321802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803" y="3332269"/>
              <a:ext cx="71136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Line 292"/>
            <p:cNvSpPr>
              <a:spLocks noChangeAspect="1" noChangeShapeType="1"/>
            </p:cNvSpPr>
            <p:nvPr/>
          </p:nvSpPr>
          <p:spPr bwMode="auto">
            <a:xfrm flipH="1">
              <a:off x="2439637" y="3210223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50964" y="3327695"/>
              <a:ext cx="139433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4" name="Oval 79"/>
            <p:cNvSpPr>
              <a:spLocks noChangeArrowheads="1"/>
            </p:cNvSpPr>
            <p:nvPr/>
          </p:nvSpPr>
          <p:spPr bwMode="auto">
            <a:xfrm>
              <a:off x="4425118" y="328959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1736652" y="2960879"/>
              <a:ext cx="729115" cy="504371"/>
              <a:chOff x="3132148" y="5658877"/>
              <a:chExt cx="729115" cy="504371"/>
            </a:xfrm>
          </p:grpSpPr>
          <p:sp>
            <p:nvSpPr>
              <p:cNvPr id="49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" name="AutoShape 57"/>
            <p:cNvSpPr>
              <a:spLocks noChangeArrowheads="1"/>
            </p:cNvSpPr>
            <p:nvPr/>
          </p:nvSpPr>
          <p:spPr bwMode="auto">
            <a:xfrm>
              <a:off x="2709545" y="3076068"/>
              <a:ext cx="564929" cy="496106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cs typeface="Arial" charset="0"/>
                  <a:sym typeface="Arial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9pPr>
            </a:lstStyle>
            <a:p>
              <a:pPr eaLnBrk="1" hangingPunct="1"/>
              <a:endParaRPr lang="en-US" altLang="en-US" sz="2400">
                <a:solidFill>
                  <a:schemeClr val="tx1"/>
                </a:solidFill>
                <a:latin typeface="Times" charset="0"/>
                <a:ea typeface="MS PGothic" charset="-128"/>
              </a:endParaRPr>
            </a:p>
          </p:txBody>
        </p:sp>
        <p:sp>
          <p:nvSpPr>
            <p:cNvPr id="60" name="Freeform 45"/>
            <p:cNvSpPr>
              <a:spLocks/>
            </p:cNvSpPr>
            <p:nvPr/>
          </p:nvSpPr>
          <p:spPr bwMode="auto">
            <a:xfrm>
              <a:off x="1329399" y="2539128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45"/>
            <p:cNvSpPr>
              <a:spLocks/>
            </p:cNvSpPr>
            <p:nvPr/>
          </p:nvSpPr>
          <p:spPr bwMode="auto">
            <a:xfrm flipV="1">
              <a:off x="2490704" y="3461074"/>
              <a:ext cx="228600" cy="1564341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Line 292"/>
            <p:cNvSpPr>
              <a:spLocks noChangeAspect="1" noChangeShapeType="1"/>
            </p:cNvSpPr>
            <p:nvPr/>
          </p:nvSpPr>
          <p:spPr bwMode="auto">
            <a:xfrm flipH="1">
              <a:off x="6940880" y="3327244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Line 292"/>
            <p:cNvSpPr>
              <a:spLocks noChangeAspect="1" noChangeShapeType="1"/>
            </p:cNvSpPr>
            <p:nvPr/>
          </p:nvSpPr>
          <p:spPr bwMode="auto">
            <a:xfrm flipH="1">
              <a:off x="6298623" y="3215665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3" name="Oval 79"/>
            <p:cNvSpPr>
              <a:spLocks noChangeArrowheads="1"/>
            </p:cNvSpPr>
            <p:nvPr/>
          </p:nvSpPr>
          <p:spPr bwMode="auto">
            <a:xfrm>
              <a:off x="8284104" y="3262381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5595638" y="2966321"/>
              <a:ext cx="729115" cy="504371"/>
              <a:chOff x="3132148" y="5658877"/>
              <a:chExt cx="729115" cy="504371"/>
            </a:xfrm>
          </p:grpSpPr>
          <p:sp>
            <p:nvSpPr>
              <p:cNvPr id="105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1" name="AutoShape 57"/>
            <p:cNvSpPr>
              <a:spLocks noChangeArrowheads="1"/>
            </p:cNvSpPr>
            <p:nvPr/>
          </p:nvSpPr>
          <p:spPr bwMode="auto">
            <a:xfrm>
              <a:off x="6568531" y="3081510"/>
              <a:ext cx="564929" cy="496106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cs typeface="Arial" charset="0"/>
                  <a:sym typeface="Arial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9pPr>
            </a:lstStyle>
            <a:p>
              <a:pPr eaLnBrk="1" hangingPunct="1"/>
              <a:endParaRPr lang="en-US" altLang="en-US" sz="2400">
                <a:solidFill>
                  <a:schemeClr val="tx1"/>
                </a:solidFill>
                <a:latin typeface="Times" charset="0"/>
                <a:ea typeface="MS PGothic" charset="-128"/>
              </a:endParaRPr>
            </a:p>
          </p:txBody>
        </p:sp>
        <p:sp>
          <p:nvSpPr>
            <p:cNvPr id="112" name="Freeform 45"/>
            <p:cNvSpPr>
              <a:spLocks/>
            </p:cNvSpPr>
            <p:nvPr/>
          </p:nvSpPr>
          <p:spPr bwMode="auto">
            <a:xfrm>
              <a:off x="5188385" y="2544570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45"/>
            <p:cNvSpPr>
              <a:spLocks/>
            </p:cNvSpPr>
            <p:nvPr/>
          </p:nvSpPr>
          <p:spPr bwMode="auto">
            <a:xfrm flipV="1">
              <a:off x="6349690" y="3466516"/>
              <a:ext cx="228600" cy="1564341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Line 292"/>
            <p:cNvSpPr>
              <a:spLocks noChangeAspect="1" noChangeShapeType="1"/>
            </p:cNvSpPr>
            <p:nvPr/>
          </p:nvSpPr>
          <p:spPr bwMode="auto">
            <a:xfrm flipH="1">
              <a:off x="1063639" y="5036301"/>
              <a:ext cx="530225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18" name="Oval 79"/>
            <p:cNvSpPr>
              <a:spLocks noChangeArrowheads="1"/>
            </p:cNvSpPr>
            <p:nvPr/>
          </p:nvSpPr>
          <p:spPr bwMode="auto">
            <a:xfrm>
              <a:off x="2454803" y="498504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0" name="TextBox 81"/>
            <p:cNvSpPr txBox="1">
              <a:spLocks noChangeArrowheads="1"/>
            </p:cNvSpPr>
            <p:nvPr/>
          </p:nvSpPr>
          <p:spPr bwMode="auto">
            <a:xfrm>
              <a:off x="139684" y="4800895"/>
              <a:ext cx="9156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 err="1">
                  <a:latin typeface="Times" charset="0"/>
                </a:rPr>
                <a:t>Clear_n</a:t>
              </a:r>
              <a:endParaRPr lang="en-US" altLang="en-US" sz="1800" b="0" dirty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5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6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69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</p:grpSp>
      <p:sp>
        <p:nvSpPr>
          <p:cNvPr id="70" name="TextBox 69"/>
          <p:cNvSpPr txBox="1"/>
          <p:nvPr/>
        </p:nvSpPr>
        <p:spPr>
          <a:xfrm>
            <a:off x="990600" y="5943600"/>
            <a:ext cx="755046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counter can be cleared only on the positive clock edge.</a:t>
            </a:r>
          </a:p>
        </p:txBody>
      </p:sp>
    </p:spTree>
    <p:extLst>
      <p:ext uri="{BB962C8B-B14F-4D97-AF65-F5344CB8AC3E}">
        <p14:creationId xmlns:p14="http://schemas.microsoft.com/office/powerpoint/2010/main" val="1534196107"/>
      </p:ext>
    </p:extLst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4000" b="1" dirty="0">
                <a:solidFill>
                  <a:srgbClr val="000000"/>
                </a:solidFill>
                <a:latin typeface="Arial" charset="0"/>
              </a:rPr>
              <a:t>Adding Enable Capability</a:t>
            </a: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608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5" name="Picture 4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080" y="2712720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77245205"/>
      </p:ext>
    </p:extLst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7" name="Picture 1" descr="Screen shot 2013-10-21 at 1.42.45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20980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18" name="Picture 3" descr="Screen shot 2013-10-21 at 1.42.55 P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2286000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9" name="TextBox 125"/>
          <p:cNvSpPr txBox="1">
            <a:spLocks noChangeArrowheads="1"/>
          </p:cNvSpPr>
          <p:nvPr/>
        </p:nvSpPr>
        <p:spPr bwMode="auto">
          <a:xfrm>
            <a:off x="6451600" y="6477000"/>
            <a:ext cx="2757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5.15a,c from the textbook ]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(circuit and graphical symbol)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Inclusion of Enable and Clear Capability</a:t>
            </a:r>
          </a:p>
        </p:txBody>
      </p:sp>
      <p:sp>
        <p:nvSpPr>
          <p:cNvPr id="5427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5.22 from the textbook ]</a:t>
            </a:r>
          </a:p>
        </p:txBody>
      </p:sp>
      <p:grpSp>
        <p:nvGrpSpPr>
          <p:cNvPr id="54275" name="Group 101"/>
          <p:cNvGrpSpPr>
            <a:grpSpLocks/>
          </p:cNvGrpSpPr>
          <p:nvPr/>
        </p:nvGrpSpPr>
        <p:grpSpPr bwMode="auto">
          <a:xfrm>
            <a:off x="946150" y="2801938"/>
            <a:ext cx="7566025" cy="1998662"/>
            <a:chOff x="596" y="1359"/>
            <a:chExt cx="4766" cy="1259"/>
          </a:xfrm>
        </p:grpSpPr>
        <p:sp>
          <p:nvSpPr>
            <p:cNvPr id="54276" name="Line 4"/>
            <p:cNvSpPr>
              <a:spLocks noChangeShapeType="1"/>
            </p:cNvSpPr>
            <p:nvPr/>
          </p:nvSpPr>
          <p:spPr bwMode="auto">
            <a:xfrm>
              <a:off x="1044" y="1704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7" name="Line 6"/>
            <p:cNvSpPr>
              <a:spLocks noChangeShapeType="1"/>
            </p:cNvSpPr>
            <p:nvPr/>
          </p:nvSpPr>
          <p:spPr bwMode="auto">
            <a:xfrm>
              <a:off x="1681" y="1704"/>
              <a:ext cx="21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8" name="Rectangle 7"/>
            <p:cNvSpPr>
              <a:spLocks noChangeArrowheads="1"/>
            </p:cNvSpPr>
            <p:nvPr/>
          </p:nvSpPr>
          <p:spPr bwMode="auto">
            <a:xfrm>
              <a:off x="1256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79" name="Rectangle 8"/>
            <p:cNvSpPr>
              <a:spLocks noChangeArrowheads="1"/>
            </p:cNvSpPr>
            <p:nvPr/>
          </p:nvSpPr>
          <p:spPr bwMode="auto">
            <a:xfrm>
              <a:off x="1298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0" name="Rectangle 9"/>
            <p:cNvSpPr>
              <a:spLocks noChangeArrowheads="1"/>
            </p:cNvSpPr>
            <p:nvPr/>
          </p:nvSpPr>
          <p:spPr bwMode="auto">
            <a:xfrm>
              <a:off x="1547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1" name="Line 10"/>
            <p:cNvSpPr>
              <a:spLocks noChangeShapeType="1"/>
            </p:cNvSpPr>
            <p:nvPr/>
          </p:nvSpPr>
          <p:spPr bwMode="auto">
            <a:xfrm flipH="1">
              <a:off x="1549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2" name="Rectangle 11"/>
            <p:cNvSpPr>
              <a:spLocks noChangeArrowheads="1"/>
            </p:cNvSpPr>
            <p:nvPr/>
          </p:nvSpPr>
          <p:spPr bwMode="auto">
            <a:xfrm>
              <a:off x="1543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3" name="Rectangle 12"/>
            <p:cNvSpPr>
              <a:spLocks noChangeArrowheads="1"/>
            </p:cNvSpPr>
            <p:nvPr/>
          </p:nvSpPr>
          <p:spPr bwMode="auto">
            <a:xfrm>
              <a:off x="2452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4" name="Rectangle 13"/>
            <p:cNvSpPr>
              <a:spLocks noChangeArrowheads="1"/>
            </p:cNvSpPr>
            <p:nvPr/>
          </p:nvSpPr>
          <p:spPr bwMode="auto">
            <a:xfrm>
              <a:off x="717" y="1971"/>
              <a:ext cx="3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5" name="Rectangle 14"/>
            <p:cNvSpPr>
              <a:spLocks noChangeArrowheads="1"/>
            </p:cNvSpPr>
            <p:nvPr/>
          </p:nvSpPr>
          <p:spPr bwMode="auto">
            <a:xfrm>
              <a:off x="2493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6" name="Rectangle 15"/>
            <p:cNvSpPr>
              <a:spLocks noChangeArrowheads="1"/>
            </p:cNvSpPr>
            <p:nvPr/>
          </p:nvSpPr>
          <p:spPr bwMode="auto">
            <a:xfrm>
              <a:off x="2742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7" name="Line 16"/>
            <p:cNvSpPr>
              <a:spLocks noChangeShapeType="1"/>
            </p:cNvSpPr>
            <p:nvPr/>
          </p:nvSpPr>
          <p:spPr bwMode="auto">
            <a:xfrm flipH="1">
              <a:off x="2745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8" name="Freeform 17"/>
            <p:cNvSpPr>
              <a:spLocks/>
            </p:cNvSpPr>
            <p:nvPr/>
          </p:nvSpPr>
          <p:spPr bwMode="auto">
            <a:xfrm>
              <a:off x="2452" y="1996"/>
              <a:ext cx="80" cy="93"/>
            </a:xfrm>
            <a:custGeom>
              <a:avLst/>
              <a:gdLst>
                <a:gd name="T0" fmla="*/ 0 w 160"/>
                <a:gd name="T1" fmla="*/ 1 h 186"/>
                <a:gd name="T2" fmla="*/ 1 w 160"/>
                <a:gd name="T3" fmla="*/ 1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9" name="Freeform 18"/>
            <p:cNvSpPr>
              <a:spLocks/>
            </p:cNvSpPr>
            <p:nvPr/>
          </p:nvSpPr>
          <p:spPr bwMode="auto">
            <a:xfrm>
              <a:off x="1256" y="1996"/>
              <a:ext cx="80" cy="93"/>
            </a:xfrm>
            <a:custGeom>
              <a:avLst/>
              <a:gdLst>
                <a:gd name="T0" fmla="*/ 0 w 159"/>
                <a:gd name="T1" fmla="*/ 1 h 186"/>
                <a:gd name="T2" fmla="*/ 1 w 159"/>
                <a:gd name="T3" fmla="*/ 1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0" name="Line 19"/>
            <p:cNvSpPr>
              <a:spLocks noChangeShapeType="1"/>
            </p:cNvSpPr>
            <p:nvPr/>
          </p:nvSpPr>
          <p:spPr bwMode="auto">
            <a:xfrm>
              <a:off x="1044" y="2036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1" name="Rectangle 21"/>
            <p:cNvSpPr>
              <a:spLocks noChangeArrowheads="1"/>
            </p:cNvSpPr>
            <p:nvPr/>
          </p:nvSpPr>
          <p:spPr bwMode="auto">
            <a:xfrm>
              <a:off x="2738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92" name="Line 22"/>
            <p:cNvSpPr>
              <a:spLocks noChangeShapeType="1"/>
            </p:cNvSpPr>
            <p:nvPr/>
          </p:nvSpPr>
          <p:spPr bwMode="auto">
            <a:xfrm>
              <a:off x="2877" y="1704"/>
              <a:ext cx="20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3" name="Line 23"/>
            <p:cNvSpPr>
              <a:spLocks noChangeShapeType="1"/>
            </p:cNvSpPr>
            <p:nvPr/>
          </p:nvSpPr>
          <p:spPr bwMode="auto">
            <a:xfrm flipH="1">
              <a:off x="2319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4" name="Freeform 24"/>
            <p:cNvSpPr>
              <a:spLocks/>
            </p:cNvSpPr>
            <p:nvPr/>
          </p:nvSpPr>
          <p:spPr bwMode="auto">
            <a:xfrm>
              <a:off x="2319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5" name="Rectangle 27"/>
            <p:cNvSpPr>
              <a:spLocks noChangeArrowheads="1"/>
            </p:cNvSpPr>
            <p:nvPr/>
          </p:nvSpPr>
          <p:spPr bwMode="auto">
            <a:xfrm>
              <a:off x="670" y="1635"/>
              <a:ext cx="336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FF"/>
                  </a:solidFill>
                  <a:latin typeface="Times-Roman" charset="0"/>
                </a:rPr>
                <a:t>Enable</a:t>
              </a:r>
              <a:endParaRPr lang="en-US" altLang="en-US" b="0">
                <a:solidFill>
                  <a:srgbClr val="0000FF"/>
                </a:solidFill>
                <a:latin typeface="Times" charset="0"/>
              </a:endParaRPr>
            </a:p>
          </p:txBody>
        </p:sp>
        <p:sp>
          <p:nvSpPr>
            <p:cNvPr id="54296" name="Line 28"/>
            <p:cNvSpPr>
              <a:spLocks noChangeShapeType="1"/>
            </p:cNvSpPr>
            <p:nvPr/>
          </p:nvSpPr>
          <p:spPr bwMode="auto">
            <a:xfrm flipH="1">
              <a:off x="2200" y="1610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7" name="Freeform 32"/>
            <p:cNvSpPr>
              <a:spLocks/>
            </p:cNvSpPr>
            <p:nvPr/>
          </p:nvSpPr>
          <p:spPr bwMode="auto">
            <a:xfrm>
              <a:off x="2279" y="1359"/>
              <a:ext cx="798" cy="252"/>
            </a:xfrm>
            <a:custGeom>
              <a:avLst/>
              <a:gdLst>
                <a:gd name="T0" fmla="*/ 1 w 1595"/>
                <a:gd name="T1" fmla="*/ 0 h 505"/>
                <a:gd name="T2" fmla="*/ 1 w 1595"/>
                <a:gd name="T3" fmla="*/ 0 h 505"/>
                <a:gd name="T4" fmla="*/ 1 w 1595"/>
                <a:gd name="T5" fmla="*/ 0 h 505"/>
                <a:gd name="T6" fmla="*/ 1 w 1595"/>
                <a:gd name="T7" fmla="*/ 0 h 505"/>
                <a:gd name="T8" fmla="*/ 1 w 1595"/>
                <a:gd name="T9" fmla="*/ 0 h 505"/>
                <a:gd name="T10" fmla="*/ 0 w 1595"/>
                <a:gd name="T11" fmla="*/ 0 h 5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05"/>
                <a:gd name="T20" fmla="*/ 1595 w 1595"/>
                <a:gd name="T21" fmla="*/ 505 h 5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05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05"/>
                  </a:lnTo>
                  <a:lnTo>
                    <a:pt x="0" y="50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8" name="Freeform 33"/>
            <p:cNvSpPr>
              <a:spLocks/>
            </p:cNvSpPr>
            <p:nvPr/>
          </p:nvSpPr>
          <p:spPr bwMode="auto">
            <a:xfrm>
              <a:off x="1123" y="1359"/>
              <a:ext cx="771" cy="345"/>
            </a:xfrm>
            <a:custGeom>
              <a:avLst/>
              <a:gdLst>
                <a:gd name="T0" fmla="*/ 0 w 1541"/>
                <a:gd name="T1" fmla="*/ 0 h 691"/>
                <a:gd name="T2" fmla="*/ 0 w 1541"/>
                <a:gd name="T3" fmla="*/ 0 h 691"/>
                <a:gd name="T4" fmla="*/ 1 w 1541"/>
                <a:gd name="T5" fmla="*/ 0 h 691"/>
                <a:gd name="T6" fmla="*/ 1 w 1541"/>
                <a:gd name="T7" fmla="*/ 0 h 691"/>
                <a:gd name="T8" fmla="*/ 1 w 1541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1"/>
                <a:gd name="T16" fmla="*/ 0 h 691"/>
                <a:gd name="T17" fmla="*/ 1541 w 1541"/>
                <a:gd name="T18" fmla="*/ 691 h 6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1" h="691">
                  <a:moveTo>
                    <a:pt x="0" y="691"/>
                  </a:moveTo>
                  <a:lnTo>
                    <a:pt x="0" y="0"/>
                  </a:lnTo>
                  <a:lnTo>
                    <a:pt x="1355" y="0"/>
                  </a:lnTo>
                  <a:lnTo>
                    <a:pt x="1355" y="345"/>
                  </a:lnTo>
                  <a:lnTo>
                    <a:pt x="1541" y="34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9" name="Line 34"/>
            <p:cNvSpPr>
              <a:spLocks noChangeShapeType="1"/>
            </p:cNvSpPr>
            <p:nvPr/>
          </p:nvSpPr>
          <p:spPr bwMode="auto">
            <a:xfrm flipV="1">
              <a:off x="1469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0" name="Line 35"/>
            <p:cNvSpPr>
              <a:spLocks noChangeShapeType="1"/>
            </p:cNvSpPr>
            <p:nvPr/>
          </p:nvSpPr>
          <p:spPr bwMode="auto">
            <a:xfrm flipV="1">
              <a:off x="2665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1" name="Freeform 36"/>
            <p:cNvSpPr>
              <a:spLocks/>
            </p:cNvSpPr>
            <p:nvPr/>
          </p:nvSpPr>
          <p:spPr bwMode="auto">
            <a:xfrm>
              <a:off x="1044" y="2554"/>
              <a:ext cx="3986" cy="1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2" name="Rectangle 41"/>
            <p:cNvSpPr>
              <a:spLocks noChangeArrowheads="1"/>
            </p:cNvSpPr>
            <p:nvPr/>
          </p:nvSpPr>
          <p:spPr bwMode="auto">
            <a:xfrm>
              <a:off x="3635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03" name="Rectangle 42"/>
            <p:cNvSpPr>
              <a:spLocks noChangeArrowheads="1"/>
            </p:cNvSpPr>
            <p:nvPr/>
          </p:nvSpPr>
          <p:spPr bwMode="auto">
            <a:xfrm>
              <a:off x="596" y="2473"/>
              <a:ext cx="384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dirty="0">
                  <a:solidFill>
                    <a:srgbClr val="0000FF"/>
                  </a:solidFill>
                  <a:latin typeface="Times-Roman" charset="0"/>
                </a:rPr>
                <a:t>Clear_n </a:t>
              </a:r>
              <a:endParaRPr lang="en-US" altLang="en-US" b="0" dirty="0">
                <a:solidFill>
                  <a:srgbClr val="0000FF"/>
                </a:solidFill>
                <a:latin typeface="Times" charset="0"/>
              </a:endParaRPr>
            </a:p>
          </p:txBody>
        </p:sp>
        <p:sp>
          <p:nvSpPr>
            <p:cNvPr id="54304" name="Rectangle 43"/>
            <p:cNvSpPr>
              <a:spLocks noChangeArrowheads="1"/>
            </p:cNvSpPr>
            <p:nvPr/>
          </p:nvSpPr>
          <p:spPr bwMode="auto">
            <a:xfrm>
              <a:off x="3679" y="1642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05" name="Rectangle 44"/>
            <p:cNvSpPr>
              <a:spLocks noChangeArrowheads="1"/>
            </p:cNvSpPr>
            <p:nvPr/>
          </p:nvSpPr>
          <p:spPr bwMode="auto">
            <a:xfrm>
              <a:off x="3928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06" name="Line 45"/>
            <p:cNvSpPr>
              <a:spLocks noChangeShapeType="1"/>
            </p:cNvSpPr>
            <p:nvPr/>
          </p:nvSpPr>
          <p:spPr bwMode="auto">
            <a:xfrm flipH="1">
              <a:off x="3941" y="1970"/>
              <a:ext cx="5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7" name="Freeform 46"/>
            <p:cNvSpPr>
              <a:spLocks/>
            </p:cNvSpPr>
            <p:nvPr/>
          </p:nvSpPr>
          <p:spPr bwMode="auto">
            <a:xfrm>
              <a:off x="3635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8" name="Line 47"/>
            <p:cNvSpPr>
              <a:spLocks noChangeShapeType="1"/>
            </p:cNvSpPr>
            <p:nvPr/>
          </p:nvSpPr>
          <p:spPr bwMode="auto">
            <a:xfrm>
              <a:off x="4060" y="1704"/>
              <a:ext cx="19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9" name="Line 48"/>
            <p:cNvSpPr>
              <a:spLocks noChangeShapeType="1"/>
            </p:cNvSpPr>
            <p:nvPr/>
          </p:nvSpPr>
          <p:spPr bwMode="auto">
            <a:xfrm flipH="1">
              <a:off x="3502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0" name="Freeform 49"/>
            <p:cNvSpPr>
              <a:spLocks/>
            </p:cNvSpPr>
            <p:nvPr/>
          </p:nvSpPr>
          <p:spPr bwMode="auto">
            <a:xfrm>
              <a:off x="3502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1" name="Freeform 51"/>
            <p:cNvSpPr>
              <a:spLocks/>
            </p:cNvSpPr>
            <p:nvPr/>
          </p:nvSpPr>
          <p:spPr bwMode="auto">
            <a:xfrm>
              <a:off x="3489" y="2368"/>
              <a:ext cx="26" cy="27"/>
            </a:xfrm>
            <a:custGeom>
              <a:avLst/>
              <a:gdLst>
                <a:gd name="T0" fmla="*/ 0 w 54"/>
                <a:gd name="T1" fmla="*/ 1 h 53"/>
                <a:gd name="T2" fmla="*/ 0 w 54"/>
                <a:gd name="T3" fmla="*/ 1 h 53"/>
                <a:gd name="T4" fmla="*/ 0 w 54"/>
                <a:gd name="T5" fmla="*/ 1 h 53"/>
                <a:gd name="T6" fmla="*/ 0 w 54"/>
                <a:gd name="T7" fmla="*/ 1 h 53"/>
                <a:gd name="T8" fmla="*/ 0 w 54"/>
                <a:gd name="T9" fmla="*/ 1 h 53"/>
                <a:gd name="T10" fmla="*/ 0 w 54"/>
                <a:gd name="T11" fmla="*/ 1 h 53"/>
                <a:gd name="T12" fmla="*/ 0 w 54"/>
                <a:gd name="T13" fmla="*/ 1 h 53"/>
                <a:gd name="T14" fmla="*/ 0 w 54"/>
                <a:gd name="T15" fmla="*/ 1 h 53"/>
                <a:gd name="T16" fmla="*/ 0 w 54"/>
                <a:gd name="T17" fmla="*/ 1 h 53"/>
                <a:gd name="T18" fmla="*/ 0 w 54"/>
                <a:gd name="T19" fmla="*/ 1 h 53"/>
                <a:gd name="T20" fmla="*/ 0 w 54"/>
                <a:gd name="T21" fmla="*/ 1 h 53"/>
                <a:gd name="T22" fmla="*/ 0 w 54"/>
                <a:gd name="T23" fmla="*/ 0 h 53"/>
                <a:gd name="T24" fmla="*/ 0 w 54"/>
                <a:gd name="T25" fmla="*/ 1 h 53"/>
                <a:gd name="T26" fmla="*/ 0 w 54"/>
                <a:gd name="T27" fmla="*/ 1 h 53"/>
                <a:gd name="T28" fmla="*/ 0 w 54"/>
                <a:gd name="T29" fmla="*/ 1 h 53"/>
                <a:gd name="T30" fmla="*/ 0 w 54"/>
                <a:gd name="T31" fmla="*/ 1 h 53"/>
                <a:gd name="T32" fmla="*/ 0 w 54"/>
                <a:gd name="T33" fmla="*/ 1 h 53"/>
                <a:gd name="T34" fmla="*/ 0 w 54"/>
                <a:gd name="T35" fmla="*/ 1 h 53"/>
                <a:gd name="T36" fmla="*/ 0 w 54"/>
                <a:gd name="T37" fmla="*/ 1 h 53"/>
                <a:gd name="T38" fmla="*/ 0 w 54"/>
                <a:gd name="T39" fmla="*/ 1 h 53"/>
                <a:gd name="T40" fmla="*/ 0 w 54"/>
                <a:gd name="T41" fmla="*/ 1 h 53"/>
                <a:gd name="T42" fmla="*/ 0 w 54"/>
                <a:gd name="T43" fmla="*/ 1 h 53"/>
                <a:gd name="T44" fmla="*/ 0 w 54"/>
                <a:gd name="T45" fmla="*/ 1 h 53"/>
                <a:gd name="T46" fmla="*/ 0 w 54"/>
                <a:gd name="T47" fmla="*/ 1 h 53"/>
                <a:gd name="T48" fmla="*/ 0 w 54"/>
                <a:gd name="T49" fmla="*/ 1 h 53"/>
                <a:gd name="T50" fmla="*/ 0 w 54"/>
                <a:gd name="T51" fmla="*/ 1 h 53"/>
                <a:gd name="T52" fmla="*/ 0 w 54"/>
                <a:gd name="T53" fmla="*/ 1 h 53"/>
                <a:gd name="T54" fmla="*/ 0 w 54"/>
                <a:gd name="T55" fmla="*/ 1 h 53"/>
                <a:gd name="T56" fmla="*/ 0 w 54"/>
                <a:gd name="T57" fmla="*/ 1 h 53"/>
                <a:gd name="T58" fmla="*/ 0 w 54"/>
                <a:gd name="T59" fmla="*/ 1 h 53"/>
                <a:gd name="T60" fmla="*/ 0 w 54"/>
                <a:gd name="T61" fmla="*/ 1 h 53"/>
                <a:gd name="T62" fmla="*/ 0 w 54"/>
                <a:gd name="T63" fmla="*/ 1 h 53"/>
                <a:gd name="T64" fmla="*/ 0 w 54"/>
                <a:gd name="T65" fmla="*/ 1 h 53"/>
                <a:gd name="T66" fmla="*/ 0 w 54"/>
                <a:gd name="T67" fmla="*/ 1 h 53"/>
                <a:gd name="T68" fmla="*/ 0 w 54"/>
                <a:gd name="T69" fmla="*/ 1 h 53"/>
                <a:gd name="T70" fmla="*/ 0 w 54"/>
                <a:gd name="T71" fmla="*/ 1 h 53"/>
                <a:gd name="T72" fmla="*/ 0 w 54"/>
                <a:gd name="T73" fmla="*/ 1 h 53"/>
                <a:gd name="T74" fmla="*/ 0 w 54"/>
                <a:gd name="T75" fmla="*/ 1 h 53"/>
                <a:gd name="T76" fmla="*/ 0 w 54"/>
                <a:gd name="T77" fmla="*/ 1 h 53"/>
                <a:gd name="T78" fmla="*/ 0 w 54"/>
                <a:gd name="T79" fmla="*/ 1 h 53"/>
                <a:gd name="T80" fmla="*/ 0 w 54"/>
                <a:gd name="T81" fmla="*/ 1 h 53"/>
                <a:gd name="T82" fmla="*/ 0 w 54"/>
                <a:gd name="T83" fmla="*/ 1 h 53"/>
                <a:gd name="T84" fmla="*/ 0 w 54"/>
                <a:gd name="T85" fmla="*/ 1 h 53"/>
                <a:gd name="T86" fmla="*/ 0 w 54"/>
                <a:gd name="T87" fmla="*/ 1 h 53"/>
                <a:gd name="T88" fmla="*/ 0 w 54"/>
                <a:gd name="T89" fmla="*/ 1 h 53"/>
                <a:gd name="T90" fmla="*/ 0 w 54"/>
                <a:gd name="T91" fmla="*/ 1 h 53"/>
                <a:gd name="T92" fmla="*/ 0 w 54"/>
                <a:gd name="T93" fmla="*/ 1 h 53"/>
                <a:gd name="T94" fmla="*/ 0 w 54"/>
                <a:gd name="T95" fmla="*/ 1 h 53"/>
                <a:gd name="T96" fmla="*/ 0 w 54"/>
                <a:gd name="T97" fmla="*/ 1 h 53"/>
                <a:gd name="T98" fmla="*/ 0 w 54"/>
                <a:gd name="T99" fmla="*/ 1 h 53"/>
                <a:gd name="T100" fmla="*/ 0 w 54"/>
                <a:gd name="T101" fmla="*/ 1 h 53"/>
                <a:gd name="T102" fmla="*/ 0 w 54"/>
                <a:gd name="T103" fmla="*/ 1 h 53"/>
                <a:gd name="T104" fmla="*/ 0 w 54"/>
                <a:gd name="T105" fmla="*/ 1 h 53"/>
                <a:gd name="T106" fmla="*/ 0 w 54"/>
                <a:gd name="T107" fmla="*/ 1 h 53"/>
                <a:gd name="T108" fmla="*/ 0 w 54"/>
                <a:gd name="T109" fmla="*/ 1 h 53"/>
                <a:gd name="T110" fmla="*/ 0 w 54"/>
                <a:gd name="T111" fmla="*/ 1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3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48" y="39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3"/>
                  </a:lnTo>
                  <a:lnTo>
                    <a:pt x="44" y="43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39" y="47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1"/>
                  </a:lnTo>
                  <a:lnTo>
                    <a:pt x="32" y="51"/>
                  </a:lnTo>
                  <a:lnTo>
                    <a:pt x="31" y="51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12" name="Line 52"/>
            <p:cNvSpPr>
              <a:spLocks noChangeShapeType="1"/>
            </p:cNvSpPr>
            <p:nvPr/>
          </p:nvSpPr>
          <p:spPr bwMode="auto">
            <a:xfrm flipH="1" flipV="1">
              <a:off x="3384" y="1625"/>
              <a:ext cx="11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3" name="Freeform 56"/>
            <p:cNvSpPr>
              <a:spLocks/>
            </p:cNvSpPr>
            <p:nvPr/>
          </p:nvSpPr>
          <p:spPr bwMode="auto">
            <a:xfrm>
              <a:off x="3462" y="1359"/>
              <a:ext cx="797" cy="266"/>
            </a:xfrm>
            <a:custGeom>
              <a:avLst/>
              <a:gdLst>
                <a:gd name="T0" fmla="*/ 0 w 1595"/>
                <a:gd name="T1" fmla="*/ 1 h 531"/>
                <a:gd name="T2" fmla="*/ 0 w 1595"/>
                <a:gd name="T3" fmla="*/ 1 h 531"/>
                <a:gd name="T4" fmla="*/ 0 w 1595"/>
                <a:gd name="T5" fmla="*/ 0 h 531"/>
                <a:gd name="T6" fmla="*/ 0 w 1595"/>
                <a:gd name="T7" fmla="*/ 0 h 531"/>
                <a:gd name="T8" fmla="*/ 0 w 1595"/>
                <a:gd name="T9" fmla="*/ 1 h 531"/>
                <a:gd name="T10" fmla="*/ 0 w 1595"/>
                <a:gd name="T11" fmla="*/ 1 h 5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31"/>
                <a:gd name="T20" fmla="*/ 1595 w 1595"/>
                <a:gd name="T21" fmla="*/ 531 h 5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31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31"/>
                  </a:lnTo>
                  <a:lnTo>
                    <a:pt x="0" y="53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4" name="Line 57"/>
            <p:cNvSpPr>
              <a:spLocks noChangeShapeType="1"/>
            </p:cNvSpPr>
            <p:nvPr/>
          </p:nvSpPr>
          <p:spPr bwMode="auto">
            <a:xfrm>
              <a:off x="3501" y="1625"/>
              <a:ext cx="1" cy="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5" name="Line 58"/>
            <p:cNvSpPr>
              <a:spLocks noChangeShapeType="1"/>
            </p:cNvSpPr>
            <p:nvPr/>
          </p:nvSpPr>
          <p:spPr bwMode="auto">
            <a:xfrm flipV="1">
              <a:off x="3847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6" name="Rectangle 61"/>
            <p:cNvSpPr>
              <a:spLocks noChangeArrowheads="1"/>
            </p:cNvSpPr>
            <p:nvPr/>
          </p:nvSpPr>
          <p:spPr bwMode="auto">
            <a:xfrm>
              <a:off x="4818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17" name="Rectangle 62"/>
            <p:cNvSpPr>
              <a:spLocks noChangeArrowheads="1"/>
            </p:cNvSpPr>
            <p:nvPr/>
          </p:nvSpPr>
          <p:spPr bwMode="auto">
            <a:xfrm>
              <a:off x="3923" y="197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18" name="Rectangle 63"/>
            <p:cNvSpPr>
              <a:spLocks noChangeArrowheads="1"/>
            </p:cNvSpPr>
            <p:nvPr/>
          </p:nvSpPr>
          <p:spPr bwMode="auto">
            <a:xfrm>
              <a:off x="4864" y="1641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19" name="Rectangle 64"/>
            <p:cNvSpPr>
              <a:spLocks noChangeArrowheads="1"/>
            </p:cNvSpPr>
            <p:nvPr/>
          </p:nvSpPr>
          <p:spPr bwMode="auto">
            <a:xfrm>
              <a:off x="5113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20" name="Line 65"/>
            <p:cNvSpPr>
              <a:spLocks noChangeShapeType="1"/>
            </p:cNvSpPr>
            <p:nvPr/>
          </p:nvSpPr>
          <p:spPr bwMode="auto">
            <a:xfrm flipH="1">
              <a:off x="5123" y="1970"/>
              <a:ext cx="6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1" name="Freeform 66"/>
            <p:cNvSpPr>
              <a:spLocks/>
            </p:cNvSpPr>
            <p:nvPr/>
          </p:nvSpPr>
          <p:spPr bwMode="auto">
            <a:xfrm>
              <a:off x="4818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2" name="Line 67"/>
            <p:cNvSpPr>
              <a:spLocks noChangeShapeType="1"/>
            </p:cNvSpPr>
            <p:nvPr/>
          </p:nvSpPr>
          <p:spPr bwMode="auto">
            <a:xfrm>
              <a:off x="5243" y="1704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3" name="Line 68"/>
            <p:cNvSpPr>
              <a:spLocks noChangeShapeType="1"/>
            </p:cNvSpPr>
            <p:nvPr/>
          </p:nvSpPr>
          <p:spPr bwMode="auto">
            <a:xfrm flipH="1">
              <a:off x="4685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4" name="Freeform 69"/>
            <p:cNvSpPr>
              <a:spLocks/>
            </p:cNvSpPr>
            <p:nvPr/>
          </p:nvSpPr>
          <p:spPr bwMode="auto">
            <a:xfrm>
              <a:off x="4685" y="2036"/>
              <a:ext cx="133" cy="346"/>
            </a:xfrm>
            <a:custGeom>
              <a:avLst/>
              <a:gdLst>
                <a:gd name="T0" fmla="*/ 0 w 266"/>
                <a:gd name="T1" fmla="*/ 1 h 690"/>
                <a:gd name="T2" fmla="*/ 0 w 266"/>
                <a:gd name="T3" fmla="*/ 0 h 690"/>
                <a:gd name="T4" fmla="*/ 1 w 266"/>
                <a:gd name="T5" fmla="*/ 0 h 690"/>
                <a:gd name="T6" fmla="*/ 0 60000 65536"/>
                <a:gd name="T7" fmla="*/ 0 60000 65536"/>
                <a:gd name="T8" fmla="*/ 0 60000 65536"/>
                <a:gd name="T9" fmla="*/ 0 w 266"/>
                <a:gd name="T10" fmla="*/ 0 h 690"/>
                <a:gd name="T11" fmla="*/ 266 w 266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690">
                  <a:moveTo>
                    <a:pt x="0" y="690"/>
                  </a:moveTo>
                  <a:lnTo>
                    <a:pt x="0" y="0"/>
                  </a:lnTo>
                  <a:lnTo>
                    <a:pt x="26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5" name="Line 70"/>
            <p:cNvSpPr>
              <a:spLocks noChangeShapeType="1"/>
            </p:cNvSpPr>
            <p:nvPr/>
          </p:nvSpPr>
          <p:spPr bwMode="auto">
            <a:xfrm flipH="1">
              <a:off x="4565" y="1611"/>
              <a:ext cx="12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6" name="Line 74"/>
            <p:cNvSpPr>
              <a:spLocks noChangeShapeType="1"/>
            </p:cNvSpPr>
            <p:nvPr/>
          </p:nvSpPr>
          <p:spPr bwMode="auto">
            <a:xfrm>
              <a:off x="4685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7" name="Line 75"/>
            <p:cNvSpPr>
              <a:spLocks noChangeShapeType="1"/>
            </p:cNvSpPr>
            <p:nvPr/>
          </p:nvSpPr>
          <p:spPr bwMode="auto">
            <a:xfrm flipV="1">
              <a:off x="5030" y="2262"/>
              <a:ext cx="1" cy="2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8" name="Freeform 77"/>
            <p:cNvSpPr>
              <a:spLocks/>
            </p:cNvSpPr>
            <p:nvPr/>
          </p:nvSpPr>
          <p:spPr bwMode="auto">
            <a:xfrm>
              <a:off x="1123" y="2036"/>
              <a:ext cx="3562" cy="346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1 h 690"/>
                <a:gd name="T4" fmla="*/ 1 w 7122"/>
                <a:gd name="T5" fmla="*/ 1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9" name="Line 78"/>
            <p:cNvSpPr>
              <a:spLocks noChangeShapeType="1"/>
            </p:cNvSpPr>
            <p:nvPr/>
          </p:nvSpPr>
          <p:spPr bwMode="auto">
            <a:xfrm>
              <a:off x="2319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0" name="Rectangle 79"/>
            <p:cNvSpPr>
              <a:spLocks noChangeArrowheads="1"/>
            </p:cNvSpPr>
            <p:nvPr/>
          </p:nvSpPr>
          <p:spPr bwMode="auto">
            <a:xfrm>
              <a:off x="5109" y="197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1" name="AutoShape 83"/>
            <p:cNvSpPr>
              <a:spLocks noChangeArrowheads="1"/>
            </p:cNvSpPr>
            <p:nvPr/>
          </p:nvSpPr>
          <p:spPr bwMode="auto">
            <a:xfrm>
              <a:off x="3081" y="1484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2" name="AutoShape 84"/>
            <p:cNvSpPr>
              <a:spLocks noChangeArrowheads="1"/>
            </p:cNvSpPr>
            <p:nvPr/>
          </p:nvSpPr>
          <p:spPr bwMode="auto">
            <a:xfrm>
              <a:off x="1894" y="1472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3" name="AutoShape 86"/>
            <p:cNvSpPr>
              <a:spLocks noChangeArrowheads="1"/>
            </p:cNvSpPr>
            <p:nvPr/>
          </p:nvSpPr>
          <p:spPr bwMode="auto">
            <a:xfrm>
              <a:off x="4259" y="1471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4" name="Freeform 87"/>
            <p:cNvSpPr>
              <a:spLocks/>
            </p:cNvSpPr>
            <p:nvPr/>
          </p:nvSpPr>
          <p:spPr bwMode="auto">
            <a:xfrm>
              <a:off x="1103" y="168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5" name="Freeform 88"/>
            <p:cNvSpPr>
              <a:spLocks/>
            </p:cNvSpPr>
            <p:nvPr/>
          </p:nvSpPr>
          <p:spPr bwMode="auto">
            <a:xfrm>
              <a:off x="1103" y="2010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6" name="Oval 89"/>
            <p:cNvSpPr>
              <a:spLocks noChangeArrowheads="1"/>
            </p:cNvSpPr>
            <p:nvPr/>
          </p:nvSpPr>
          <p:spPr bwMode="auto">
            <a:xfrm>
              <a:off x="144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7" name="Freeform 90"/>
            <p:cNvSpPr>
              <a:spLocks/>
            </p:cNvSpPr>
            <p:nvPr/>
          </p:nvSpPr>
          <p:spPr bwMode="auto">
            <a:xfrm>
              <a:off x="2300" y="1589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8" name="Freeform 91"/>
            <p:cNvSpPr>
              <a:spLocks/>
            </p:cNvSpPr>
            <p:nvPr/>
          </p:nvSpPr>
          <p:spPr bwMode="auto">
            <a:xfrm>
              <a:off x="3482" y="160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9" name="Oval 92"/>
            <p:cNvSpPr>
              <a:spLocks noChangeArrowheads="1"/>
            </p:cNvSpPr>
            <p:nvPr/>
          </p:nvSpPr>
          <p:spPr bwMode="auto">
            <a:xfrm>
              <a:off x="2636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40" name="Freeform 95"/>
            <p:cNvSpPr>
              <a:spLocks/>
            </p:cNvSpPr>
            <p:nvPr/>
          </p:nvSpPr>
          <p:spPr bwMode="auto">
            <a:xfrm>
              <a:off x="1449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1" name="Freeform 96"/>
            <p:cNvSpPr>
              <a:spLocks/>
            </p:cNvSpPr>
            <p:nvPr/>
          </p:nvSpPr>
          <p:spPr bwMode="auto">
            <a:xfrm>
              <a:off x="2298" y="2361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2" name="Freeform 97"/>
            <p:cNvSpPr>
              <a:spLocks/>
            </p:cNvSpPr>
            <p:nvPr/>
          </p:nvSpPr>
          <p:spPr bwMode="auto">
            <a:xfrm>
              <a:off x="2646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3" name="Oval 98"/>
            <p:cNvSpPr>
              <a:spLocks noChangeArrowheads="1"/>
            </p:cNvSpPr>
            <p:nvPr/>
          </p:nvSpPr>
          <p:spPr bwMode="auto">
            <a:xfrm>
              <a:off x="3817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44" name="Freeform 99"/>
            <p:cNvSpPr>
              <a:spLocks/>
            </p:cNvSpPr>
            <p:nvPr/>
          </p:nvSpPr>
          <p:spPr bwMode="auto">
            <a:xfrm>
              <a:off x="3822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5" name="Oval 100"/>
            <p:cNvSpPr>
              <a:spLocks noChangeArrowheads="1"/>
            </p:cNvSpPr>
            <p:nvPr/>
          </p:nvSpPr>
          <p:spPr bwMode="auto">
            <a:xfrm>
              <a:off x="500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Inclusion of Enable </a:t>
            </a:r>
            <a:r>
              <a:rPr lang="en-US" altLang="en-US" sz="3600">
                <a:solidFill>
                  <a:srgbClr val="000000"/>
                </a:solidFill>
              </a:rPr>
              <a:t>and Clear Capability</a:t>
            </a:r>
            <a:endParaRPr lang="en-US" altLang="en-US" sz="3600" dirty="0">
              <a:solidFill>
                <a:srgbClr val="000000"/>
              </a:solidFill>
            </a:endParaRPr>
          </a:p>
        </p:txBody>
      </p:sp>
      <p:sp>
        <p:nvSpPr>
          <p:cNvPr id="5529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5.22 from the textbook ]</a:t>
            </a:r>
          </a:p>
        </p:txBody>
      </p:sp>
      <p:grpSp>
        <p:nvGrpSpPr>
          <p:cNvPr id="55299" name="Group 101"/>
          <p:cNvGrpSpPr>
            <a:grpSpLocks/>
          </p:cNvGrpSpPr>
          <p:nvPr/>
        </p:nvGrpSpPr>
        <p:grpSpPr bwMode="auto">
          <a:xfrm>
            <a:off x="946150" y="2801938"/>
            <a:ext cx="7566025" cy="1998662"/>
            <a:chOff x="596" y="1359"/>
            <a:chExt cx="4766" cy="1259"/>
          </a:xfrm>
        </p:grpSpPr>
        <p:sp>
          <p:nvSpPr>
            <p:cNvPr id="55303" name="Line 4"/>
            <p:cNvSpPr>
              <a:spLocks noChangeShapeType="1"/>
            </p:cNvSpPr>
            <p:nvPr/>
          </p:nvSpPr>
          <p:spPr bwMode="auto">
            <a:xfrm>
              <a:off x="1044" y="1704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4" name="Line 6"/>
            <p:cNvSpPr>
              <a:spLocks noChangeShapeType="1"/>
            </p:cNvSpPr>
            <p:nvPr/>
          </p:nvSpPr>
          <p:spPr bwMode="auto">
            <a:xfrm>
              <a:off x="1681" y="1704"/>
              <a:ext cx="21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5" name="Rectangle 7"/>
            <p:cNvSpPr>
              <a:spLocks noChangeArrowheads="1"/>
            </p:cNvSpPr>
            <p:nvPr/>
          </p:nvSpPr>
          <p:spPr bwMode="auto">
            <a:xfrm>
              <a:off x="1256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06" name="Rectangle 8"/>
            <p:cNvSpPr>
              <a:spLocks noChangeArrowheads="1"/>
            </p:cNvSpPr>
            <p:nvPr/>
          </p:nvSpPr>
          <p:spPr bwMode="auto">
            <a:xfrm>
              <a:off x="1298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07" name="Rectangle 9"/>
            <p:cNvSpPr>
              <a:spLocks noChangeArrowheads="1"/>
            </p:cNvSpPr>
            <p:nvPr/>
          </p:nvSpPr>
          <p:spPr bwMode="auto">
            <a:xfrm>
              <a:off x="1547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08" name="Line 10"/>
            <p:cNvSpPr>
              <a:spLocks noChangeShapeType="1"/>
            </p:cNvSpPr>
            <p:nvPr/>
          </p:nvSpPr>
          <p:spPr bwMode="auto">
            <a:xfrm flipH="1">
              <a:off x="1549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9" name="Rectangle 11"/>
            <p:cNvSpPr>
              <a:spLocks noChangeArrowheads="1"/>
            </p:cNvSpPr>
            <p:nvPr/>
          </p:nvSpPr>
          <p:spPr bwMode="auto">
            <a:xfrm>
              <a:off x="1543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0" name="Rectangle 12"/>
            <p:cNvSpPr>
              <a:spLocks noChangeArrowheads="1"/>
            </p:cNvSpPr>
            <p:nvPr/>
          </p:nvSpPr>
          <p:spPr bwMode="auto">
            <a:xfrm>
              <a:off x="2452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1" name="Rectangle 13"/>
            <p:cNvSpPr>
              <a:spLocks noChangeArrowheads="1"/>
            </p:cNvSpPr>
            <p:nvPr/>
          </p:nvSpPr>
          <p:spPr bwMode="auto">
            <a:xfrm>
              <a:off x="717" y="1971"/>
              <a:ext cx="3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2" name="Rectangle 14"/>
            <p:cNvSpPr>
              <a:spLocks noChangeArrowheads="1"/>
            </p:cNvSpPr>
            <p:nvPr/>
          </p:nvSpPr>
          <p:spPr bwMode="auto">
            <a:xfrm>
              <a:off x="2493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3" name="Rectangle 15"/>
            <p:cNvSpPr>
              <a:spLocks noChangeArrowheads="1"/>
            </p:cNvSpPr>
            <p:nvPr/>
          </p:nvSpPr>
          <p:spPr bwMode="auto">
            <a:xfrm>
              <a:off x="2742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4" name="Line 16"/>
            <p:cNvSpPr>
              <a:spLocks noChangeShapeType="1"/>
            </p:cNvSpPr>
            <p:nvPr/>
          </p:nvSpPr>
          <p:spPr bwMode="auto">
            <a:xfrm flipH="1">
              <a:off x="2745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5" name="Freeform 17"/>
            <p:cNvSpPr>
              <a:spLocks/>
            </p:cNvSpPr>
            <p:nvPr/>
          </p:nvSpPr>
          <p:spPr bwMode="auto">
            <a:xfrm>
              <a:off x="2452" y="1996"/>
              <a:ext cx="80" cy="93"/>
            </a:xfrm>
            <a:custGeom>
              <a:avLst/>
              <a:gdLst>
                <a:gd name="T0" fmla="*/ 0 w 160"/>
                <a:gd name="T1" fmla="*/ 1 h 186"/>
                <a:gd name="T2" fmla="*/ 1 w 160"/>
                <a:gd name="T3" fmla="*/ 1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6" name="Freeform 18"/>
            <p:cNvSpPr>
              <a:spLocks/>
            </p:cNvSpPr>
            <p:nvPr/>
          </p:nvSpPr>
          <p:spPr bwMode="auto">
            <a:xfrm>
              <a:off x="1256" y="1996"/>
              <a:ext cx="80" cy="93"/>
            </a:xfrm>
            <a:custGeom>
              <a:avLst/>
              <a:gdLst>
                <a:gd name="T0" fmla="*/ 0 w 159"/>
                <a:gd name="T1" fmla="*/ 1 h 186"/>
                <a:gd name="T2" fmla="*/ 1 w 159"/>
                <a:gd name="T3" fmla="*/ 1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7" name="Line 19"/>
            <p:cNvSpPr>
              <a:spLocks noChangeShapeType="1"/>
            </p:cNvSpPr>
            <p:nvPr/>
          </p:nvSpPr>
          <p:spPr bwMode="auto">
            <a:xfrm>
              <a:off x="1044" y="2036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8" name="Rectangle 21"/>
            <p:cNvSpPr>
              <a:spLocks noChangeArrowheads="1"/>
            </p:cNvSpPr>
            <p:nvPr/>
          </p:nvSpPr>
          <p:spPr bwMode="auto">
            <a:xfrm>
              <a:off x="2738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9" name="Line 22"/>
            <p:cNvSpPr>
              <a:spLocks noChangeShapeType="1"/>
            </p:cNvSpPr>
            <p:nvPr/>
          </p:nvSpPr>
          <p:spPr bwMode="auto">
            <a:xfrm>
              <a:off x="2877" y="1704"/>
              <a:ext cx="20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0" name="Line 23"/>
            <p:cNvSpPr>
              <a:spLocks noChangeShapeType="1"/>
            </p:cNvSpPr>
            <p:nvPr/>
          </p:nvSpPr>
          <p:spPr bwMode="auto">
            <a:xfrm flipH="1">
              <a:off x="2319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1" name="Freeform 24"/>
            <p:cNvSpPr>
              <a:spLocks/>
            </p:cNvSpPr>
            <p:nvPr/>
          </p:nvSpPr>
          <p:spPr bwMode="auto">
            <a:xfrm>
              <a:off x="2319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2" name="Rectangle 27"/>
            <p:cNvSpPr>
              <a:spLocks noChangeArrowheads="1"/>
            </p:cNvSpPr>
            <p:nvPr/>
          </p:nvSpPr>
          <p:spPr bwMode="auto">
            <a:xfrm>
              <a:off x="670" y="1635"/>
              <a:ext cx="336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3366FF"/>
                  </a:solidFill>
                  <a:latin typeface="Times-Roman" charset="0"/>
                </a:rPr>
                <a:t>Enable</a:t>
              </a:r>
              <a:endParaRPr lang="en-US" altLang="en-US" b="0">
                <a:solidFill>
                  <a:srgbClr val="3366FF"/>
                </a:solidFill>
                <a:latin typeface="Times" charset="0"/>
              </a:endParaRPr>
            </a:p>
          </p:txBody>
        </p:sp>
        <p:sp>
          <p:nvSpPr>
            <p:cNvPr id="55323" name="Line 28"/>
            <p:cNvSpPr>
              <a:spLocks noChangeShapeType="1"/>
            </p:cNvSpPr>
            <p:nvPr/>
          </p:nvSpPr>
          <p:spPr bwMode="auto">
            <a:xfrm flipH="1">
              <a:off x="2200" y="1610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4" name="Freeform 32"/>
            <p:cNvSpPr>
              <a:spLocks/>
            </p:cNvSpPr>
            <p:nvPr/>
          </p:nvSpPr>
          <p:spPr bwMode="auto">
            <a:xfrm>
              <a:off x="2279" y="1359"/>
              <a:ext cx="798" cy="252"/>
            </a:xfrm>
            <a:custGeom>
              <a:avLst/>
              <a:gdLst>
                <a:gd name="T0" fmla="*/ 1 w 1595"/>
                <a:gd name="T1" fmla="*/ 0 h 505"/>
                <a:gd name="T2" fmla="*/ 1 w 1595"/>
                <a:gd name="T3" fmla="*/ 0 h 505"/>
                <a:gd name="T4" fmla="*/ 1 w 1595"/>
                <a:gd name="T5" fmla="*/ 0 h 505"/>
                <a:gd name="T6" fmla="*/ 1 w 1595"/>
                <a:gd name="T7" fmla="*/ 0 h 505"/>
                <a:gd name="T8" fmla="*/ 1 w 1595"/>
                <a:gd name="T9" fmla="*/ 0 h 505"/>
                <a:gd name="T10" fmla="*/ 0 w 1595"/>
                <a:gd name="T11" fmla="*/ 0 h 5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05"/>
                <a:gd name="T20" fmla="*/ 1595 w 1595"/>
                <a:gd name="T21" fmla="*/ 505 h 5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05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05"/>
                  </a:lnTo>
                  <a:lnTo>
                    <a:pt x="0" y="50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5" name="Freeform 33"/>
            <p:cNvSpPr>
              <a:spLocks/>
            </p:cNvSpPr>
            <p:nvPr/>
          </p:nvSpPr>
          <p:spPr bwMode="auto">
            <a:xfrm>
              <a:off x="1123" y="1359"/>
              <a:ext cx="771" cy="345"/>
            </a:xfrm>
            <a:custGeom>
              <a:avLst/>
              <a:gdLst>
                <a:gd name="T0" fmla="*/ 0 w 1541"/>
                <a:gd name="T1" fmla="*/ 0 h 691"/>
                <a:gd name="T2" fmla="*/ 0 w 1541"/>
                <a:gd name="T3" fmla="*/ 0 h 691"/>
                <a:gd name="T4" fmla="*/ 1 w 1541"/>
                <a:gd name="T5" fmla="*/ 0 h 691"/>
                <a:gd name="T6" fmla="*/ 1 w 1541"/>
                <a:gd name="T7" fmla="*/ 0 h 691"/>
                <a:gd name="T8" fmla="*/ 1 w 1541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1"/>
                <a:gd name="T16" fmla="*/ 0 h 691"/>
                <a:gd name="T17" fmla="*/ 1541 w 1541"/>
                <a:gd name="T18" fmla="*/ 691 h 6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1" h="691">
                  <a:moveTo>
                    <a:pt x="0" y="691"/>
                  </a:moveTo>
                  <a:lnTo>
                    <a:pt x="0" y="0"/>
                  </a:lnTo>
                  <a:lnTo>
                    <a:pt x="1355" y="0"/>
                  </a:lnTo>
                  <a:lnTo>
                    <a:pt x="1355" y="345"/>
                  </a:lnTo>
                  <a:lnTo>
                    <a:pt x="1541" y="34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6" name="Line 34"/>
            <p:cNvSpPr>
              <a:spLocks noChangeShapeType="1"/>
            </p:cNvSpPr>
            <p:nvPr/>
          </p:nvSpPr>
          <p:spPr bwMode="auto">
            <a:xfrm flipV="1">
              <a:off x="1469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7" name="Line 35"/>
            <p:cNvSpPr>
              <a:spLocks noChangeShapeType="1"/>
            </p:cNvSpPr>
            <p:nvPr/>
          </p:nvSpPr>
          <p:spPr bwMode="auto">
            <a:xfrm flipV="1">
              <a:off x="2665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8" name="Freeform 36"/>
            <p:cNvSpPr>
              <a:spLocks/>
            </p:cNvSpPr>
            <p:nvPr/>
          </p:nvSpPr>
          <p:spPr bwMode="auto">
            <a:xfrm>
              <a:off x="1044" y="2554"/>
              <a:ext cx="3986" cy="1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9" name="Rectangle 41"/>
            <p:cNvSpPr>
              <a:spLocks noChangeArrowheads="1"/>
            </p:cNvSpPr>
            <p:nvPr/>
          </p:nvSpPr>
          <p:spPr bwMode="auto">
            <a:xfrm>
              <a:off x="3635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0" name="Rectangle 42"/>
            <p:cNvSpPr>
              <a:spLocks noChangeArrowheads="1"/>
            </p:cNvSpPr>
            <p:nvPr/>
          </p:nvSpPr>
          <p:spPr bwMode="auto">
            <a:xfrm>
              <a:off x="596" y="2473"/>
              <a:ext cx="384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dirty="0">
                  <a:solidFill>
                    <a:srgbClr val="3366FF"/>
                  </a:solidFill>
                  <a:latin typeface="Times-Roman" charset="0"/>
                </a:rPr>
                <a:t>Clear_n</a:t>
              </a:r>
              <a:r>
                <a:rPr lang="en-US" altLang="en-US" sz="1500" b="0" dirty="0">
                  <a:solidFill>
                    <a:srgbClr val="00FFFF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1" name="Rectangle 43"/>
            <p:cNvSpPr>
              <a:spLocks noChangeArrowheads="1"/>
            </p:cNvSpPr>
            <p:nvPr/>
          </p:nvSpPr>
          <p:spPr bwMode="auto">
            <a:xfrm>
              <a:off x="3679" y="1642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2" name="Rectangle 44"/>
            <p:cNvSpPr>
              <a:spLocks noChangeArrowheads="1"/>
            </p:cNvSpPr>
            <p:nvPr/>
          </p:nvSpPr>
          <p:spPr bwMode="auto">
            <a:xfrm>
              <a:off x="3928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3" name="Line 45"/>
            <p:cNvSpPr>
              <a:spLocks noChangeShapeType="1"/>
            </p:cNvSpPr>
            <p:nvPr/>
          </p:nvSpPr>
          <p:spPr bwMode="auto">
            <a:xfrm flipH="1">
              <a:off x="3941" y="1970"/>
              <a:ext cx="5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4" name="Freeform 46"/>
            <p:cNvSpPr>
              <a:spLocks/>
            </p:cNvSpPr>
            <p:nvPr/>
          </p:nvSpPr>
          <p:spPr bwMode="auto">
            <a:xfrm>
              <a:off x="3635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5" name="Line 47"/>
            <p:cNvSpPr>
              <a:spLocks noChangeShapeType="1"/>
            </p:cNvSpPr>
            <p:nvPr/>
          </p:nvSpPr>
          <p:spPr bwMode="auto">
            <a:xfrm>
              <a:off x="4060" y="1704"/>
              <a:ext cx="19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6" name="Line 48"/>
            <p:cNvSpPr>
              <a:spLocks noChangeShapeType="1"/>
            </p:cNvSpPr>
            <p:nvPr/>
          </p:nvSpPr>
          <p:spPr bwMode="auto">
            <a:xfrm flipH="1">
              <a:off x="3502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7" name="Freeform 49"/>
            <p:cNvSpPr>
              <a:spLocks/>
            </p:cNvSpPr>
            <p:nvPr/>
          </p:nvSpPr>
          <p:spPr bwMode="auto">
            <a:xfrm>
              <a:off x="3502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8" name="Freeform 51"/>
            <p:cNvSpPr>
              <a:spLocks/>
            </p:cNvSpPr>
            <p:nvPr/>
          </p:nvSpPr>
          <p:spPr bwMode="auto">
            <a:xfrm>
              <a:off x="3489" y="2368"/>
              <a:ext cx="26" cy="27"/>
            </a:xfrm>
            <a:custGeom>
              <a:avLst/>
              <a:gdLst>
                <a:gd name="T0" fmla="*/ 0 w 54"/>
                <a:gd name="T1" fmla="*/ 1 h 53"/>
                <a:gd name="T2" fmla="*/ 0 w 54"/>
                <a:gd name="T3" fmla="*/ 1 h 53"/>
                <a:gd name="T4" fmla="*/ 0 w 54"/>
                <a:gd name="T5" fmla="*/ 1 h 53"/>
                <a:gd name="T6" fmla="*/ 0 w 54"/>
                <a:gd name="T7" fmla="*/ 1 h 53"/>
                <a:gd name="T8" fmla="*/ 0 w 54"/>
                <a:gd name="T9" fmla="*/ 1 h 53"/>
                <a:gd name="T10" fmla="*/ 0 w 54"/>
                <a:gd name="T11" fmla="*/ 1 h 53"/>
                <a:gd name="T12" fmla="*/ 0 w 54"/>
                <a:gd name="T13" fmla="*/ 1 h 53"/>
                <a:gd name="T14" fmla="*/ 0 w 54"/>
                <a:gd name="T15" fmla="*/ 1 h 53"/>
                <a:gd name="T16" fmla="*/ 0 w 54"/>
                <a:gd name="T17" fmla="*/ 1 h 53"/>
                <a:gd name="T18" fmla="*/ 0 w 54"/>
                <a:gd name="T19" fmla="*/ 1 h 53"/>
                <a:gd name="T20" fmla="*/ 0 w 54"/>
                <a:gd name="T21" fmla="*/ 1 h 53"/>
                <a:gd name="T22" fmla="*/ 0 w 54"/>
                <a:gd name="T23" fmla="*/ 0 h 53"/>
                <a:gd name="T24" fmla="*/ 0 w 54"/>
                <a:gd name="T25" fmla="*/ 1 h 53"/>
                <a:gd name="T26" fmla="*/ 0 w 54"/>
                <a:gd name="T27" fmla="*/ 1 h 53"/>
                <a:gd name="T28" fmla="*/ 0 w 54"/>
                <a:gd name="T29" fmla="*/ 1 h 53"/>
                <a:gd name="T30" fmla="*/ 0 w 54"/>
                <a:gd name="T31" fmla="*/ 1 h 53"/>
                <a:gd name="T32" fmla="*/ 0 w 54"/>
                <a:gd name="T33" fmla="*/ 1 h 53"/>
                <a:gd name="T34" fmla="*/ 0 w 54"/>
                <a:gd name="T35" fmla="*/ 1 h 53"/>
                <a:gd name="T36" fmla="*/ 0 w 54"/>
                <a:gd name="T37" fmla="*/ 1 h 53"/>
                <a:gd name="T38" fmla="*/ 0 w 54"/>
                <a:gd name="T39" fmla="*/ 1 h 53"/>
                <a:gd name="T40" fmla="*/ 0 w 54"/>
                <a:gd name="T41" fmla="*/ 1 h 53"/>
                <a:gd name="T42" fmla="*/ 0 w 54"/>
                <a:gd name="T43" fmla="*/ 1 h 53"/>
                <a:gd name="T44" fmla="*/ 0 w 54"/>
                <a:gd name="T45" fmla="*/ 1 h 53"/>
                <a:gd name="T46" fmla="*/ 0 w 54"/>
                <a:gd name="T47" fmla="*/ 1 h 53"/>
                <a:gd name="T48" fmla="*/ 0 w 54"/>
                <a:gd name="T49" fmla="*/ 1 h 53"/>
                <a:gd name="T50" fmla="*/ 0 w 54"/>
                <a:gd name="T51" fmla="*/ 1 h 53"/>
                <a:gd name="T52" fmla="*/ 0 w 54"/>
                <a:gd name="T53" fmla="*/ 1 h 53"/>
                <a:gd name="T54" fmla="*/ 0 w 54"/>
                <a:gd name="T55" fmla="*/ 1 h 53"/>
                <a:gd name="T56" fmla="*/ 0 w 54"/>
                <a:gd name="T57" fmla="*/ 1 h 53"/>
                <a:gd name="T58" fmla="*/ 0 w 54"/>
                <a:gd name="T59" fmla="*/ 1 h 53"/>
                <a:gd name="T60" fmla="*/ 0 w 54"/>
                <a:gd name="T61" fmla="*/ 1 h 53"/>
                <a:gd name="T62" fmla="*/ 0 w 54"/>
                <a:gd name="T63" fmla="*/ 1 h 53"/>
                <a:gd name="T64" fmla="*/ 0 w 54"/>
                <a:gd name="T65" fmla="*/ 1 h 53"/>
                <a:gd name="T66" fmla="*/ 0 w 54"/>
                <a:gd name="T67" fmla="*/ 1 h 53"/>
                <a:gd name="T68" fmla="*/ 0 w 54"/>
                <a:gd name="T69" fmla="*/ 1 h 53"/>
                <a:gd name="T70" fmla="*/ 0 w 54"/>
                <a:gd name="T71" fmla="*/ 1 h 53"/>
                <a:gd name="T72" fmla="*/ 0 w 54"/>
                <a:gd name="T73" fmla="*/ 1 h 53"/>
                <a:gd name="T74" fmla="*/ 0 w 54"/>
                <a:gd name="T75" fmla="*/ 1 h 53"/>
                <a:gd name="T76" fmla="*/ 0 w 54"/>
                <a:gd name="T77" fmla="*/ 1 h 53"/>
                <a:gd name="T78" fmla="*/ 0 w 54"/>
                <a:gd name="T79" fmla="*/ 1 h 53"/>
                <a:gd name="T80" fmla="*/ 0 w 54"/>
                <a:gd name="T81" fmla="*/ 1 h 53"/>
                <a:gd name="T82" fmla="*/ 0 w 54"/>
                <a:gd name="T83" fmla="*/ 1 h 53"/>
                <a:gd name="T84" fmla="*/ 0 w 54"/>
                <a:gd name="T85" fmla="*/ 1 h 53"/>
                <a:gd name="T86" fmla="*/ 0 w 54"/>
                <a:gd name="T87" fmla="*/ 1 h 53"/>
                <a:gd name="T88" fmla="*/ 0 w 54"/>
                <a:gd name="T89" fmla="*/ 1 h 53"/>
                <a:gd name="T90" fmla="*/ 0 w 54"/>
                <a:gd name="T91" fmla="*/ 1 h 53"/>
                <a:gd name="T92" fmla="*/ 0 w 54"/>
                <a:gd name="T93" fmla="*/ 1 h 53"/>
                <a:gd name="T94" fmla="*/ 0 w 54"/>
                <a:gd name="T95" fmla="*/ 1 h 53"/>
                <a:gd name="T96" fmla="*/ 0 w 54"/>
                <a:gd name="T97" fmla="*/ 1 h 53"/>
                <a:gd name="T98" fmla="*/ 0 w 54"/>
                <a:gd name="T99" fmla="*/ 1 h 53"/>
                <a:gd name="T100" fmla="*/ 0 w 54"/>
                <a:gd name="T101" fmla="*/ 1 h 53"/>
                <a:gd name="T102" fmla="*/ 0 w 54"/>
                <a:gd name="T103" fmla="*/ 1 h 53"/>
                <a:gd name="T104" fmla="*/ 0 w 54"/>
                <a:gd name="T105" fmla="*/ 1 h 53"/>
                <a:gd name="T106" fmla="*/ 0 w 54"/>
                <a:gd name="T107" fmla="*/ 1 h 53"/>
                <a:gd name="T108" fmla="*/ 0 w 54"/>
                <a:gd name="T109" fmla="*/ 1 h 53"/>
                <a:gd name="T110" fmla="*/ 0 w 54"/>
                <a:gd name="T111" fmla="*/ 1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3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48" y="39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3"/>
                  </a:lnTo>
                  <a:lnTo>
                    <a:pt x="44" y="43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39" y="47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1"/>
                  </a:lnTo>
                  <a:lnTo>
                    <a:pt x="32" y="51"/>
                  </a:lnTo>
                  <a:lnTo>
                    <a:pt x="31" y="51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9" name="Line 52"/>
            <p:cNvSpPr>
              <a:spLocks noChangeShapeType="1"/>
            </p:cNvSpPr>
            <p:nvPr/>
          </p:nvSpPr>
          <p:spPr bwMode="auto">
            <a:xfrm flipH="1" flipV="1">
              <a:off x="3384" y="1625"/>
              <a:ext cx="11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0" name="Freeform 56"/>
            <p:cNvSpPr>
              <a:spLocks/>
            </p:cNvSpPr>
            <p:nvPr/>
          </p:nvSpPr>
          <p:spPr bwMode="auto">
            <a:xfrm>
              <a:off x="3462" y="1359"/>
              <a:ext cx="797" cy="266"/>
            </a:xfrm>
            <a:custGeom>
              <a:avLst/>
              <a:gdLst>
                <a:gd name="T0" fmla="*/ 0 w 1595"/>
                <a:gd name="T1" fmla="*/ 1 h 531"/>
                <a:gd name="T2" fmla="*/ 0 w 1595"/>
                <a:gd name="T3" fmla="*/ 1 h 531"/>
                <a:gd name="T4" fmla="*/ 0 w 1595"/>
                <a:gd name="T5" fmla="*/ 0 h 531"/>
                <a:gd name="T6" fmla="*/ 0 w 1595"/>
                <a:gd name="T7" fmla="*/ 0 h 531"/>
                <a:gd name="T8" fmla="*/ 0 w 1595"/>
                <a:gd name="T9" fmla="*/ 1 h 531"/>
                <a:gd name="T10" fmla="*/ 0 w 1595"/>
                <a:gd name="T11" fmla="*/ 1 h 5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31"/>
                <a:gd name="T20" fmla="*/ 1595 w 1595"/>
                <a:gd name="T21" fmla="*/ 531 h 5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31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31"/>
                  </a:lnTo>
                  <a:lnTo>
                    <a:pt x="0" y="53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1" name="Line 57"/>
            <p:cNvSpPr>
              <a:spLocks noChangeShapeType="1"/>
            </p:cNvSpPr>
            <p:nvPr/>
          </p:nvSpPr>
          <p:spPr bwMode="auto">
            <a:xfrm>
              <a:off x="3501" y="1625"/>
              <a:ext cx="1" cy="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2" name="Line 58"/>
            <p:cNvSpPr>
              <a:spLocks noChangeShapeType="1"/>
            </p:cNvSpPr>
            <p:nvPr/>
          </p:nvSpPr>
          <p:spPr bwMode="auto">
            <a:xfrm flipV="1">
              <a:off x="3847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3" name="Rectangle 61"/>
            <p:cNvSpPr>
              <a:spLocks noChangeArrowheads="1"/>
            </p:cNvSpPr>
            <p:nvPr/>
          </p:nvSpPr>
          <p:spPr bwMode="auto">
            <a:xfrm>
              <a:off x="4818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4" name="Rectangle 62"/>
            <p:cNvSpPr>
              <a:spLocks noChangeArrowheads="1"/>
            </p:cNvSpPr>
            <p:nvPr/>
          </p:nvSpPr>
          <p:spPr bwMode="auto">
            <a:xfrm>
              <a:off x="3923" y="197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5" name="Rectangle 63"/>
            <p:cNvSpPr>
              <a:spLocks noChangeArrowheads="1"/>
            </p:cNvSpPr>
            <p:nvPr/>
          </p:nvSpPr>
          <p:spPr bwMode="auto">
            <a:xfrm>
              <a:off x="4864" y="1641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6" name="Rectangle 64"/>
            <p:cNvSpPr>
              <a:spLocks noChangeArrowheads="1"/>
            </p:cNvSpPr>
            <p:nvPr/>
          </p:nvSpPr>
          <p:spPr bwMode="auto">
            <a:xfrm>
              <a:off x="5113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7" name="Line 65"/>
            <p:cNvSpPr>
              <a:spLocks noChangeShapeType="1"/>
            </p:cNvSpPr>
            <p:nvPr/>
          </p:nvSpPr>
          <p:spPr bwMode="auto">
            <a:xfrm flipH="1">
              <a:off x="5123" y="1970"/>
              <a:ext cx="6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8" name="Freeform 66"/>
            <p:cNvSpPr>
              <a:spLocks/>
            </p:cNvSpPr>
            <p:nvPr/>
          </p:nvSpPr>
          <p:spPr bwMode="auto">
            <a:xfrm>
              <a:off x="4818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9" name="Line 67"/>
            <p:cNvSpPr>
              <a:spLocks noChangeShapeType="1"/>
            </p:cNvSpPr>
            <p:nvPr/>
          </p:nvSpPr>
          <p:spPr bwMode="auto">
            <a:xfrm>
              <a:off x="5243" y="1704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0" name="Line 68"/>
            <p:cNvSpPr>
              <a:spLocks noChangeShapeType="1"/>
            </p:cNvSpPr>
            <p:nvPr/>
          </p:nvSpPr>
          <p:spPr bwMode="auto">
            <a:xfrm flipH="1">
              <a:off x="4685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1" name="Freeform 69"/>
            <p:cNvSpPr>
              <a:spLocks/>
            </p:cNvSpPr>
            <p:nvPr/>
          </p:nvSpPr>
          <p:spPr bwMode="auto">
            <a:xfrm>
              <a:off x="4685" y="2036"/>
              <a:ext cx="133" cy="346"/>
            </a:xfrm>
            <a:custGeom>
              <a:avLst/>
              <a:gdLst>
                <a:gd name="T0" fmla="*/ 0 w 266"/>
                <a:gd name="T1" fmla="*/ 1 h 690"/>
                <a:gd name="T2" fmla="*/ 0 w 266"/>
                <a:gd name="T3" fmla="*/ 0 h 690"/>
                <a:gd name="T4" fmla="*/ 1 w 266"/>
                <a:gd name="T5" fmla="*/ 0 h 690"/>
                <a:gd name="T6" fmla="*/ 0 60000 65536"/>
                <a:gd name="T7" fmla="*/ 0 60000 65536"/>
                <a:gd name="T8" fmla="*/ 0 60000 65536"/>
                <a:gd name="T9" fmla="*/ 0 w 266"/>
                <a:gd name="T10" fmla="*/ 0 h 690"/>
                <a:gd name="T11" fmla="*/ 266 w 266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690">
                  <a:moveTo>
                    <a:pt x="0" y="690"/>
                  </a:moveTo>
                  <a:lnTo>
                    <a:pt x="0" y="0"/>
                  </a:lnTo>
                  <a:lnTo>
                    <a:pt x="26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2" name="Line 70"/>
            <p:cNvSpPr>
              <a:spLocks noChangeShapeType="1"/>
            </p:cNvSpPr>
            <p:nvPr/>
          </p:nvSpPr>
          <p:spPr bwMode="auto">
            <a:xfrm flipH="1">
              <a:off x="4565" y="1611"/>
              <a:ext cx="12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3" name="Line 74"/>
            <p:cNvSpPr>
              <a:spLocks noChangeShapeType="1"/>
            </p:cNvSpPr>
            <p:nvPr/>
          </p:nvSpPr>
          <p:spPr bwMode="auto">
            <a:xfrm>
              <a:off x="4685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4" name="Line 75"/>
            <p:cNvSpPr>
              <a:spLocks noChangeShapeType="1"/>
            </p:cNvSpPr>
            <p:nvPr/>
          </p:nvSpPr>
          <p:spPr bwMode="auto">
            <a:xfrm flipV="1">
              <a:off x="5030" y="2262"/>
              <a:ext cx="1" cy="2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5" name="Freeform 77"/>
            <p:cNvSpPr>
              <a:spLocks/>
            </p:cNvSpPr>
            <p:nvPr/>
          </p:nvSpPr>
          <p:spPr bwMode="auto">
            <a:xfrm>
              <a:off x="1123" y="2036"/>
              <a:ext cx="3562" cy="346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1 h 690"/>
                <a:gd name="T4" fmla="*/ 1 w 7122"/>
                <a:gd name="T5" fmla="*/ 1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6" name="Line 78"/>
            <p:cNvSpPr>
              <a:spLocks noChangeShapeType="1"/>
            </p:cNvSpPr>
            <p:nvPr/>
          </p:nvSpPr>
          <p:spPr bwMode="auto">
            <a:xfrm>
              <a:off x="2319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7" name="Rectangle 79"/>
            <p:cNvSpPr>
              <a:spLocks noChangeArrowheads="1"/>
            </p:cNvSpPr>
            <p:nvPr/>
          </p:nvSpPr>
          <p:spPr bwMode="auto">
            <a:xfrm>
              <a:off x="5109" y="197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58" name="AutoShape 83"/>
            <p:cNvSpPr>
              <a:spLocks noChangeArrowheads="1"/>
            </p:cNvSpPr>
            <p:nvPr/>
          </p:nvSpPr>
          <p:spPr bwMode="auto">
            <a:xfrm>
              <a:off x="3081" y="1484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59" name="AutoShape 84"/>
            <p:cNvSpPr>
              <a:spLocks noChangeArrowheads="1"/>
            </p:cNvSpPr>
            <p:nvPr/>
          </p:nvSpPr>
          <p:spPr bwMode="auto">
            <a:xfrm>
              <a:off x="1894" y="1472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0" name="AutoShape 86"/>
            <p:cNvSpPr>
              <a:spLocks noChangeArrowheads="1"/>
            </p:cNvSpPr>
            <p:nvPr/>
          </p:nvSpPr>
          <p:spPr bwMode="auto">
            <a:xfrm>
              <a:off x="4259" y="1471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1" name="Freeform 87"/>
            <p:cNvSpPr>
              <a:spLocks/>
            </p:cNvSpPr>
            <p:nvPr/>
          </p:nvSpPr>
          <p:spPr bwMode="auto">
            <a:xfrm>
              <a:off x="1103" y="168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2" name="Freeform 88"/>
            <p:cNvSpPr>
              <a:spLocks/>
            </p:cNvSpPr>
            <p:nvPr/>
          </p:nvSpPr>
          <p:spPr bwMode="auto">
            <a:xfrm>
              <a:off x="1103" y="2010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3" name="Oval 89"/>
            <p:cNvSpPr>
              <a:spLocks noChangeArrowheads="1"/>
            </p:cNvSpPr>
            <p:nvPr/>
          </p:nvSpPr>
          <p:spPr bwMode="auto">
            <a:xfrm>
              <a:off x="144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4" name="Freeform 90"/>
            <p:cNvSpPr>
              <a:spLocks/>
            </p:cNvSpPr>
            <p:nvPr/>
          </p:nvSpPr>
          <p:spPr bwMode="auto">
            <a:xfrm>
              <a:off x="2300" y="1589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5" name="Freeform 91"/>
            <p:cNvSpPr>
              <a:spLocks/>
            </p:cNvSpPr>
            <p:nvPr/>
          </p:nvSpPr>
          <p:spPr bwMode="auto">
            <a:xfrm>
              <a:off x="3482" y="160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6" name="Oval 92"/>
            <p:cNvSpPr>
              <a:spLocks noChangeArrowheads="1"/>
            </p:cNvSpPr>
            <p:nvPr/>
          </p:nvSpPr>
          <p:spPr bwMode="auto">
            <a:xfrm>
              <a:off x="2636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7" name="Freeform 95"/>
            <p:cNvSpPr>
              <a:spLocks/>
            </p:cNvSpPr>
            <p:nvPr/>
          </p:nvSpPr>
          <p:spPr bwMode="auto">
            <a:xfrm>
              <a:off x="1449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8" name="Freeform 96"/>
            <p:cNvSpPr>
              <a:spLocks/>
            </p:cNvSpPr>
            <p:nvPr/>
          </p:nvSpPr>
          <p:spPr bwMode="auto">
            <a:xfrm>
              <a:off x="2298" y="2361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9" name="Freeform 97"/>
            <p:cNvSpPr>
              <a:spLocks/>
            </p:cNvSpPr>
            <p:nvPr/>
          </p:nvSpPr>
          <p:spPr bwMode="auto">
            <a:xfrm>
              <a:off x="2646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70" name="Oval 98"/>
            <p:cNvSpPr>
              <a:spLocks noChangeArrowheads="1"/>
            </p:cNvSpPr>
            <p:nvPr/>
          </p:nvSpPr>
          <p:spPr bwMode="auto">
            <a:xfrm>
              <a:off x="3817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71" name="Freeform 99"/>
            <p:cNvSpPr>
              <a:spLocks/>
            </p:cNvSpPr>
            <p:nvPr/>
          </p:nvSpPr>
          <p:spPr bwMode="auto">
            <a:xfrm>
              <a:off x="3822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72" name="Oval 100"/>
            <p:cNvSpPr>
              <a:spLocks noChangeArrowheads="1"/>
            </p:cNvSpPr>
            <p:nvPr/>
          </p:nvSpPr>
          <p:spPr bwMode="auto">
            <a:xfrm>
              <a:off x="500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55300" name="Oval 1"/>
          <p:cNvSpPr>
            <a:spLocks noChangeArrowheads="1"/>
          </p:cNvSpPr>
          <p:nvPr/>
        </p:nvSpPr>
        <p:spPr bwMode="auto">
          <a:xfrm>
            <a:off x="2794000" y="2762250"/>
            <a:ext cx="914400" cy="838200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  <a:ea typeface="ＭＳ Ｐゴシック" charset="-128"/>
            </a:endParaRPr>
          </a:p>
        </p:txBody>
      </p:sp>
      <p:sp>
        <p:nvSpPr>
          <p:cNvPr id="55301" name="TextBox 2"/>
          <p:cNvSpPr txBox="1">
            <a:spLocks noChangeArrowheads="1"/>
          </p:cNvSpPr>
          <p:nvPr/>
        </p:nvSpPr>
        <p:spPr bwMode="auto">
          <a:xfrm>
            <a:off x="3643313" y="1622425"/>
            <a:ext cx="43084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This is the new thing relative to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the previous figure, plus the clear_n line</a:t>
            </a:r>
          </a:p>
        </p:txBody>
      </p:sp>
      <p:cxnSp>
        <p:nvCxnSpPr>
          <p:cNvPr id="55302" name="Straight Arrow Connector 6"/>
          <p:cNvCxnSpPr>
            <a:cxnSpLocks noChangeShapeType="1"/>
          </p:cNvCxnSpPr>
          <p:nvPr/>
        </p:nvCxnSpPr>
        <p:spPr bwMode="auto">
          <a:xfrm flipH="1">
            <a:off x="3316288" y="2292350"/>
            <a:ext cx="355600" cy="46990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057400"/>
            <a:ext cx="8086725" cy="286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5.56 from the textbook ]</a:t>
            </a:r>
          </a:p>
        </p:txBody>
      </p:sp>
      <p:sp>
        <p:nvSpPr>
          <p:cNvPr id="5632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>
                <a:solidFill>
                  <a:srgbClr val="000000"/>
                </a:solidFill>
              </a:rPr>
              <a:t>Providing an enable input for a D flip-flop</a:t>
            </a: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Synchronous Counter </a:t>
            </a:r>
          </a:p>
          <a:p>
            <a:pPr algn="ctr" eaLnBrk="1" hangingPunct="1"/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(with D Flip-Flops)</a:t>
            </a:r>
          </a:p>
        </p:txBody>
      </p: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45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762000"/>
            <a:ext cx="51816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0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A 4-bit up-counter with D flip-flops</a:t>
            </a:r>
          </a:p>
        </p:txBody>
      </p:sp>
      <p:sp>
        <p:nvSpPr>
          <p:cNvPr id="58371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5.23 from the textbook ]</a:t>
            </a: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45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762000"/>
            <a:ext cx="51816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0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A 4-bit up-counter with D flip-flops</a:t>
            </a:r>
          </a:p>
        </p:txBody>
      </p:sp>
      <p:sp>
        <p:nvSpPr>
          <p:cNvPr id="58371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5.23 from the textbook ]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3912243" y="706055"/>
            <a:ext cx="2846408" cy="1273215"/>
            <a:chOff x="3912243" y="706055"/>
            <a:chExt cx="2846408" cy="1273215"/>
          </a:xfrm>
        </p:grpSpPr>
        <p:sp>
          <p:nvSpPr>
            <p:cNvPr id="2" name="Frame 1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3902598" y="2096946"/>
            <a:ext cx="2846408" cy="1273215"/>
            <a:chOff x="3912243" y="706055"/>
            <a:chExt cx="2846408" cy="1273215"/>
          </a:xfrm>
        </p:grpSpPr>
        <p:sp>
          <p:nvSpPr>
            <p:cNvPr id="11" name="Frame 10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3916101" y="3476262"/>
            <a:ext cx="2846408" cy="1273215"/>
            <a:chOff x="3912243" y="706055"/>
            <a:chExt cx="2846408" cy="1273215"/>
          </a:xfrm>
        </p:grpSpPr>
        <p:sp>
          <p:nvSpPr>
            <p:cNvPr id="14" name="Frame 13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3918030" y="4844004"/>
            <a:ext cx="2846408" cy="1273215"/>
            <a:chOff x="3912243" y="706055"/>
            <a:chExt cx="2846408" cy="1273215"/>
          </a:xfrm>
        </p:grpSpPr>
        <p:sp>
          <p:nvSpPr>
            <p:cNvPr id="17" name="Frame 16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45053417"/>
      </p:ext>
    </p:extLst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Equivalent to this circuit with T flip-flops</a:t>
            </a:r>
          </a:p>
        </p:txBody>
      </p:sp>
      <p:sp>
        <p:nvSpPr>
          <p:cNvPr id="54276" name="Line 4"/>
          <p:cNvSpPr>
            <a:spLocks noChangeShapeType="1"/>
          </p:cNvSpPr>
          <p:nvPr/>
        </p:nvSpPr>
        <p:spPr bwMode="auto">
          <a:xfrm>
            <a:off x="1039621" y="334962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7" name="Line 6"/>
          <p:cNvSpPr>
            <a:spLocks noChangeShapeType="1"/>
          </p:cNvSpPr>
          <p:nvPr/>
        </p:nvSpPr>
        <p:spPr bwMode="auto">
          <a:xfrm>
            <a:off x="2050859" y="3349627"/>
            <a:ext cx="338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137617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1442846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0" name="Rectangle 9"/>
          <p:cNvSpPr>
            <a:spLocks noChangeArrowheads="1"/>
          </p:cNvSpPr>
          <p:nvPr/>
        </p:nvSpPr>
        <p:spPr bwMode="auto">
          <a:xfrm>
            <a:off x="1838134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1" name="Line 10"/>
          <p:cNvSpPr>
            <a:spLocks noChangeShapeType="1"/>
          </p:cNvSpPr>
          <p:nvPr/>
        </p:nvSpPr>
        <p:spPr bwMode="auto">
          <a:xfrm flipH="1">
            <a:off x="184130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2" name="Rectangle 11"/>
          <p:cNvSpPr>
            <a:spLocks noChangeArrowheads="1"/>
          </p:cNvSpPr>
          <p:nvPr/>
        </p:nvSpPr>
        <p:spPr bwMode="auto">
          <a:xfrm>
            <a:off x="1831784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3" name="Rectangle 12"/>
          <p:cNvSpPr>
            <a:spLocks noChangeArrowheads="1"/>
          </p:cNvSpPr>
          <p:nvPr/>
        </p:nvSpPr>
        <p:spPr bwMode="auto">
          <a:xfrm>
            <a:off x="327482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4" name="Rectangle 13"/>
          <p:cNvSpPr>
            <a:spLocks noChangeArrowheads="1"/>
          </p:cNvSpPr>
          <p:nvPr/>
        </p:nvSpPr>
        <p:spPr bwMode="auto">
          <a:xfrm>
            <a:off x="520509" y="3773489"/>
            <a:ext cx="6207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5" name="Rectangle 14"/>
          <p:cNvSpPr>
            <a:spLocks noChangeArrowheads="1"/>
          </p:cNvSpPr>
          <p:nvPr/>
        </p:nvSpPr>
        <p:spPr bwMode="auto">
          <a:xfrm>
            <a:off x="3339909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6" name="Rectangle 15"/>
          <p:cNvSpPr>
            <a:spLocks noChangeArrowheads="1"/>
          </p:cNvSpPr>
          <p:nvPr/>
        </p:nvSpPr>
        <p:spPr bwMode="auto">
          <a:xfrm>
            <a:off x="3735196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7" name="Line 16"/>
          <p:cNvSpPr>
            <a:spLocks noChangeShapeType="1"/>
          </p:cNvSpPr>
          <p:nvPr/>
        </p:nvSpPr>
        <p:spPr bwMode="auto">
          <a:xfrm flipH="1">
            <a:off x="373995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8" name="Freeform 17"/>
          <p:cNvSpPr>
            <a:spLocks/>
          </p:cNvSpPr>
          <p:nvPr/>
        </p:nvSpPr>
        <p:spPr bwMode="auto">
          <a:xfrm>
            <a:off x="3274821" y="3813177"/>
            <a:ext cx="127000" cy="147638"/>
          </a:xfrm>
          <a:custGeom>
            <a:avLst/>
            <a:gdLst>
              <a:gd name="T0" fmla="*/ 0 w 160"/>
              <a:gd name="T1" fmla="*/ 1 h 186"/>
              <a:gd name="T2" fmla="*/ 1 w 160"/>
              <a:gd name="T3" fmla="*/ 1 h 186"/>
              <a:gd name="T4" fmla="*/ 0 w 160"/>
              <a:gd name="T5" fmla="*/ 0 h 186"/>
              <a:gd name="T6" fmla="*/ 0 60000 65536"/>
              <a:gd name="T7" fmla="*/ 0 60000 65536"/>
              <a:gd name="T8" fmla="*/ 0 60000 65536"/>
              <a:gd name="T9" fmla="*/ 0 w 160"/>
              <a:gd name="T10" fmla="*/ 0 h 186"/>
              <a:gd name="T11" fmla="*/ 160 w 160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0" h="186">
                <a:moveTo>
                  <a:pt x="0" y="186"/>
                </a:moveTo>
                <a:lnTo>
                  <a:pt x="160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Freeform 18"/>
          <p:cNvSpPr>
            <a:spLocks/>
          </p:cNvSpPr>
          <p:nvPr/>
        </p:nvSpPr>
        <p:spPr bwMode="auto">
          <a:xfrm>
            <a:off x="1376171" y="3813177"/>
            <a:ext cx="127000" cy="147638"/>
          </a:xfrm>
          <a:custGeom>
            <a:avLst/>
            <a:gdLst>
              <a:gd name="T0" fmla="*/ 0 w 159"/>
              <a:gd name="T1" fmla="*/ 1 h 186"/>
              <a:gd name="T2" fmla="*/ 1 w 159"/>
              <a:gd name="T3" fmla="*/ 1 h 186"/>
              <a:gd name="T4" fmla="*/ 0 w 159"/>
              <a:gd name="T5" fmla="*/ 0 h 186"/>
              <a:gd name="T6" fmla="*/ 0 60000 65536"/>
              <a:gd name="T7" fmla="*/ 0 60000 65536"/>
              <a:gd name="T8" fmla="*/ 0 60000 65536"/>
              <a:gd name="T9" fmla="*/ 0 w 159"/>
              <a:gd name="T10" fmla="*/ 0 h 186"/>
              <a:gd name="T11" fmla="*/ 159 w 159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9" h="186">
                <a:moveTo>
                  <a:pt x="0" y="186"/>
                </a:moveTo>
                <a:lnTo>
                  <a:pt x="159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0" name="Line 19"/>
          <p:cNvSpPr>
            <a:spLocks noChangeShapeType="1"/>
          </p:cNvSpPr>
          <p:nvPr/>
        </p:nvSpPr>
        <p:spPr bwMode="auto">
          <a:xfrm>
            <a:off x="1039621" y="387667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1" name="Rectangle 21"/>
          <p:cNvSpPr>
            <a:spLocks noChangeArrowheads="1"/>
          </p:cNvSpPr>
          <p:nvPr/>
        </p:nvSpPr>
        <p:spPr bwMode="auto">
          <a:xfrm>
            <a:off x="3728846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3949509" y="3349627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3" name="Line 23"/>
          <p:cNvSpPr>
            <a:spLocks noChangeShapeType="1"/>
          </p:cNvSpPr>
          <p:nvPr/>
        </p:nvSpPr>
        <p:spPr bwMode="auto">
          <a:xfrm flipH="1">
            <a:off x="3063684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4" name="Freeform 24"/>
          <p:cNvSpPr>
            <a:spLocks/>
          </p:cNvSpPr>
          <p:nvPr/>
        </p:nvSpPr>
        <p:spPr bwMode="auto">
          <a:xfrm>
            <a:off x="3063684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5" name="Rectangle 27"/>
          <p:cNvSpPr>
            <a:spLocks noChangeArrowheads="1"/>
          </p:cNvSpPr>
          <p:nvPr/>
        </p:nvSpPr>
        <p:spPr bwMode="auto">
          <a:xfrm>
            <a:off x="445896" y="3240089"/>
            <a:ext cx="533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latin typeface="Times-Roman" charset="0"/>
              </a:rPr>
              <a:t>Enable</a:t>
            </a:r>
            <a:endParaRPr lang="en-US" altLang="en-US" b="0" dirty="0">
              <a:latin typeface="Times" charset="0"/>
            </a:endParaRPr>
          </a:p>
        </p:txBody>
      </p:sp>
      <p:sp>
        <p:nvSpPr>
          <p:cNvPr id="54296" name="Line 28"/>
          <p:cNvSpPr>
            <a:spLocks noChangeShapeType="1"/>
          </p:cNvSpPr>
          <p:nvPr/>
        </p:nvSpPr>
        <p:spPr bwMode="auto">
          <a:xfrm flipH="1">
            <a:off x="2874771" y="3200402"/>
            <a:ext cx="188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7" name="Freeform 32"/>
          <p:cNvSpPr>
            <a:spLocks/>
          </p:cNvSpPr>
          <p:nvPr/>
        </p:nvSpPr>
        <p:spPr bwMode="auto">
          <a:xfrm>
            <a:off x="3000184" y="2801939"/>
            <a:ext cx="1266825" cy="400050"/>
          </a:xfrm>
          <a:custGeom>
            <a:avLst/>
            <a:gdLst>
              <a:gd name="T0" fmla="*/ 1 w 1595"/>
              <a:gd name="T1" fmla="*/ 0 h 505"/>
              <a:gd name="T2" fmla="*/ 1 w 1595"/>
              <a:gd name="T3" fmla="*/ 0 h 505"/>
              <a:gd name="T4" fmla="*/ 1 w 1595"/>
              <a:gd name="T5" fmla="*/ 0 h 505"/>
              <a:gd name="T6" fmla="*/ 1 w 1595"/>
              <a:gd name="T7" fmla="*/ 0 h 505"/>
              <a:gd name="T8" fmla="*/ 1 w 1595"/>
              <a:gd name="T9" fmla="*/ 0 h 505"/>
              <a:gd name="T10" fmla="*/ 0 w 1595"/>
              <a:gd name="T11" fmla="*/ 0 h 5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05"/>
              <a:gd name="T20" fmla="*/ 1595 w 1595"/>
              <a:gd name="T21" fmla="*/ 505 h 50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05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05"/>
                </a:lnTo>
                <a:lnTo>
                  <a:pt x="0" y="50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8" name="Freeform 33"/>
          <p:cNvSpPr>
            <a:spLocks/>
          </p:cNvSpPr>
          <p:nvPr/>
        </p:nvSpPr>
        <p:spPr bwMode="auto">
          <a:xfrm>
            <a:off x="1165034" y="2801939"/>
            <a:ext cx="1223963" cy="547688"/>
          </a:xfrm>
          <a:custGeom>
            <a:avLst/>
            <a:gdLst>
              <a:gd name="T0" fmla="*/ 0 w 1541"/>
              <a:gd name="T1" fmla="*/ 0 h 691"/>
              <a:gd name="T2" fmla="*/ 0 w 1541"/>
              <a:gd name="T3" fmla="*/ 0 h 691"/>
              <a:gd name="T4" fmla="*/ 1 w 1541"/>
              <a:gd name="T5" fmla="*/ 0 h 691"/>
              <a:gd name="T6" fmla="*/ 1 w 1541"/>
              <a:gd name="T7" fmla="*/ 0 h 691"/>
              <a:gd name="T8" fmla="*/ 1 w 1541"/>
              <a:gd name="T9" fmla="*/ 0 h 6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1"/>
              <a:gd name="T16" fmla="*/ 0 h 691"/>
              <a:gd name="T17" fmla="*/ 1541 w 1541"/>
              <a:gd name="T18" fmla="*/ 691 h 69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1" h="691">
                <a:moveTo>
                  <a:pt x="0" y="691"/>
                </a:moveTo>
                <a:lnTo>
                  <a:pt x="0" y="0"/>
                </a:lnTo>
                <a:lnTo>
                  <a:pt x="1355" y="0"/>
                </a:lnTo>
                <a:lnTo>
                  <a:pt x="1355" y="345"/>
                </a:lnTo>
                <a:lnTo>
                  <a:pt x="1541" y="34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2" name="Rectangle 41"/>
          <p:cNvSpPr>
            <a:spLocks noChangeArrowheads="1"/>
          </p:cNvSpPr>
          <p:nvPr/>
        </p:nvSpPr>
        <p:spPr bwMode="auto">
          <a:xfrm>
            <a:off x="5152834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4" name="Rectangle 43"/>
          <p:cNvSpPr>
            <a:spLocks noChangeArrowheads="1"/>
          </p:cNvSpPr>
          <p:nvPr/>
        </p:nvSpPr>
        <p:spPr bwMode="auto">
          <a:xfrm>
            <a:off x="5222684" y="3251202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5" name="Rectangle 44"/>
          <p:cNvSpPr>
            <a:spLocks noChangeArrowheads="1"/>
          </p:cNvSpPr>
          <p:nvPr/>
        </p:nvSpPr>
        <p:spPr bwMode="auto">
          <a:xfrm>
            <a:off x="5617971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6" name="Line 45"/>
          <p:cNvSpPr>
            <a:spLocks noChangeShapeType="1"/>
          </p:cNvSpPr>
          <p:nvPr/>
        </p:nvSpPr>
        <p:spPr bwMode="auto">
          <a:xfrm flipH="1">
            <a:off x="5638609" y="3771902"/>
            <a:ext cx="84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7" name="Freeform 46"/>
          <p:cNvSpPr>
            <a:spLocks/>
          </p:cNvSpPr>
          <p:nvPr/>
        </p:nvSpPr>
        <p:spPr bwMode="auto">
          <a:xfrm>
            <a:off x="5152834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8" name="Line 47"/>
          <p:cNvSpPr>
            <a:spLocks noChangeShapeType="1"/>
          </p:cNvSpPr>
          <p:nvPr/>
        </p:nvSpPr>
        <p:spPr bwMode="auto">
          <a:xfrm>
            <a:off x="5827521" y="3349627"/>
            <a:ext cx="315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9" name="Line 48"/>
          <p:cNvSpPr>
            <a:spLocks noChangeShapeType="1"/>
          </p:cNvSpPr>
          <p:nvPr/>
        </p:nvSpPr>
        <p:spPr bwMode="auto">
          <a:xfrm flipH="1">
            <a:off x="4941696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0" name="Freeform 49"/>
          <p:cNvSpPr>
            <a:spLocks/>
          </p:cNvSpPr>
          <p:nvPr/>
        </p:nvSpPr>
        <p:spPr bwMode="auto">
          <a:xfrm>
            <a:off x="4941696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1" name="Freeform 51"/>
          <p:cNvSpPr>
            <a:spLocks/>
          </p:cNvSpPr>
          <p:nvPr/>
        </p:nvSpPr>
        <p:spPr bwMode="auto">
          <a:xfrm>
            <a:off x="4921059" y="4403727"/>
            <a:ext cx="41275" cy="42863"/>
          </a:xfrm>
          <a:custGeom>
            <a:avLst/>
            <a:gdLst>
              <a:gd name="T0" fmla="*/ 0 w 54"/>
              <a:gd name="T1" fmla="*/ 1 h 53"/>
              <a:gd name="T2" fmla="*/ 0 w 54"/>
              <a:gd name="T3" fmla="*/ 1 h 53"/>
              <a:gd name="T4" fmla="*/ 0 w 54"/>
              <a:gd name="T5" fmla="*/ 1 h 53"/>
              <a:gd name="T6" fmla="*/ 0 w 54"/>
              <a:gd name="T7" fmla="*/ 1 h 53"/>
              <a:gd name="T8" fmla="*/ 0 w 54"/>
              <a:gd name="T9" fmla="*/ 1 h 53"/>
              <a:gd name="T10" fmla="*/ 0 w 54"/>
              <a:gd name="T11" fmla="*/ 1 h 53"/>
              <a:gd name="T12" fmla="*/ 0 w 54"/>
              <a:gd name="T13" fmla="*/ 1 h 53"/>
              <a:gd name="T14" fmla="*/ 0 w 54"/>
              <a:gd name="T15" fmla="*/ 1 h 53"/>
              <a:gd name="T16" fmla="*/ 0 w 54"/>
              <a:gd name="T17" fmla="*/ 1 h 53"/>
              <a:gd name="T18" fmla="*/ 0 w 54"/>
              <a:gd name="T19" fmla="*/ 1 h 53"/>
              <a:gd name="T20" fmla="*/ 0 w 54"/>
              <a:gd name="T21" fmla="*/ 1 h 53"/>
              <a:gd name="T22" fmla="*/ 0 w 54"/>
              <a:gd name="T23" fmla="*/ 0 h 53"/>
              <a:gd name="T24" fmla="*/ 0 w 54"/>
              <a:gd name="T25" fmla="*/ 1 h 53"/>
              <a:gd name="T26" fmla="*/ 0 w 54"/>
              <a:gd name="T27" fmla="*/ 1 h 53"/>
              <a:gd name="T28" fmla="*/ 0 w 54"/>
              <a:gd name="T29" fmla="*/ 1 h 53"/>
              <a:gd name="T30" fmla="*/ 0 w 54"/>
              <a:gd name="T31" fmla="*/ 1 h 53"/>
              <a:gd name="T32" fmla="*/ 0 w 54"/>
              <a:gd name="T33" fmla="*/ 1 h 53"/>
              <a:gd name="T34" fmla="*/ 0 w 54"/>
              <a:gd name="T35" fmla="*/ 1 h 53"/>
              <a:gd name="T36" fmla="*/ 0 w 54"/>
              <a:gd name="T37" fmla="*/ 1 h 53"/>
              <a:gd name="T38" fmla="*/ 0 w 54"/>
              <a:gd name="T39" fmla="*/ 1 h 53"/>
              <a:gd name="T40" fmla="*/ 0 w 54"/>
              <a:gd name="T41" fmla="*/ 1 h 53"/>
              <a:gd name="T42" fmla="*/ 0 w 54"/>
              <a:gd name="T43" fmla="*/ 1 h 53"/>
              <a:gd name="T44" fmla="*/ 0 w 54"/>
              <a:gd name="T45" fmla="*/ 1 h 53"/>
              <a:gd name="T46" fmla="*/ 0 w 54"/>
              <a:gd name="T47" fmla="*/ 1 h 53"/>
              <a:gd name="T48" fmla="*/ 0 w 54"/>
              <a:gd name="T49" fmla="*/ 1 h 53"/>
              <a:gd name="T50" fmla="*/ 0 w 54"/>
              <a:gd name="T51" fmla="*/ 1 h 53"/>
              <a:gd name="T52" fmla="*/ 0 w 54"/>
              <a:gd name="T53" fmla="*/ 1 h 53"/>
              <a:gd name="T54" fmla="*/ 0 w 54"/>
              <a:gd name="T55" fmla="*/ 1 h 53"/>
              <a:gd name="T56" fmla="*/ 0 w 54"/>
              <a:gd name="T57" fmla="*/ 1 h 53"/>
              <a:gd name="T58" fmla="*/ 0 w 54"/>
              <a:gd name="T59" fmla="*/ 1 h 53"/>
              <a:gd name="T60" fmla="*/ 0 w 54"/>
              <a:gd name="T61" fmla="*/ 1 h 53"/>
              <a:gd name="T62" fmla="*/ 0 w 54"/>
              <a:gd name="T63" fmla="*/ 1 h 53"/>
              <a:gd name="T64" fmla="*/ 0 w 54"/>
              <a:gd name="T65" fmla="*/ 1 h 53"/>
              <a:gd name="T66" fmla="*/ 0 w 54"/>
              <a:gd name="T67" fmla="*/ 1 h 53"/>
              <a:gd name="T68" fmla="*/ 0 w 54"/>
              <a:gd name="T69" fmla="*/ 1 h 53"/>
              <a:gd name="T70" fmla="*/ 0 w 54"/>
              <a:gd name="T71" fmla="*/ 1 h 53"/>
              <a:gd name="T72" fmla="*/ 0 w 54"/>
              <a:gd name="T73" fmla="*/ 1 h 53"/>
              <a:gd name="T74" fmla="*/ 0 w 54"/>
              <a:gd name="T75" fmla="*/ 1 h 53"/>
              <a:gd name="T76" fmla="*/ 0 w 54"/>
              <a:gd name="T77" fmla="*/ 1 h 53"/>
              <a:gd name="T78" fmla="*/ 0 w 54"/>
              <a:gd name="T79" fmla="*/ 1 h 53"/>
              <a:gd name="T80" fmla="*/ 0 w 54"/>
              <a:gd name="T81" fmla="*/ 1 h 53"/>
              <a:gd name="T82" fmla="*/ 0 w 54"/>
              <a:gd name="T83" fmla="*/ 1 h 53"/>
              <a:gd name="T84" fmla="*/ 0 w 54"/>
              <a:gd name="T85" fmla="*/ 1 h 53"/>
              <a:gd name="T86" fmla="*/ 0 w 54"/>
              <a:gd name="T87" fmla="*/ 1 h 53"/>
              <a:gd name="T88" fmla="*/ 0 w 54"/>
              <a:gd name="T89" fmla="*/ 1 h 53"/>
              <a:gd name="T90" fmla="*/ 0 w 54"/>
              <a:gd name="T91" fmla="*/ 1 h 53"/>
              <a:gd name="T92" fmla="*/ 0 w 54"/>
              <a:gd name="T93" fmla="*/ 1 h 53"/>
              <a:gd name="T94" fmla="*/ 0 w 54"/>
              <a:gd name="T95" fmla="*/ 1 h 53"/>
              <a:gd name="T96" fmla="*/ 0 w 54"/>
              <a:gd name="T97" fmla="*/ 1 h 53"/>
              <a:gd name="T98" fmla="*/ 0 w 54"/>
              <a:gd name="T99" fmla="*/ 1 h 53"/>
              <a:gd name="T100" fmla="*/ 0 w 54"/>
              <a:gd name="T101" fmla="*/ 1 h 53"/>
              <a:gd name="T102" fmla="*/ 0 w 54"/>
              <a:gd name="T103" fmla="*/ 1 h 53"/>
              <a:gd name="T104" fmla="*/ 0 w 54"/>
              <a:gd name="T105" fmla="*/ 1 h 53"/>
              <a:gd name="T106" fmla="*/ 0 w 54"/>
              <a:gd name="T107" fmla="*/ 1 h 53"/>
              <a:gd name="T108" fmla="*/ 0 w 54"/>
              <a:gd name="T109" fmla="*/ 1 h 53"/>
              <a:gd name="T110" fmla="*/ 0 w 54"/>
              <a:gd name="T111" fmla="*/ 1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3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2" y="26"/>
                </a:lnTo>
                <a:lnTo>
                  <a:pt x="2" y="25"/>
                </a:lnTo>
                <a:lnTo>
                  <a:pt x="2" y="23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4" y="17"/>
                </a:lnTo>
                <a:lnTo>
                  <a:pt x="6" y="15"/>
                </a:lnTo>
                <a:lnTo>
                  <a:pt x="6" y="14"/>
                </a:lnTo>
                <a:lnTo>
                  <a:pt x="7" y="13"/>
                </a:lnTo>
                <a:lnTo>
                  <a:pt x="8" y="11"/>
                </a:lnTo>
                <a:lnTo>
                  <a:pt x="8" y="10"/>
                </a:lnTo>
                <a:lnTo>
                  <a:pt x="10" y="10"/>
                </a:lnTo>
                <a:lnTo>
                  <a:pt x="11" y="9"/>
                </a:lnTo>
                <a:lnTo>
                  <a:pt x="12" y="7"/>
                </a:lnTo>
                <a:lnTo>
                  <a:pt x="14" y="6"/>
                </a:lnTo>
                <a:lnTo>
                  <a:pt x="15" y="6"/>
                </a:lnTo>
                <a:lnTo>
                  <a:pt x="16" y="5"/>
                </a:lnTo>
                <a:lnTo>
                  <a:pt x="18" y="4"/>
                </a:lnTo>
                <a:lnTo>
                  <a:pt x="19" y="4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1"/>
                </a:lnTo>
                <a:lnTo>
                  <a:pt x="26" y="1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4"/>
                </a:lnTo>
                <a:lnTo>
                  <a:pt x="36" y="4"/>
                </a:lnTo>
                <a:lnTo>
                  <a:pt x="38" y="5"/>
                </a:lnTo>
                <a:lnTo>
                  <a:pt x="39" y="6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4" y="10"/>
                </a:lnTo>
                <a:lnTo>
                  <a:pt x="46" y="10"/>
                </a:lnTo>
                <a:lnTo>
                  <a:pt x="47" y="11"/>
                </a:lnTo>
                <a:lnTo>
                  <a:pt x="47" y="13"/>
                </a:lnTo>
                <a:lnTo>
                  <a:pt x="48" y="14"/>
                </a:lnTo>
                <a:lnTo>
                  <a:pt x="50" y="15"/>
                </a:lnTo>
                <a:lnTo>
                  <a:pt x="50" y="17"/>
                </a:lnTo>
                <a:lnTo>
                  <a:pt x="51" y="18"/>
                </a:lnTo>
                <a:lnTo>
                  <a:pt x="51" y="19"/>
                </a:lnTo>
                <a:lnTo>
                  <a:pt x="52" y="21"/>
                </a:lnTo>
                <a:lnTo>
                  <a:pt x="52" y="23"/>
                </a:lnTo>
                <a:lnTo>
                  <a:pt x="52" y="25"/>
                </a:lnTo>
                <a:lnTo>
                  <a:pt x="54" y="26"/>
                </a:lnTo>
                <a:lnTo>
                  <a:pt x="54" y="27"/>
                </a:lnTo>
                <a:lnTo>
                  <a:pt x="54" y="29"/>
                </a:lnTo>
                <a:lnTo>
                  <a:pt x="54" y="30"/>
                </a:lnTo>
                <a:lnTo>
                  <a:pt x="54" y="33"/>
                </a:lnTo>
                <a:lnTo>
                  <a:pt x="54" y="21"/>
                </a:lnTo>
                <a:lnTo>
                  <a:pt x="54" y="23"/>
                </a:lnTo>
                <a:lnTo>
                  <a:pt x="54" y="25"/>
                </a:lnTo>
                <a:lnTo>
                  <a:pt x="54" y="26"/>
                </a:lnTo>
                <a:lnTo>
                  <a:pt x="54" y="27"/>
                </a:lnTo>
                <a:lnTo>
                  <a:pt x="52" y="29"/>
                </a:lnTo>
                <a:lnTo>
                  <a:pt x="52" y="30"/>
                </a:lnTo>
                <a:lnTo>
                  <a:pt x="52" y="33"/>
                </a:lnTo>
                <a:lnTo>
                  <a:pt x="51" y="34"/>
                </a:lnTo>
                <a:lnTo>
                  <a:pt x="51" y="35"/>
                </a:lnTo>
                <a:lnTo>
                  <a:pt x="50" y="37"/>
                </a:lnTo>
                <a:lnTo>
                  <a:pt x="50" y="38"/>
                </a:lnTo>
                <a:lnTo>
                  <a:pt x="48" y="39"/>
                </a:lnTo>
                <a:lnTo>
                  <a:pt x="47" y="41"/>
                </a:lnTo>
                <a:lnTo>
                  <a:pt x="47" y="42"/>
                </a:lnTo>
                <a:lnTo>
                  <a:pt x="46" y="43"/>
                </a:lnTo>
                <a:lnTo>
                  <a:pt x="44" y="43"/>
                </a:lnTo>
                <a:lnTo>
                  <a:pt x="43" y="45"/>
                </a:lnTo>
                <a:lnTo>
                  <a:pt x="42" y="46"/>
                </a:lnTo>
                <a:lnTo>
                  <a:pt x="40" y="47"/>
                </a:lnTo>
                <a:lnTo>
                  <a:pt x="39" y="47"/>
                </a:lnTo>
                <a:lnTo>
                  <a:pt x="38" y="49"/>
                </a:lnTo>
                <a:lnTo>
                  <a:pt x="36" y="50"/>
                </a:lnTo>
                <a:lnTo>
                  <a:pt x="35" y="50"/>
                </a:lnTo>
                <a:lnTo>
                  <a:pt x="34" y="51"/>
                </a:lnTo>
                <a:lnTo>
                  <a:pt x="32" y="51"/>
                </a:lnTo>
                <a:lnTo>
                  <a:pt x="31" y="51"/>
                </a:lnTo>
                <a:lnTo>
                  <a:pt x="30" y="53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3" y="51"/>
                </a:lnTo>
                <a:lnTo>
                  <a:pt x="22" y="51"/>
                </a:lnTo>
                <a:lnTo>
                  <a:pt x="20" y="51"/>
                </a:lnTo>
                <a:lnTo>
                  <a:pt x="19" y="50"/>
                </a:lnTo>
                <a:lnTo>
                  <a:pt x="18" y="50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6"/>
                </a:lnTo>
                <a:lnTo>
                  <a:pt x="11" y="45"/>
                </a:lnTo>
                <a:lnTo>
                  <a:pt x="10" y="43"/>
                </a:lnTo>
                <a:lnTo>
                  <a:pt x="8" y="43"/>
                </a:lnTo>
                <a:lnTo>
                  <a:pt x="8" y="42"/>
                </a:lnTo>
                <a:lnTo>
                  <a:pt x="7" y="41"/>
                </a:lnTo>
                <a:lnTo>
                  <a:pt x="6" y="39"/>
                </a:lnTo>
                <a:lnTo>
                  <a:pt x="6" y="38"/>
                </a:lnTo>
                <a:lnTo>
                  <a:pt x="4" y="37"/>
                </a:lnTo>
                <a:lnTo>
                  <a:pt x="3" y="35"/>
                </a:lnTo>
                <a:lnTo>
                  <a:pt x="3" y="34"/>
                </a:lnTo>
                <a:lnTo>
                  <a:pt x="3" y="33"/>
                </a:lnTo>
                <a:lnTo>
                  <a:pt x="2" y="30"/>
                </a:lnTo>
                <a:lnTo>
                  <a:pt x="2" y="29"/>
                </a:lnTo>
                <a:lnTo>
                  <a:pt x="2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2" name="Line 52"/>
          <p:cNvSpPr>
            <a:spLocks noChangeShapeType="1"/>
          </p:cNvSpPr>
          <p:nvPr/>
        </p:nvSpPr>
        <p:spPr bwMode="auto">
          <a:xfrm flipH="1" flipV="1">
            <a:off x="4754371" y="3224214"/>
            <a:ext cx="1873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3" name="Freeform 56"/>
          <p:cNvSpPr>
            <a:spLocks/>
          </p:cNvSpPr>
          <p:nvPr/>
        </p:nvSpPr>
        <p:spPr bwMode="auto">
          <a:xfrm>
            <a:off x="4878196" y="2801939"/>
            <a:ext cx="1265238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31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31"/>
                </a:lnTo>
                <a:lnTo>
                  <a:pt x="0" y="531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4" name="Line 57"/>
          <p:cNvSpPr>
            <a:spLocks noChangeShapeType="1"/>
          </p:cNvSpPr>
          <p:nvPr/>
        </p:nvSpPr>
        <p:spPr bwMode="auto">
          <a:xfrm>
            <a:off x="4940109" y="3224214"/>
            <a:ext cx="1588" cy="125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6" name="Rectangle 61"/>
          <p:cNvSpPr>
            <a:spLocks noChangeArrowheads="1"/>
          </p:cNvSpPr>
          <p:nvPr/>
        </p:nvSpPr>
        <p:spPr bwMode="auto">
          <a:xfrm>
            <a:off x="7030846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7" name="Rectangle 62"/>
          <p:cNvSpPr>
            <a:spLocks noChangeArrowheads="1"/>
          </p:cNvSpPr>
          <p:nvPr/>
        </p:nvSpPr>
        <p:spPr bwMode="auto">
          <a:xfrm>
            <a:off x="5610034" y="378301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8" name="Rectangle 63"/>
          <p:cNvSpPr>
            <a:spLocks noChangeArrowheads="1"/>
          </p:cNvSpPr>
          <p:nvPr/>
        </p:nvSpPr>
        <p:spPr bwMode="auto">
          <a:xfrm>
            <a:off x="7103871" y="3249614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9" name="Rectangle 64"/>
          <p:cNvSpPr>
            <a:spLocks noChangeArrowheads="1"/>
          </p:cNvSpPr>
          <p:nvPr/>
        </p:nvSpPr>
        <p:spPr bwMode="auto">
          <a:xfrm>
            <a:off x="7499159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20" name="Line 65"/>
          <p:cNvSpPr>
            <a:spLocks noChangeShapeType="1"/>
          </p:cNvSpPr>
          <p:nvPr/>
        </p:nvSpPr>
        <p:spPr bwMode="auto">
          <a:xfrm flipH="1">
            <a:off x="7515034" y="3771902"/>
            <a:ext cx="10636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1" name="Freeform 66"/>
          <p:cNvSpPr>
            <a:spLocks/>
          </p:cNvSpPr>
          <p:nvPr/>
        </p:nvSpPr>
        <p:spPr bwMode="auto">
          <a:xfrm>
            <a:off x="7030846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2" name="Line 67"/>
          <p:cNvSpPr>
            <a:spLocks noChangeShapeType="1"/>
          </p:cNvSpPr>
          <p:nvPr/>
        </p:nvSpPr>
        <p:spPr bwMode="auto">
          <a:xfrm>
            <a:off x="7705534" y="3349627"/>
            <a:ext cx="329132" cy="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3" name="Line 68"/>
          <p:cNvSpPr>
            <a:spLocks noChangeShapeType="1"/>
          </p:cNvSpPr>
          <p:nvPr/>
        </p:nvSpPr>
        <p:spPr bwMode="auto">
          <a:xfrm flipH="1">
            <a:off x="6819709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4" name="Freeform 69"/>
          <p:cNvSpPr>
            <a:spLocks/>
          </p:cNvSpPr>
          <p:nvPr/>
        </p:nvSpPr>
        <p:spPr bwMode="auto">
          <a:xfrm>
            <a:off x="6819709" y="3876677"/>
            <a:ext cx="211138" cy="549275"/>
          </a:xfrm>
          <a:custGeom>
            <a:avLst/>
            <a:gdLst>
              <a:gd name="T0" fmla="*/ 0 w 266"/>
              <a:gd name="T1" fmla="*/ 1 h 690"/>
              <a:gd name="T2" fmla="*/ 0 w 266"/>
              <a:gd name="T3" fmla="*/ 0 h 690"/>
              <a:gd name="T4" fmla="*/ 1 w 266"/>
              <a:gd name="T5" fmla="*/ 0 h 690"/>
              <a:gd name="T6" fmla="*/ 0 60000 65536"/>
              <a:gd name="T7" fmla="*/ 0 60000 65536"/>
              <a:gd name="T8" fmla="*/ 0 60000 65536"/>
              <a:gd name="T9" fmla="*/ 0 w 266"/>
              <a:gd name="T10" fmla="*/ 0 h 690"/>
              <a:gd name="T11" fmla="*/ 266 w 266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6" h="690">
                <a:moveTo>
                  <a:pt x="0" y="690"/>
                </a:moveTo>
                <a:lnTo>
                  <a:pt x="0" y="0"/>
                </a:lnTo>
                <a:lnTo>
                  <a:pt x="266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5" name="Line 70"/>
          <p:cNvSpPr>
            <a:spLocks noChangeShapeType="1"/>
          </p:cNvSpPr>
          <p:nvPr/>
        </p:nvSpPr>
        <p:spPr bwMode="auto">
          <a:xfrm flipH="1">
            <a:off x="6629209" y="3201989"/>
            <a:ext cx="190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6" name="Line 74"/>
          <p:cNvSpPr>
            <a:spLocks noChangeShapeType="1"/>
          </p:cNvSpPr>
          <p:nvPr/>
        </p:nvSpPr>
        <p:spPr bwMode="auto">
          <a:xfrm>
            <a:off x="6819709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8" name="Freeform 77"/>
          <p:cNvSpPr>
            <a:spLocks/>
          </p:cNvSpPr>
          <p:nvPr/>
        </p:nvSpPr>
        <p:spPr bwMode="auto">
          <a:xfrm>
            <a:off x="1165034" y="3876677"/>
            <a:ext cx="5654675" cy="549275"/>
          </a:xfrm>
          <a:custGeom>
            <a:avLst/>
            <a:gdLst>
              <a:gd name="T0" fmla="*/ 0 w 7122"/>
              <a:gd name="T1" fmla="*/ 0 h 690"/>
              <a:gd name="T2" fmla="*/ 0 w 7122"/>
              <a:gd name="T3" fmla="*/ 1 h 690"/>
              <a:gd name="T4" fmla="*/ 1 w 7122"/>
              <a:gd name="T5" fmla="*/ 1 h 690"/>
              <a:gd name="T6" fmla="*/ 0 60000 65536"/>
              <a:gd name="T7" fmla="*/ 0 60000 65536"/>
              <a:gd name="T8" fmla="*/ 0 60000 65536"/>
              <a:gd name="T9" fmla="*/ 0 w 7122"/>
              <a:gd name="T10" fmla="*/ 0 h 690"/>
              <a:gd name="T11" fmla="*/ 7122 w 7122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22" h="690">
                <a:moveTo>
                  <a:pt x="0" y="0"/>
                </a:moveTo>
                <a:lnTo>
                  <a:pt x="0" y="690"/>
                </a:lnTo>
                <a:lnTo>
                  <a:pt x="7122" y="69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9" name="Line 78"/>
          <p:cNvSpPr>
            <a:spLocks noChangeShapeType="1"/>
          </p:cNvSpPr>
          <p:nvPr/>
        </p:nvSpPr>
        <p:spPr bwMode="auto">
          <a:xfrm>
            <a:off x="3063684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30" name="Rectangle 79"/>
          <p:cNvSpPr>
            <a:spLocks noChangeArrowheads="1"/>
          </p:cNvSpPr>
          <p:nvPr/>
        </p:nvSpPr>
        <p:spPr bwMode="auto">
          <a:xfrm>
            <a:off x="7492809" y="378142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1" name="AutoShape 83"/>
          <p:cNvSpPr>
            <a:spLocks noChangeArrowheads="1"/>
          </p:cNvSpPr>
          <p:nvPr/>
        </p:nvSpPr>
        <p:spPr bwMode="auto">
          <a:xfrm>
            <a:off x="4273359" y="300037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2" name="AutoShape 84"/>
          <p:cNvSpPr>
            <a:spLocks noChangeArrowheads="1"/>
          </p:cNvSpPr>
          <p:nvPr/>
        </p:nvSpPr>
        <p:spPr bwMode="auto">
          <a:xfrm>
            <a:off x="2388996" y="298132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3" name="AutoShape 86"/>
          <p:cNvSpPr>
            <a:spLocks noChangeArrowheads="1"/>
          </p:cNvSpPr>
          <p:nvPr/>
        </p:nvSpPr>
        <p:spPr bwMode="auto">
          <a:xfrm>
            <a:off x="6143434" y="2979739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4" name="Freeform 87"/>
          <p:cNvSpPr>
            <a:spLocks/>
          </p:cNvSpPr>
          <p:nvPr/>
        </p:nvSpPr>
        <p:spPr bwMode="auto">
          <a:xfrm>
            <a:off x="1133284" y="3317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5" name="Freeform 88"/>
          <p:cNvSpPr>
            <a:spLocks/>
          </p:cNvSpPr>
          <p:nvPr/>
        </p:nvSpPr>
        <p:spPr bwMode="auto">
          <a:xfrm>
            <a:off x="1133284" y="3835402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7" name="Freeform 90"/>
          <p:cNvSpPr>
            <a:spLocks/>
          </p:cNvSpPr>
          <p:nvPr/>
        </p:nvSpPr>
        <p:spPr bwMode="auto">
          <a:xfrm>
            <a:off x="3033521" y="316706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8" name="Freeform 91"/>
          <p:cNvSpPr>
            <a:spLocks/>
          </p:cNvSpPr>
          <p:nvPr/>
        </p:nvSpPr>
        <p:spPr bwMode="auto">
          <a:xfrm>
            <a:off x="4909946" y="3190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41" name="Freeform 96"/>
          <p:cNvSpPr>
            <a:spLocks/>
          </p:cNvSpPr>
          <p:nvPr/>
        </p:nvSpPr>
        <p:spPr bwMode="auto">
          <a:xfrm>
            <a:off x="3030346" y="439261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04232"/>
      </p:ext>
    </p:extLst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Equivalent to this circuit with T flip-flops</a:t>
            </a:r>
          </a:p>
        </p:txBody>
      </p:sp>
      <p:sp>
        <p:nvSpPr>
          <p:cNvPr id="54276" name="Line 4"/>
          <p:cNvSpPr>
            <a:spLocks noChangeShapeType="1"/>
          </p:cNvSpPr>
          <p:nvPr/>
        </p:nvSpPr>
        <p:spPr bwMode="auto">
          <a:xfrm>
            <a:off x="1039621" y="334962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7" name="Line 6"/>
          <p:cNvSpPr>
            <a:spLocks noChangeShapeType="1"/>
          </p:cNvSpPr>
          <p:nvPr/>
        </p:nvSpPr>
        <p:spPr bwMode="auto">
          <a:xfrm>
            <a:off x="2050859" y="3349627"/>
            <a:ext cx="338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137617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1442846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0" name="Rectangle 9"/>
          <p:cNvSpPr>
            <a:spLocks noChangeArrowheads="1"/>
          </p:cNvSpPr>
          <p:nvPr/>
        </p:nvSpPr>
        <p:spPr bwMode="auto">
          <a:xfrm>
            <a:off x="1838134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1" name="Line 10"/>
          <p:cNvSpPr>
            <a:spLocks noChangeShapeType="1"/>
          </p:cNvSpPr>
          <p:nvPr/>
        </p:nvSpPr>
        <p:spPr bwMode="auto">
          <a:xfrm flipH="1">
            <a:off x="184130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2" name="Rectangle 11"/>
          <p:cNvSpPr>
            <a:spLocks noChangeArrowheads="1"/>
          </p:cNvSpPr>
          <p:nvPr/>
        </p:nvSpPr>
        <p:spPr bwMode="auto">
          <a:xfrm>
            <a:off x="1831784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3" name="Rectangle 12"/>
          <p:cNvSpPr>
            <a:spLocks noChangeArrowheads="1"/>
          </p:cNvSpPr>
          <p:nvPr/>
        </p:nvSpPr>
        <p:spPr bwMode="auto">
          <a:xfrm>
            <a:off x="327482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4" name="Rectangle 13"/>
          <p:cNvSpPr>
            <a:spLocks noChangeArrowheads="1"/>
          </p:cNvSpPr>
          <p:nvPr/>
        </p:nvSpPr>
        <p:spPr bwMode="auto">
          <a:xfrm>
            <a:off x="520509" y="3773489"/>
            <a:ext cx="6207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5" name="Rectangle 14"/>
          <p:cNvSpPr>
            <a:spLocks noChangeArrowheads="1"/>
          </p:cNvSpPr>
          <p:nvPr/>
        </p:nvSpPr>
        <p:spPr bwMode="auto">
          <a:xfrm>
            <a:off x="3339909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6" name="Rectangle 15"/>
          <p:cNvSpPr>
            <a:spLocks noChangeArrowheads="1"/>
          </p:cNvSpPr>
          <p:nvPr/>
        </p:nvSpPr>
        <p:spPr bwMode="auto">
          <a:xfrm>
            <a:off x="3735196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7" name="Line 16"/>
          <p:cNvSpPr>
            <a:spLocks noChangeShapeType="1"/>
          </p:cNvSpPr>
          <p:nvPr/>
        </p:nvSpPr>
        <p:spPr bwMode="auto">
          <a:xfrm flipH="1">
            <a:off x="373995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8" name="Freeform 17"/>
          <p:cNvSpPr>
            <a:spLocks/>
          </p:cNvSpPr>
          <p:nvPr/>
        </p:nvSpPr>
        <p:spPr bwMode="auto">
          <a:xfrm>
            <a:off x="3274821" y="3813177"/>
            <a:ext cx="127000" cy="147638"/>
          </a:xfrm>
          <a:custGeom>
            <a:avLst/>
            <a:gdLst>
              <a:gd name="T0" fmla="*/ 0 w 160"/>
              <a:gd name="T1" fmla="*/ 1 h 186"/>
              <a:gd name="T2" fmla="*/ 1 w 160"/>
              <a:gd name="T3" fmla="*/ 1 h 186"/>
              <a:gd name="T4" fmla="*/ 0 w 160"/>
              <a:gd name="T5" fmla="*/ 0 h 186"/>
              <a:gd name="T6" fmla="*/ 0 60000 65536"/>
              <a:gd name="T7" fmla="*/ 0 60000 65536"/>
              <a:gd name="T8" fmla="*/ 0 60000 65536"/>
              <a:gd name="T9" fmla="*/ 0 w 160"/>
              <a:gd name="T10" fmla="*/ 0 h 186"/>
              <a:gd name="T11" fmla="*/ 160 w 160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0" h="186">
                <a:moveTo>
                  <a:pt x="0" y="186"/>
                </a:moveTo>
                <a:lnTo>
                  <a:pt x="160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Freeform 18"/>
          <p:cNvSpPr>
            <a:spLocks/>
          </p:cNvSpPr>
          <p:nvPr/>
        </p:nvSpPr>
        <p:spPr bwMode="auto">
          <a:xfrm>
            <a:off x="1376171" y="3813177"/>
            <a:ext cx="127000" cy="147638"/>
          </a:xfrm>
          <a:custGeom>
            <a:avLst/>
            <a:gdLst>
              <a:gd name="T0" fmla="*/ 0 w 159"/>
              <a:gd name="T1" fmla="*/ 1 h 186"/>
              <a:gd name="T2" fmla="*/ 1 w 159"/>
              <a:gd name="T3" fmla="*/ 1 h 186"/>
              <a:gd name="T4" fmla="*/ 0 w 159"/>
              <a:gd name="T5" fmla="*/ 0 h 186"/>
              <a:gd name="T6" fmla="*/ 0 60000 65536"/>
              <a:gd name="T7" fmla="*/ 0 60000 65536"/>
              <a:gd name="T8" fmla="*/ 0 60000 65536"/>
              <a:gd name="T9" fmla="*/ 0 w 159"/>
              <a:gd name="T10" fmla="*/ 0 h 186"/>
              <a:gd name="T11" fmla="*/ 159 w 159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9" h="186">
                <a:moveTo>
                  <a:pt x="0" y="186"/>
                </a:moveTo>
                <a:lnTo>
                  <a:pt x="159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0" name="Line 19"/>
          <p:cNvSpPr>
            <a:spLocks noChangeShapeType="1"/>
          </p:cNvSpPr>
          <p:nvPr/>
        </p:nvSpPr>
        <p:spPr bwMode="auto">
          <a:xfrm>
            <a:off x="1039621" y="387667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1" name="Rectangle 21"/>
          <p:cNvSpPr>
            <a:spLocks noChangeArrowheads="1"/>
          </p:cNvSpPr>
          <p:nvPr/>
        </p:nvSpPr>
        <p:spPr bwMode="auto">
          <a:xfrm>
            <a:off x="3728846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3949509" y="3349627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3" name="Line 23"/>
          <p:cNvSpPr>
            <a:spLocks noChangeShapeType="1"/>
          </p:cNvSpPr>
          <p:nvPr/>
        </p:nvSpPr>
        <p:spPr bwMode="auto">
          <a:xfrm flipH="1">
            <a:off x="3063684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4" name="Freeform 24"/>
          <p:cNvSpPr>
            <a:spLocks/>
          </p:cNvSpPr>
          <p:nvPr/>
        </p:nvSpPr>
        <p:spPr bwMode="auto">
          <a:xfrm>
            <a:off x="3063684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5" name="Rectangle 27"/>
          <p:cNvSpPr>
            <a:spLocks noChangeArrowheads="1"/>
          </p:cNvSpPr>
          <p:nvPr/>
        </p:nvSpPr>
        <p:spPr bwMode="auto">
          <a:xfrm>
            <a:off x="445896" y="3240089"/>
            <a:ext cx="533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latin typeface="Times-Roman" charset="0"/>
              </a:rPr>
              <a:t>Enable</a:t>
            </a:r>
            <a:endParaRPr lang="en-US" altLang="en-US" b="0" dirty="0">
              <a:latin typeface="Times" charset="0"/>
            </a:endParaRPr>
          </a:p>
        </p:txBody>
      </p:sp>
      <p:sp>
        <p:nvSpPr>
          <p:cNvPr id="54296" name="Line 28"/>
          <p:cNvSpPr>
            <a:spLocks noChangeShapeType="1"/>
          </p:cNvSpPr>
          <p:nvPr/>
        </p:nvSpPr>
        <p:spPr bwMode="auto">
          <a:xfrm flipH="1">
            <a:off x="2874771" y="3200402"/>
            <a:ext cx="188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7" name="Freeform 32"/>
          <p:cNvSpPr>
            <a:spLocks/>
          </p:cNvSpPr>
          <p:nvPr/>
        </p:nvSpPr>
        <p:spPr bwMode="auto">
          <a:xfrm>
            <a:off x="3000184" y="2801939"/>
            <a:ext cx="1266825" cy="400050"/>
          </a:xfrm>
          <a:custGeom>
            <a:avLst/>
            <a:gdLst>
              <a:gd name="T0" fmla="*/ 1 w 1595"/>
              <a:gd name="T1" fmla="*/ 0 h 505"/>
              <a:gd name="T2" fmla="*/ 1 w 1595"/>
              <a:gd name="T3" fmla="*/ 0 h 505"/>
              <a:gd name="T4" fmla="*/ 1 w 1595"/>
              <a:gd name="T5" fmla="*/ 0 h 505"/>
              <a:gd name="T6" fmla="*/ 1 w 1595"/>
              <a:gd name="T7" fmla="*/ 0 h 505"/>
              <a:gd name="T8" fmla="*/ 1 w 1595"/>
              <a:gd name="T9" fmla="*/ 0 h 505"/>
              <a:gd name="T10" fmla="*/ 0 w 1595"/>
              <a:gd name="T11" fmla="*/ 0 h 5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05"/>
              <a:gd name="T20" fmla="*/ 1595 w 1595"/>
              <a:gd name="T21" fmla="*/ 505 h 50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05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05"/>
                </a:lnTo>
                <a:lnTo>
                  <a:pt x="0" y="50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8" name="Freeform 33"/>
          <p:cNvSpPr>
            <a:spLocks/>
          </p:cNvSpPr>
          <p:nvPr/>
        </p:nvSpPr>
        <p:spPr bwMode="auto">
          <a:xfrm>
            <a:off x="1165034" y="2801939"/>
            <a:ext cx="1223963" cy="547688"/>
          </a:xfrm>
          <a:custGeom>
            <a:avLst/>
            <a:gdLst>
              <a:gd name="T0" fmla="*/ 0 w 1541"/>
              <a:gd name="T1" fmla="*/ 0 h 691"/>
              <a:gd name="T2" fmla="*/ 0 w 1541"/>
              <a:gd name="T3" fmla="*/ 0 h 691"/>
              <a:gd name="T4" fmla="*/ 1 w 1541"/>
              <a:gd name="T5" fmla="*/ 0 h 691"/>
              <a:gd name="T6" fmla="*/ 1 w 1541"/>
              <a:gd name="T7" fmla="*/ 0 h 691"/>
              <a:gd name="T8" fmla="*/ 1 w 1541"/>
              <a:gd name="T9" fmla="*/ 0 h 6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1"/>
              <a:gd name="T16" fmla="*/ 0 h 691"/>
              <a:gd name="T17" fmla="*/ 1541 w 1541"/>
              <a:gd name="T18" fmla="*/ 691 h 69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1" h="691">
                <a:moveTo>
                  <a:pt x="0" y="691"/>
                </a:moveTo>
                <a:lnTo>
                  <a:pt x="0" y="0"/>
                </a:lnTo>
                <a:lnTo>
                  <a:pt x="1355" y="0"/>
                </a:lnTo>
                <a:lnTo>
                  <a:pt x="1355" y="345"/>
                </a:lnTo>
                <a:lnTo>
                  <a:pt x="1541" y="34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2" name="Rectangle 41"/>
          <p:cNvSpPr>
            <a:spLocks noChangeArrowheads="1"/>
          </p:cNvSpPr>
          <p:nvPr/>
        </p:nvSpPr>
        <p:spPr bwMode="auto">
          <a:xfrm>
            <a:off x="5152834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4" name="Rectangle 43"/>
          <p:cNvSpPr>
            <a:spLocks noChangeArrowheads="1"/>
          </p:cNvSpPr>
          <p:nvPr/>
        </p:nvSpPr>
        <p:spPr bwMode="auto">
          <a:xfrm>
            <a:off x="5222684" y="3251202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5" name="Rectangle 44"/>
          <p:cNvSpPr>
            <a:spLocks noChangeArrowheads="1"/>
          </p:cNvSpPr>
          <p:nvPr/>
        </p:nvSpPr>
        <p:spPr bwMode="auto">
          <a:xfrm>
            <a:off x="5617971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6" name="Line 45"/>
          <p:cNvSpPr>
            <a:spLocks noChangeShapeType="1"/>
          </p:cNvSpPr>
          <p:nvPr/>
        </p:nvSpPr>
        <p:spPr bwMode="auto">
          <a:xfrm flipH="1">
            <a:off x="5638609" y="3771902"/>
            <a:ext cx="84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7" name="Freeform 46"/>
          <p:cNvSpPr>
            <a:spLocks/>
          </p:cNvSpPr>
          <p:nvPr/>
        </p:nvSpPr>
        <p:spPr bwMode="auto">
          <a:xfrm>
            <a:off x="5152834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8" name="Line 47"/>
          <p:cNvSpPr>
            <a:spLocks noChangeShapeType="1"/>
          </p:cNvSpPr>
          <p:nvPr/>
        </p:nvSpPr>
        <p:spPr bwMode="auto">
          <a:xfrm>
            <a:off x="5827521" y="3349627"/>
            <a:ext cx="315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9" name="Line 48"/>
          <p:cNvSpPr>
            <a:spLocks noChangeShapeType="1"/>
          </p:cNvSpPr>
          <p:nvPr/>
        </p:nvSpPr>
        <p:spPr bwMode="auto">
          <a:xfrm flipH="1">
            <a:off x="4941696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0" name="Freeform 49"/>
          <p:cNvSpPr>
            <a:spLocks/>
          </p:cNvSpPr>
          <p:nvPr/>
        </p:nvSpPr>
        <p:spPr bwMode="auto">
          <a:xfrm>
            <a:off x="4941696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1" name="Freeform 51"/>
          <p:cNvSpPr>
            <a:spLocks/>
          </p:cNvSpPr>
          <p:nvPr/>
        </p:nvSpPr>
        <p:spPr bwMode="auto">
          <a:xfrm>
            <a:off x="4921059" y="4403727"/>
            <a:ext cx="41275" cy="42863"/>
          </a:xfrm>
          <a:custGeom>
            <a:avLst/>
            <a:gdLst>
              <a:gd name="T0" fmla="*/ 0 w 54"/>
              <a:gd name="T1" fmla="*/ 1 h 53"/>
              <a:gd name="T2" fmla="*/ 0 w 54"/>
              <a:gd name="T3" fmla="*/ 1 h 53"/>
              <a:gd name="T4" fmla="*/ 0 w 54"/>
              <a:gd name="T5" fmla="*/ 1 h 53"/>
              <a:gd name="T6" fmla="*/ 0 w 54"/>
              <a:gd name="T7" fmla="*/ 1 h 53"/>
              <a:gd name="T8" fmla="*/ 0 w 54"/>
              <a:gd name="T9" fmla="*/ 1 h 53"/>
              <a:gd name="T10" fmla="*/ 0 w 54"/>
              <a:gd name="T11" fmla="*/ 1 h 53"/>
              <a:gd name="T12" fmla="*/ 0 w 54"/>
              <a:gd name="T13" fmla="*/ 1 h 53"/>
              <a:gd name="T14" fmla="*/ 0 w 54"/>
              <a:gd name="T15" fmla="*/ 1 h 53"/>
              <a:gd name="T16" fmla="*/ 0 w 54"/>
              <a:gd name="T17" fmla="*/ 1 h 53"/>
              <a:gd name="T18" fmla="*/ 0 w 54"/>
              <a:gd name="T19" fmla="*/ 1 h 53"/>
              <a:gd name="T20" fmla="*/ 0 w 54"/>
              <a:gd name="T21" fmla="*/ 1 h 53"/>
              <a:gd name="T22" fmla="*/ 0 w 54"/>
              <a:gd name="T23" fmla="*/ 0 h 53"/>
              <a:gd name="T24" fmla="*/ 0 w 54"/>
              <a:gd name="T25" fmla="*/ 1 h 53"/>
              <a:gd name="T26" fmla="*/ 0 w 54"/>
              <a:gd name="T27" fmla="*/ 1 h 53"/>
              <a:gd name="T28" fmla="*/ 0 w 54"/>
              <a:gd name="T29" fmla="*/ 1 h 53"/>
              <a:gd name="T30" fmla="*/ 0 w 54"/>
              <a:gd name="T31" fmla="*/ 1 h 53"/>
              <a:gd name="T32" fmla="*/ 0 w 54"/>
              <a:gd name="T33" fmla="*/ 1 h 53"/>
              <a:gd name="T34" fmla="*/ 0 w 54"/>
              <a:gd name="T35" fmla="*/ 1 h 53"/>
              <a:gd name="T36" fmla="*/ 0 w 54"/>
              <a:gd name="T37" fmla="*/ 1 h 53"/>
              <a:gd name="T38" fmla="*/ 0 w 54"/>
              <a:gd name="T39" fmla="*/ 1 h 53"/>
              <a:gd name="T40" fmla="*/ 0 w 54"/>
              <a:gd name="T41" fmla="*/ 1 h 53"/>
              <a:gd name="T42" fmla="*/ 0 w 54"/>
              <a:gd name="T43" fmla="*/ 1 h 53"/>
              <a:gd name="T44" fmla="*/ 0 w 54"/>
              <a:gd name="T45" fmla="*/ 1 h 53"/>
              <a:gd name="T46" fmla="*/ 0 w 54"/>
              <a:gd name="T47" fmla="*/ 1 h 53"/>
              <a:gd name="T48" fmla="*/ 0 w 54"/>
              <a:gd name="T49" fmla="*/ 1 h 53"/>
              <a:gd name="T50" fmla="*/ 0 w 54"/>
              <a:gd name="T51" fmla="*/ 1 h 53"/>
              <a:gd name="T52" fmla="*/ 0 w 54"/>
              <a:gd name="T53" fmla="*/ 1 h 53"/>
              <a:gd name="T54" fmla="*/ 0 w 54"/>
              <a:gd name="T55" fmla="*/ 1 h 53"/>
              <a:gd name="T56" fmla="*/ 0 w 54"/>
              <a:gd name="T57" fmla="*/ 1 h 53"/>
              <a:gd name="T58" fmla="*/ 0 w 54"/>
              <a:gd name="T59" fmla="*/ 1 h 53"/>
              <a:gd name="T60" fmla="*/ 0 w 54"/>
              <a:gd name="T61" fmla="*/ 1 h 53"/>
              <a:gd name="T62" fmla="*/ 0 w 54"/>
              <a:gd name="T63" fmla="*/ 1 h 53"/>
              <a:gd name="T64" fmla="*/ 0 w 54"/>
              <a:gd name="T65" fmla="*/ 1 h 53"/>
              <a:gd name="T66" fmla="*/ 0 w 54"/>
              <a:gd name="T67" fmla="*/ 1 h 53"/>
              <a:gd name="T68" fmla="*/ 0 w 54"/>
              <a:gd name="T69" fmla="*/ 1 h 53"/>
              <a:gd name="T70" fmla="*/ 0 w 54"/>
              <a:gd name="T71" fmla="*/ 1 h 53"/>
              <a:gd name="T72" fmla="*/ 0 w 54"/>
              <a:gd name="T73" fmla="*/ 1 h 53"/>
              <a:gd name="T74" fmla="*/ 0 w 54"/>
              <a:gd name="T75" fmla="*/ 1 h 53"/>
              <a:gd name="T76" fmla="*/ 0 w 54"/>
              <a:gd name="T77" fmla="*/ 1 h 53"/>
              <a:gd name="T78" fmla="*/ 0 w 54"/>
              <a:gd name="T79" fmla="*/ 1 h 53"/>
              <a:gd name="T80" fmla="*/ 0 w 54"/>
              <a:gd name="T81" fmla="*/ 1 h 53"/>
              <a:gd name="T82" fmla="*/ 0 w 54"/>
              <a:gd name="T83" fmla="*/ 1 h 53"/>
              <a:gd name="T84" fmla="*/ 0 w 54"/>
              <a:gd name="T85" fmla="*/ 1 h 53"/>
              <a:gd name="T86" fmla="*/ 0 w 54"/>
              <a:gd name="T87" fmla="*/ 1 h 53"/>
              <a:gd name="T88" fmla="*/ 0 w 54"/>
              <a:gd name="T89" fmla="*/ 1 h 53"/>
              <a:gd name="T90" fmla="*/ 0 w 54"/>
              <a:gd name="T91" fmla="*/ 1 h 53"/>
              <a:gd name="T92" fmla="*/ 0 w 54"/>
              <a:gd name="T93" fmla="*/ 1 h 53"/>
              <a:gd name="T94" fmla="*/ 0 w 54"/>
              <a:gd name="T95" fmla="*/ 1 h 53"/>
              <a:gd name="T96" fmla="*/ 0 w 54"/>
              <a:gd name="T97" fmla="*/ 1 h 53"/>
              <a:gd name="T98" fmla="*/ 0 w 54"/>
              <a:gd name="T99" fmla="*/ 1 h 53"/>
              <a:gd name="T100" fmla="*/ 0 w 54"/>
              <a:gd name="T101" fmla="*/ 1 h 53"/>
              <a:gd name="T102" fmla="*/ 0 w 54"/>
              <a:gd name="T103" fmla="*/ 1 h 53"/>
              <a:gd name="T104" fmla="*/ 0 w 54"/>
              <a:gd name="T105" fmla="*/ 1 h 53"/>
              <a:gd name="T106" fmla="*/ 0 w 54"/>
              <a:gd name="T107" fmla="*/ 1 h 53"/>
              <a:gd name="T108" fmla="*/ 0 w 54"/>
              <a:gd name="T109" fmla="*/ 1 h 53"/>
              <a:gd name="T110" fmla="*/ 0 w 54"/>
              <a:gd name="T111" fmla="*/ 1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3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2" y="26"/>
                </a:lnTo>
                <a:lnTo>
                  <a:pt x="2" y="25"/>
                </a:lnTo>
                <a:lnTo>
                  <a:pt x="2" y="23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4" y="17"/>
                </a:lnTo>
                <a:lnTo>
                  <a:pt x="6" y="15"/>
                </a:lnTo>
                <a:lnTo>
                  <a:pt x="6" y="14"/>
                </a:lnTo>
                <a:lnTo>
                  <a:pt x="7" y="13"/>
                </a:lnTo>
                <a:lnTo>
                  <a:pt x="8" y="11"/>
                </a:lnTo>
                <a:lnTo>
                  <a:pt x="8" y="10"/>
                </a:lnTo>
                <a:lnTo>
                  <a:pt x="10" y="10"/>
                </a:lnTo>
                <a:lnTo>
                  <a:pt x="11" y="9"/>
                </a:lnTo>
                <a:lnTo>
                  <a:pt x="12" y="7"/>
                </a:lnTo>
                <a:lnTo>
                  <a:pt x="14" y="6"/>
                </a:lnTo>
                <a:lnTo>
                  <a:pt x="15" y="6"/>
                </a:lnTo>
                <a:lnTo>
                  <a:pt x="16" y="5"/>
                </a:lnTo>
                <a:lnTo>
                  <a:pt x="18" y="4"/>
                </a:lnTo>
                <a:lnTo>
                  <a:pt x="19" y="4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1"/>
                </a:lnTo>
                <a:lnTo>
                  <a:pt x="26" y="1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4"/>
                </a:lnTo>
                <a:lnTo>
                  <a:pt x="36" y="4"/>
                </a:lnTo>
                <a:lnTo>
                  <a:pt x="38" y="5"/>
                </a:lnTo>
                <a:lnTo>
                  <a:pt x="39" y="6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4" y="10"/>
                </a:lnTo>
                <a:lnTo>
                  <a:pt x="46" y="10"/>
                </a:lnTo>
                <a:lnTo>
                  <a:pt x="47" y="11"/>
                </a:lnTo>
                <a:lnTo>
                  <a:pt x="47" y="13"/>
                </a:lnTo>
                <a:lnTo>
                  <a:pt x="48" y="14"/>
                </a:lnTo>
                <a:lnTo>
                  <a:pt x="50" y="15"/>
                </a:lnTo>
                <a:lnTo>
                  <a:pt x="50" y="17"/>
                </a:lnTo>
                <a:lnTo>
                  <a:pt x="51" y="18"/>
                </a:lnTo>
                <a:lnTo>
                  <a:pt x="51" y="19"/>
                </a:lnTo>
                <a:lnTo>
                  <a:pt x="52" y="21"/>
                </a:lnTo>
                <a:lnTo>
                  <a:pt x="52" y="23"/>
                </a:lnTo>
                <a:lnTo>
                  <a:pt x="52" y="25"/>
                </a:lnTo>
                <a:lnTo>
                  <a:pt x="54" y="26"/>
                </a:lnTo>
                <a:lnTo>
                  <a:pt x="54" y="27"/>
                </a:lnTo>
                <a:lnTo>
                  <a:pt x="54" y="29"/>
                </a:lnTo>
                <a:lnTo>
                  <a:pt x="54" y="30"/>
                </a:lnTo>
                <a:lnTo>
                  <a:pt x="54" y="33"/>
                </a:lnTo>
                <a:lnTo>
                  <a:pt x="54" y="21"/>
                </a:lnTo>
                <a:lnTo>
                  <a:pt x="54" y="23"/>
                </a:lnTo>
                <a:lnTo>
                  <a:pt x="54" y="25"/>
                </a:lnTo>
                <a:lnTo>
                  <a:pt x="54" y="26"/>
                </a:lnTo>
                <a:lnTo>
                  <a:pt x="54" y="27"/>
                </a:lnTo>
                <a:lnTo>
                  <a:pt x="52" y="29"/>
                </a:lnTo>
                <a:lnTo>
                  <a:pt x="52" y="30"/>
                </a:lnTo>
                <a:lnTo>
                  <a:pt x="52" y="33"/>
                </a:lnTo>
                <a:lnTo>
                  <a:pt x="51" y="34"/>
                </a:lnTo>
                <a:lnTo>
                  <a:pt x="51" y="35"/>
                </a:lnTo>
                <a:lnTo>
                  <a:pt x="50" y="37"/>
                </a:lnTo>
                <a:lnTo>
                  <a:pt x="50" y="38"/>
                </a:lnTo>
                <a:lnTo>
                  <a:pt x="48" y="39"/>
                </a:lnTo>
                <a:lnTo>
                  <a:pt x="47" y="41"/>
                </a:lnTo>
                <a:lnTo>
                  <a:pt x="47" y="42"/>
                </a:lnTo>
                <a:lnTo>
                  <a:pt x="46" y="43"/>
                </a:lnTo>
                <a:lnTo>
                  <a:pt x="44" y="43"/>
                </a:lnTo>
                <a:lnTo>
                  <a:pt x="43" y="45"/>
                </a:lnTo>
                <a:lnTo>
                  <a:pt x="42" y="46"/>
                </a:lnTo>
                <a:lnTo>
                  <a:pt x="40" y="47"/>
                </a:lnTo>
                <a:lnTo>
                  <a:pt x="39" y="47"/>
                </a:lnTo>
                <a:lnTo>
                  <a:pt x="38" y="49"/>
                </a:lnTo>
                <a:lnTo>
                  <a:pt x="36" y="50"/>
                </a:lnTo>
                <a:lnTo>
                  <a:pt x="35" y="50"/>
                </a:lnTo>
                <a:lnTo>
                  <a:pt x="34" y="51"/>
                </a:lnTo>
                <a:lnTo>
                  <a:pt x="32" y="51"/>
                </a:lnTo>
                <a:lnTo>
                  <a:pt x="31" y="51"/>
                </a:lnTo>
                <a:lnTo>
                  <a:pt x="30" y="53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3" y="51"/>
                </a:lnTo>
                <a:lnTo>
                  <a:pt x="22" y="51"/>
                </a:lnTo>
                <a:lnTo>
                  <a:pt x="20" y="51"/>
                </a:lnTo>
                <a:lnTo>
                  <a:pt x="19" y="50"/>
                </a:lnTo>
                <a:lnTo>
                  <a:pt x="18" y="50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6"/>
                </a:lnTo>
                <a:lnTo>
                  <a:pt x="11" y="45"/>
                </a:lnTo>
                <a:lnTo>
                  <a:pt x="10" y="43"/>
                </a:lnTo>
                <a:lnTo>
                  <a:pt x="8" y="43"/>
                </a:lnTo>
                <a:lnTo>
                  <a:pt x="8" y="42"/>
                </a:lnTo>
                <a:lnTo>
                  <a:pt x="7" y="41"/>
                </a:lnTo>
                <a:lnTo>
                  <a:pt x="6" y="39"/>
                </a:lnTo>
                <a:lnTo>
                  <a:pt x="6" y="38"/>
                </a:lnTo>
                <a:lnTo>
                  <a:pt x="4" y="37"/>
                </a:lnTo>
                <a:lnTo>
                  <a:pt x="3" y="35"/>
                </a:lnTo>
                <a:lnTo>
                  <a:pt x="3" y="34"/>
                </a:lnTo>
                <a:lnTo>
                  <a:pt x="3" y="33"/>
                </a:lnTo>
                <a:lnTo>
                  <a:pt x="2" y="30"/>
                </a:lnTo>
                <a:lnTo>
                  <a:pt x="2" y="29"/>
                </a:lnTo>
                <a:lnTo>
                  <a:pt x="2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2" name="Line 52"/>
          <p:cNvSpPr>
            <a:spLocks noChangeShapeType="1"/>
          </p:cNvSpPr>
          <p:nvPr/>
        </p:nvSpPr>
        <p:spPr bwMode="auto">
          <a:xfrm flipH="1" flipV="1">
            <a:off x="4754371" y="3224214"/>
            <a:ext cx="1873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3" name="Freeform 56"/>
          <p:cNvSpPr>
            <a:spLocks/>
          </p:cNvSpPr>
          <p:nvPr/>
        </p:nvSpPr>
        <p:spPr bwMode="auto">
          <a:xfrm>
            <a:off x="4878196" y="2801939"/>
            <a:ext cx="1265238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31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31"/>
                </a:lnTo>
                <a:lnTo>
                  <a:pt x="0" y="531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4" name="Line 57"/>
          <p:cNvSpPr>
            <a:spLocks noChangeShapeType="1"/>
          </p:cNvSpPr>
          <p:nvPr/>
        </p:nvSpPr>
        <p:spPr bwMode="auto">
          <a:xfrm>
            <a:off x="4940109" y="3224214"/>
            <a:ext cx="1588" cy="125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6" name="Rectangle 61"/>
          <p:cNvSpPr>
            <a:spLocks noChangeArrowheads="1"/>
          </p:cNvSpPr>
          <p:nvPr/>
        </p:nvSpPr>
        <p:spPr bwMode="auto">
          <a:xfrm>
            <a:off x="7030846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7" name="Rectangle 62"/>
          <p:cNvSpPr>
            <a:spLocks noChangeArrowheads="1"/>
          </p:cNvSpPr>
          <p:nvPr/>
        </p:nvSpPr>
        <p:spPr bwMode="auto">
          <a:xfrm>
            <a:off x="5610034" y="378301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8" name="Rectangle 63"/>
          <p:cNvSpPr>
            <a:spLocks noChangeArrowheads="1"/>
          </p:cNvSpPr>
          <p:nvPr/>
        </p:nvSpPr>
        <p:spPr bwMode="auto">
          <a:xfrm>
            <a:off x="7103871" y="3249614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9" name="Rectangle 64"/>
          <p:cNvSpPr>
            <a:spLocks noChangeArrowheads="1"/>
          </p:cNvSpPr>
          <p:nvPr/>
        </p:nvSpPr>
        <p:spPr bwMode="auto">
          <a:xfrm>
            <a:off x="7499159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20" name="Line 65"/>
          <p:cNvSpPr>
            <a:spLocks noChangeShapeType="1"/>
          </p:cNvSpPr>
          <p:nvPr/>
        </p:nvSpPr>
        <p:spPr bwMode="auto">
          <a:xfrm flipH="1">
            <a:off x="7515034" y="3771902"/>
            <a:ext cx="10636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1" name="Freeform 66"/>
          <p:cNvSpPr>
            <a:spLocks/>
          </p:cNvSpPr>
          <p:nvPr/>
        </p:nvSpPr>
        <p:spPr bwMode="auto">
          <a:xfrm>
            <a:off x="7030846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2" name="Line 67"/>
          <p:cNvSpPr>
            <a:spLocks noChangeShapeType="1"/>
          </p:cNvSpPr>
          <p:nvPr/>
        </p:nvSpPr>
        <p:spPr bwMode="auto">
          <a:xfrm>
            <a:off x="7705534" y="3349627"/>
            <a:ext cx="329132" cy="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3" name="Line 68"/>
          <p:cNvSpPr>
            <a:spLocks noChangeShapeType="1"/>
          </p:cNvSpPr>
          <p:nvPr/>
        </p:nvSpPr>
        <p:spPr bwMode="auto">
          <a:xfrm flipH="1">
            <a:off x="6819709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4" name="Freeform 69"/>
          <p:cNvSpPr>
            <a:spLocks/>
          </p:cNvSpPr>
          <p:nvPr/>
        </p:nvSpPr>
        <p:spPr bwMode="auto">
          <a:xfrm>
            <a:off x="6819709" y="3876677"/>
            <a:ext cx="211138" cy="549275"/>
          </a:xfrm>
          <a:custGeom>
            <a:avLst/>
            <a:gdLst>
              <a:gd name="T0" fmla="*/ 0 w 266"/>
              <a:gd name="T1" fmla="*/ 1 h 690"/>
              <a:gd name="T2" fmla="*/ 0 w 266"/>
              <a:gd name="T3" fmla="*/ 0 h 690"/>
              <a:gd name="T4" fmla="*/ 1 w 266"/>
              <a:gd name="T5" fmla="*/ 0 h 690"/>
              <a:gd name="T6" fmla="*/ 0 60000 65536"/>
              <a:gd name="T7" fmla="*/ 0 60000 65536"/>
              <a:gd name="T8" fmla="*/ 0 60000 65536"/>
              <a:gd name="T9" fmla="*/ 0 w 266"/>
              <a:gd name="T10" fmla="*/ 0 h 690"/>
              <a:gd name="T11" fmla="*/ 266 w 266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6" h="690">
                <a:moveTo>
                  <a:pt x="0" y="690"/>
                </a:moveTo>
                <a:lnTo>
                  <a:pt x="0" y="0"/>
                </a:lnTo>
                <a:lnTo>
                  <a:pt x="266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5" name="Line 70"/>
          <p:cNvSpPr>
            <a:spLocks noChangeShapeType="1"/>
          </p:cNvSpPr>
          <p:nvPr/>
        </p:nvSpPr>
        <p:spPr bwMode="auto">
          <a:xfrm flipH="1">
            <a:off x="6629209" y="3201989"/>
            <a:ext cx="190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6" name="Line 74"/>
          <p:cNvSpPr>
            <a:spLocks noChangeShapeType="1"/>
          </p:cNvSpPr>
          <p:nvPr/>
        </p:nvSpPr>
        <p:spPr bwMode="auto">
          <a:xfrm>
            <a:off x="6819709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8" name="Freeform 77"/>
          <p:cNvSpPr>
            <a:spLocks/>
          </p:cNvSpPr>
          <p:nvPr/>
        </p:nvSpPr>
        <p:spPr bwMode="auto">
          <a:xfrm>
            <a:off x="1165034" y="3876677"/>
            <a:ext cx="5654675" cy="549275"/>
          </a:xfrm>
          <a:custGeom>
            <a:avLst/>
            <a:gdLst>
              <a:gd name="T0" fmla="*/ 0 w 7122"/>
              <a:gd name="T1" fmla="*/ 0 h 690"/>
              <a:gd name="T2" fmla="*/ 0 w 7122"/>
              <a:gd name="T3" fmla="*/ 1 h 690"/>
              <a:gd name="T4" fmla="*/ 1 w 7122"/>
              <a:gd name="T5" fmla="*/ 1 h 690"/>
              <a:gd name="T6" fmla="*/ 0 60000 65536"/>
              <a:gd name="T7" fmla="*/ 0 60000 65536"/>
              <a:gd name="T8" fmla="*/ 0 60000 65536"/>
              <a:gd name="T9" fmla="*/ 0 w 7122"/>
              <a:gd name="T10" fmla="*/ 0 h 690"/>
              <a:gd name="T11" fmla="*/ 7122 w 7122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22" h="690">
                <a:moveTo>
                  <a:pt x="0" y="0"/>
                </a:moveTo>
                <a:lnTo>
                  <a:pt x="0" y="690"/>
                </a:lnTo>
                <a:lnTo>
                  <a:pt x="7122" y="69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9" name="Line 78"/>
          <p:cNvSpPr>
            <a:spLocks noChangeShapeType="1"/>
          </p:cNvSpPr>
          <p:nvPr/>
        </p:nvSpPr>
        <p:spPr bwMode="auto">
          <a:xfrm>
            <a:off x="3063684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30" name="Rectangle 79"/>
          <p:cNvSpPr>
            <a:spLocks noChangeArrowheads="1"/>
          </p:cNvSpPr>
          <p:nvPr/>
        </p:nvSpPr>
        <p:spPr bwMode="auto">
          <a:xfrm>
            <a:off x="7492809" y="378142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1" name="AutoShape 83"/>
          <p:cNvSpPr>
            <a:spLocks noChangeArrowheads="1"/>
          </p:cNvSpPr>
          <p:nvPr/>
        </p:nvSpPr>
        <p:spPr bwMode="auto">
          <a:xfrm>
            <a:off x="4273359" y="300037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2" name="AutoShape 84"/>
          <p:cNvSpPr>
            <a:spLocks noChangeArrowheads="1"/>
          </p:cNvSpPr>
          <p:nvPr/>
        </p:nvSpPr>
        <p:spPr bwMode="auto">
          <a:xfrm>
            <a:off x="2388996" y="298132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3" name="AutoShape 86"/>
          <p:cNvSpPr>
            <a:spLocks noChangeArrowheads="1"/>
          </p:cNvSpPr>
          <p:nvPr/>
        </p:nvSpPr>
        <p:spPr bwMode="auto">
          <a:xfrm>
            <a:off x="6143434" y="2979739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4" name="Freeform 87"/>
          <p:cNvSpPr>
            <a:spLocks/>
          </p:cNvSpPr>
          <p:nvPr/>
        </p:nvSpPr>
        <p:spPr bwMode="auto">
          <a:xfrm>
            <a:off x="1133284" y="3317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5" name="Freeform 88"/>
          <p:cNvSpPr>
            <a:spLocks/>
          </p:cNvSpPr>
          <p:nvPr/>
        </p:nvSpPr>
        <p:spPr bwMode="auto">
          <a:xfrm>
            <a:off x="1133284" y="3835402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7" name="Freeform 90"/>
          <p:cNvSpPr>
            <a:spLocks/>
          </p:cNvSpPr>
          <p:nvPr/>
        </p:nvSpPr>
        <p:spPr bwMode="auto">
          <a:xfrm>
            <a:off x="3033521" y="316706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8" name="Freeform 91"/>
          <p:cNvSpPr>
            <a:spLocks/>
          </p:cNvSpPr>
          <p:nvPr/>
        </p:nvSpPr>
        <p:spPr bwMode="auto">
          <a:xfrm>
            <a:off x="4909946" y="3190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41" name="Freeform 96"/>
          <p:cNvSpPr>
            <a:spLocks/>
          </p:cNvSpPr>
          <p:nvPr/>
        </p:nvSpPr>
        <p:spPr bwMode="auto">
          <a:xfrm>
            <a:off x="3030346" y="439261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" name="Freeform 56"/>
          <p:cNvSpPr>
            <a:spLocks/>
          </p:cNvSpPr>
          <p:nvPr/>
        </p:nvSpPr>
        <p:spPr bwMode="auto">
          <a:xfrm>
            <a:off x="6817979" y="2781714"/>
            <a:ext cx="1201723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  <a:gd name="connsiteX0" fmla="*/ 9498 w 9498"/>
              <a:gd name="connsiteY0" fmla="*/ 6497 h 10000"/>
              <a:gd name="connsiteX1" fmla="*/ 8495 w 9498"/>
              <a:gd name="connsiteY1" fmla="*/ 6497 h 10000"/>
              <a:gd name="connsiteX2" fmla="*/ 8495 w 9498"/>
              <a:gd name="connsiteY2" fmla="*/ 0 h 10000"/>
              <a:gd name="connsiteX3" fmla="*/ 0 w 9498"/>
              <a:gd name="connsiteY3" fmla="*/ 0 h 10000"/>
              <a:gd name="connsiteX4" fmla="*/ 0 w 9498"/>
              <a:gd name="connsiteY4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98" h="10000">
                <a:moveTo>
                  <a:pt x="9498" y="6497"/>
                </a:moveTo>
                <a:lnTo>
                  <a:pt x="8495" y="6497"/>
                </a:lnTo>
                <a:lnTo>
                  <a:pt x="8495" y="0"/>
                </a:lnTo>
                <a:lnTo>
                  <a:pt x="0" y="0"/>
                </a:lnTo>
                <a:lnTo>
                  <a:pt x="0" y="10000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" name="AutoShape 86"/>
          <p:cNvSpPr>
            <a:spLocks noChangeArrowheads="1"/>
          </p:cNvSpPr>
          <p:nvPr/>
        </p:nvSpPr>
        <p:spPr bwMode="auto">
          <a:xfrm>
            <a:off x="8027198" y="2974742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3" name="Line 67"/>
          <p:cNvSpPr>
            <a:spLocks noChangeShapeType="1"/>
          </p:cNvSpPr>
          <p:nvPr/>
        </p:nvSpPr>
        <p:spPr bwMode="auto">
          <a:xfrm>
            <a:off x="8500611" y="3202224"/>
            <a:ext cx="204365" cy="67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" name="Rectangle 63"/>
          <p:cNvSpPr>
            <a:spLocks noChangeArrowheads="1"/>
          </p:cNvSpPr>
          <p:nvPr/>
        </p:nvSpPr>
        <p:spPr bwMode="auto">
          <a:xfrm>
            <a:off x="8597890" y="2877358"/>
            <a:ext cx="16511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solidFill>
                  <a:srgbClr val="FF0000"/>
                </a:solidFill>
                <a:latin typeface="Times-Roman" charset="0"/>
              </a:rPr>
              <a:t>Z</a:t>
            </a:r>
            <a:r>
              <a:rPr lang="en-US" altLang="en-US" sz="1500" b="0" dirty="0">
                <a:solidFill>
                  <a:srgbClr val="000000"/>
                </a:solidFill>
                <a:latin typeface="Times-Roman" charset="0"/>
              </a:rPr>
              <a:t>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5" name="Freeform 91"/>
          <p:cNvSpPr>
            <a:spLocks/>
          </p:cNvSpPr>
          <p:nvPr/>
        </p:nvSpPr>
        <p:spPr bwMode="auto">
          <a:xfrm>
            <a:off x="6781800" y="3165929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FF0000"/>
          </a:solidFill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300535" y="4817144"/>
            <a:ext cx="8379218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But has one extra output called Z, which can be used to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connect two 4-bit counters to make an 8-bit counter. </a:t>
            </a:r>
          </a:p>
          <a:p>
            <a:pPr algn="ctr"/>
            <a:endParaRPr lang="en-US" dirty="0">
              <a:solidFill>
                <a:srgbClr val="FF0000"/>
              </a:solidFill>
            </a:endParaRPr>
          </a:p>
          <a:p>
            <a:pPr algn="ctr"/>
            <a:r>
              <a:rPr lang="en-US" dirty="0">
                <a:solidFill>
                  <a:srgbClr val="FF0000"/>
                </a:solidFill>
              </a:rPr>
              <a:t>When Z=1 the counter will go 0000 on the next clock edge, i.e.,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the outputs of all flip-flops are currently 1 (maximum count value).</a:t>
            </a:r>
          </a:p>
        </p:txBody>
      </p:sp>
    </p:spTree>
    <p:extLst>
      <p:ext uri="{BB962C8B-B14F-4D97-AF65-F5344CB8AC3E}">
        <p14:creationId xmlns:p14="http://schemas.microsoft.com/office/powerpoint/2010/main" val="216282158"/>
      </p:ext>
    </p:extLst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Faster 4-bit Counter</a:t>
            </a:r>
          </a:p>
        </p:txBody>
      </p:sp>
      <p:sp>
        <p:nvSpPr>
          <p:cNvPr id="120834" name="Content Placeholder 2"/>
          <p:cNvSpPr>
            <a:spLocks noGrp="1"/>
          </p:cNvSpPr>
          <p:nvPr>
            <p:ph idx="1"/>
          </p:nvPr>
        </p:nvSpPr>
        <p:spPr>
          <a:xfrm>
            <a:off x="342900" y="1219200"/>
            <a:ext cx="8458200" cy="4953000"/>
          </a:xfrm>
        </p:spPr>
        <p:txBody>
          <a:bodyPr/>
          <a:lstStyle/>
          <a:p>
            <a:r>
              <a:rPr lang="en-US" altLang="en-US" dirty="0">
                <a:ea typeface="MS PGothic" charset="-128"/>
              </a:rPr>
              <a:t>Want to increase the speed of the 4-bit counter?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Use a similar method as the one used in 4-bit adder.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Replace the series of 2-input AND gates with 		AND gates with more input lines.</a:t>
            </a:r>
          </a:p>
        </p:txBody>
      </p:sp>
    </p:spTree>
    <p:extLst>
      <p:ext uri="{BB962C8B-B14F-4D97-AF65-F5344CB8AC3E}">
        <p14:creationId xmlns:p14="http://schemas.microsoft.com/office/powerpoint/2010/main" val="437766143"/>
      </p:ext>
    </p:extLst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Is it possible to reduce this delay?</a:t>
            </a:r>
          </a:p>
        </p:txBody>
      </p:sp>
      <p:sp>
        <p:nvSpPr>
          <p:cNvPr id="54276" name="Line 4"/>
          <p:cNvSpPr>
            <a:spLocks noChangeShapeType="1"/>
          </p:cNvSpPr>
          <p:nvPr/>
        </p:nvSpPr>
        <p:spPr bwMode="auto">
          <a:xfrm>
            <a:off x="1039621" y="334962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7" name="Line 6"/>
          <p:cNvSpPr>
            <a:spLocks noChangeShapeType="1"/>
          </p:cNvSpPr>
          <p:nvPr/>
        </p:nvSpPr>
        <p:spPr bwMode="auto">
          <a:xfrm>
            <a:off x="2050859" y="3349627"/>
            <a:ext cx="338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137617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1442846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0" name="Rectangle 9"/>
          <p:cNvSpPr>
            <a:spLocks noChangeArrowheads="1"/>
          </p:cNvSpPr>
          <p:nvPr/>
        </p:nvSpPr>
        <p:spPr bwMode="auto">
          <a:xfrm>
            <a:off x="1838134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1" name="Line 10"/>
          <p:cNvSpPr>
            <a:spLocks noChangeShapeType="1"/>
          </p:cNvSpPr>
          <p:nvPr/>
        </p:nvSpPr>
        <p:spPr bwMode="auto">
          <a:xfrm flipH="1">
            <a:off x="184130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2" name="Rectangle 11"/>
          <p:cNvSpPr>
            <a:spLocks noChangeArrowheads="1"/>
          </p:cNvSpPr>
          <p:nvPr/>
        </p:nvSpPr>
        <p:spPr bwMode="auto">
          <a:xfrm>
            <a:off x="1831784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3" name="Rectangle 12"/>
          <p:cNvSpPr>
            <a:spLocks noChangeArrowheads="1"/>
          </p:cNvSpPr>
          <p:nvPr/>
        </p:nvSpPr>
        <p:spPr bwMode="auto">
          <a:xfrm>
            <a:off x="327482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4" name="Rectangle 13"/>
          <p:cNvSpPr>
            <a:spLocks noChangeArrowheads="1"/>
          </p:cNvSpPr>
          <p:nvPr/>
        </p:nvSpPr>
        <p:spPr bwMode="auto">
          <a:xfrm>
            <a:off x="520509" y="3773489"/>
            <a:ext cx="6207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5" name="Rectangle 14"/>
          <p:cNvSpPr>
            <a:spLocks noChangeArrowheads="1"/>
          </p:cNvSpPr>
          <p:nvPr/>
        </p:nvSpPr>
        <p:spPr bwMode="auto">
          <a:xfrm>
            <a:off x="3339909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6" name="Rectangle 15"/>
          <p:cNvSpPr>
            <a:spLocks noChangeArrowheads="1"/>
          </p:cNvSpPr>
          <p:nvPr/>
        </p:nvSpPr>
        <p:spPr bwMode="auto">
          <a:xfrm>
            <a:off x="3735196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7" name="Line 16"/>
          <p:cNvSpPr>
            <a:spLocks noChangeShapeType="1"/>
          </p:cNvSpPr>
          <p:nvPr/>
        </p:nvSpPr>
        <p:spPr bwMode="auto">
          <a:xfrm flipH="1">
            <a:off x="373995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8" name="Freeform 17"/>
          <p:cNvSpPr>
            <a:spLocks/>
          </p:cNvSpPr>
          <p:nvPr/>
        </p:nvSpPr>
        <p:spPr bwMode="auto">
          <a:xfrm>
            <a:off x="3274821" y="3813177"/>
            <a:ext cx="127000" cy="147638"/>
          </a:xfrm>
          <a:custGeom>
            <a:avLst/>
            <a:gdLst>
              <a:gd name="T0" fmla="*/ 0 w 160"/>
              <a:gd name="T1" fmla="*/ 1 h 186"/>
              <a:gd name="T2" fmla="*/ 1 w 160"/>
              <a:gd name="T3" fmla="*/ 1 h 186"/>
              <a:gd name="T4" fmla="*/ 0 w 160"/>
              <a:gd name="T5" fmla="*/ 0 h 186"/>
              <a:gd name="T6" fmla="*/ 0 60000 65536"/>
              <a:gd name="T7" fmla="*/ 0 60000 65536"/>
              <a:gd name="T8" fmla="*/ 0 60000 65536"/>
              <a:gd name="T9" fmla="*/ 0 w 160"/>
              <a:gd name="T10" fmla="*/ 0 h 186"/>
              <a:gd name="T11" fmla="*/ 160 w 160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0" h="186">
                <a:moveTo>
                  <a:pt x="0" y="186"/>
                </a:moveTo>
                <a:lnTo>
                  <a:pt x="160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Freeform 18"/>
          <p:cNvSpPr>
            <a:spLocks/>
          </p:cNvSpPr>
          <p:nvPr/>
        </p:nvSpPr>
        <p:spPr bwMode="auto">
          <a:xfrm>
            <a:off x="1376171" y="3813177"/>
            <a:ext cx="127000" cy="147638"/>
          </a:xfrm>
          <a:custGeom>
            <a:avLst/>
            <a:gdLst>
              <a:gd name="T0" fmla="*/ 0 w 159"/>
              <a:gd name="T1" fmla="*/ 1 h 186"/>
              <a:gd name="T2" fmla="*/ 1 w 159"/>
              <a:gd name="T3" fmla="*/ 1 h 186"/>
              <a:gd name="T4" fmla="*/ 0 w 159"/>
              <a:gd name="T5" fmla="*/ 0 h 186"/>
              <a:gd name="T6" fmla="*/ 0 60000 65536"/>
              <a:gd name="T7" fmla="*/ 0 60000 65536"/>
              <a:gd name="T8" fmla="*/ 0 60000 65536"/>
              <a:gd name="T9" fmla="*/ 0 w 159"/>
              <a:gd name="T10" fmla="*/ 0 h 186"/>
              <a:gd name="T11" fmla="*/ 159 w 159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9" h="186">
                <a:moveTo>
                  <a:pt x="0" y="186"/>
                </a:moveTo>
                <a:lnTo>
                  <a:pt x="159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0" name="Line 19"/>
          <p:cNvSpPr>
            <a:spLocks noChangeShapeType="1"/>
          </p:cNvSpPr>
          <p:nvPr/>
        </p:nvSpPr>
        <p:spPr bwMode="auto">
          <a:xfrm>
            <a:off x="1039621" y="387667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1" name="Rectangle 21"/>
          <p:cNvSpPr>
            <a:spLocks noChangeArrowheads="1"/>
          </p:cNvSpPr>
          <p:nvPr/>
        </p:nvSpPr>
        <p:spPr bwMode="auto">
          <a:xfrm>
            <a:off x="3728846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3949509" y="3349627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3" name="Line 23"/>
          <p:cNvSpPr>
            <a:spLocks noChangeShapeType="1"/>
          </p:cNvSpPr>
          <p:nvPr/>
        </p:nvSpPr>
        <p:spPr bwMode="auto">
          <a:xfrm flipH="1">
            <a:off x="3063684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4" name="Freeform 24"/>
          <p:cNvSpPr>
            <a:spLocks/>
          </p:cNvSpPr>
          <p:nvPr/>
        </p:nvSpPr>
        <p:spPr bwMode="auto">
          <a:xfrm>
            <a:off x="3063684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5" name="Rectangle 27"/>
          <p:cNvSpPr>
            <a:spLocks noChangeArrowheads="1"/>
          </p:cNvSpPr>
          <p:nvPr/>
        </p:nvSpPr>
        <p:spPr bwMode="auto">
          <a:xfrm>
            <a:off x="445896" y="3240089"/>
            <a:ext cx="533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latin typeface="Times-Roman" charset="0"/>
              </a:rPr>
              <a:t>Enable</a:t>
            </a:r>
            <a:endParaRPr lang="en-US" altLang="en-US" b="0" dirty="0">
              <a:latin typeface="Times" charset="0"/>
            </a:endParaRPr>
          </a:p>
        </p:txBody>
      </p:sp>
      <p:sp>
        <p:nvSpPr>
          <p:cNvPr id="54296" name="Line 28"/>
          <p:cNvSpPr>
            <a:spLocks noChangeShapeType="1"/>
          </p:cNvSpPr>
          <p:nvPr/>
        </p:nvSpPr>
        <p:spPr bwMode="auto">
          <a:xfrm flipH="1">
            <a:off x="2874771" y="3200402"/>
            <a:ext cx="188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7" name="Freeform 32"/>
          <p:cNvSpPr>
            <a:spLocks/>
          </p:cNvSpPr>
          <p:nvPr/>
        </p:nvSpPr>
        <p:spPr bwMode="auto">
          <a:xfrm>
            <a:off x="3000184" y="2801939"/>
            <a:ext cx="1266825" cy="400050"/>
          </a:xfrm>
          <a:custGeom>
            <a:avLst/>
            <a:gdLst>
              <a:gd name="T0" fmla="*/ 1 w 1595"/>
              <a:gd name="T1" fmla="*/ 0 h 505"/>
              <a:gd name="T2" fmla="*/ 1 w 1595"/>
              <a:gd name="T3" fmla="*/ 0 h 505"/>
              <a:gd name="T4" fmla="*/ 1 w 1595"/>
              <a:gd name="T5" fmla="*/ 0 h 505"/>
              <a:gd name="T6" fmla="*/ 1 w 1595"/>
              <a:gd name="T7" fmla="*/ 0 h 505"/>
              <a:gd name="T8" fmla="*/ 1 w 1595"/>
              <a:gd name="T9" fmla="*/ 0 h 505"/>
              <a:gd name="T10" fmla="*/ 0 w 1595"/>
              <a:gd name="T11" fmla="*/ 0 h 5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05"/>
              <a:gd name="T20" fmla="*/ 1595 w 1595"/>
              <a:gd name="T21" fmla="*/ 505 h 50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05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05"/>
                </a:lnTo>
                <a:lnTo>
                  <a:pt x="0" y="505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8" name="Freeform 33"/>
          <p:cNvSpPr>
            <a:spLocks/>
          </p:cNvSpPr>
          <p:nvPr/>
        </p:nvSpPr>
        <p:spPr bwMode="auto">
          <a:xfrm>
            <a:off x="1165034" y="2801939"/>
            <a:ext cx="1223963" cy="547688"/>
          </a:xfrm>
          <a:custGeom>
            <a:avLst/>
            <a:gdLst>
              <a:gd name="T0" fmla="*/ 0 w 1541"/>
              <a:gd name="T1" fmla="*/ 0 h 691"/>
              <a:gd name="T2" fmla="*/ 0 w 1541"/>
              <a:gd name="T3" fmla="*/ 0 h 691"/>
              <a:gd name="T4" fmla="*/ 1 w 1541"/>
              <a:gd name="T5" fmla="*/ 0 h 691"/>
              <a:gd name="T6" fmla="*/ 1 w 1541"/>
              <a:gd name="T7" fmla="*/ 0 h 691"/>
              <a:gd name="T8" fmla="*/ 1 w 1541"/>
              <a:gd name="T9" fmla="*/ 0 h 6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1"/>
              <a:gd name="T16" fmla="*/ 0 h 691"/>
              <a:gd name="T17" fmla="*/ 1541 w 1541"/>
              <a:gd name="T18" fmla="*/ 691 h 69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1" h="691">
                <a:moveTo>
                  <a:pt x="0" y="691"/>
                </a:moveTo>
                <a:lnTo>
                  <a:pt x="0" y="0"/>
                </a:lnTo>
                <a:lnTo>
                  <a:pt x="1355" y="0"/>
                </a:lnTo>
                <a:lnTo>
                  <a:pt x="1355" y="345"/>
                </a:lnTo>
                <a:lnTo>
                  <a:pt x="1541" y="345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2" name="Rectangle 41"/>
          <p:cNvSpPr>
            <a:spLocks noChangeArrowheads="1"/>
          </p:cNvSpPr>
          <p:nvPr/>
        </p:nvSpPr>
        <p:spPr bwMode="auto">
          <a:xfrm>
            <a:off x="5152834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4" name="Rectangle 43"/>
          <p:cNvSpPr>
            <a:spLocks noChangeArrowheads="1"/>
          </p:cNvSpPr>
          <p:nvPr/>
        </p:nvSpPr>
        <p:spPr bwMode="auto">
          <a:xfrm>
            <a:off x="5222684" y="3251202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5" name="Rectangle 44"/>
          <p:cNvSpPr>
            <a:spLocks noChangeArrowheads="1"/>
          </p:cNvSpPr>
          <p:nvPr/>
        </p:nvSpPr>
        <p:spPr bwMode="auto">
          <a:xfrm>
            <a:off x="5617971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6" name="Line 45"/>
          <p:cNvSpPr>
            <a:spLocks noChangeShapeType="1"/>
          </p:cNvSpPr>
          <p:nvPr/>
        </p:nvSpPr>
        <p:spPr bwMode="auto">
          <a:xfrm flipH="1">
            <a:off x="5638609" y="3771902"/>
            <a:ext cx="84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7" name="Freeform 46"/>
          <p:cNvSpPr>
            <a:spLocks/>
          </p:cNvSpPr>
          <p:nvPr/>
        </p:nvSpPr>
        <p:spPr bwMode="auto">
          <a:xfrm>
            <a:off x="5152834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8" name="Line 47"/>
          <p:cNvSpPr>
            <a:spLocks noChangeShapeType="1"/>
          </p:cNvSpPr>
          <p:nvPr/>
        </p:nvSpPr>
        <p:spPr bwMode="auto">
          <a:xfrm>
            <a:off x="5827521" y="3349627"/>
            <a:ext cx="315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9" name="Line 48"/>
          <p:cNvSpPr>
            <a:spLocks noChangeShapeType="1"/>
          </p:cNvSpPr>
          <p:nvPr/>
        </p:nvSpPr>
        <p:spPr bwMode="auto">
          <a:xfrm flipH="1">
            <a:off x="4941696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0" name="Freeform 49"/>
          <p:cNvSpPr>
            <a:spLocks/>
          </p:cNvSpPr>
          <p:nvPr/>
        </p:nvSpPr>
        <p:spPr bwMode="auto">
          <a:xfrm>
            <a:off x="4941696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1" name="Freeform 51"/>
          <p:cNvSpPr>
            <a:spLocks/>
          </p:cNvSpPr>
          <p:nvPr/>
        </p:nvSpPr>
        <p:spPr bwMode="auto">
          <a:xfrm>
            <a:off x="4921059" y="4403727"/>
            <a:ext cx="41275" cy="42863"/>
          </a:xfrm>
          <a:custGeom>
            <a:avLst/>
            <a:gdLst>
              <a:gd name="T0" fmla="*/ 0 w 54"/>
              <a:gd name="T1" fmla="*/ 1 h 53"/>
              <a:gd name="T2" fmla="*/ 0 w 54"/>
              <a:gd name="T3" fmla="*/ 1 h 53"/>
              <a:gd name="T4" fmla="*/ 0 w 54"/>
              <a:gd name="T5" fmla="*/ 1 h 53"/>
              <a:gd name="T6" fmla="*/ 0 w 54"/>
              <a:gd name="T7" fmla="*/ 1 h 53"/>
              <a:gd name="T8" fmla="*/ 0 w 54"/>
              <a:gd name="T9" fmla="*/ 1 h 53"/>
              <a:gd name="T10" fmla="*/ 0 w 54"/>
              <a:gd name="T11" fmla="*/ 1 h 53"/>
              <a:gd name="T12" fmla="*/ 0 w 54"/>
              <a:gd name="T13" fmla="*/ 1 h 53"/>
              <a:gd name="T14" fmla="*/ 0 w 54"/>
              <a:gd name="T15" fmla="*/ 1 h 53"/>
              <a:gd name="T16" fmla="*/ 0 w 54"/>
              <a:gd name="T17" fmla="*/ 1 h 53"/>
              <a:gd name="T18" fmla="*/ 0 w 54"/>
              <a:gd name="T19" fmla="*/ 1 h 53"/>
              <a:gd name="T20" fmla="*/ 0 w 54"/>
              <a:gd name="T21" fmla="*/ 1 h 53"/>
              <a:gd name="T22" fmla="*/ 0 w 54"/>
              <a:gd name="T23" fmla="*/ 0 h 53"/>
              <a:gd name="T24" fmla="*/ 0 w 54"/>
              <a:gd name="T25" fmla="*/ 1 h 53"/>
              <a:gd name="T26" fmla="*/ 0 w 54"/>
              <a:gd name="T27" fmla="*/ 1 h 53"/>
              <a:gd name="T28" fmla="*/ 0 w 54"/>
              <a:gd name="T29" fmla="*/ 1 h 53"/>
              <a:gd name="T30" fmla="*/ 0 w 54"/>
              <a:gd name="T31" fmla="*/ 1 h 53"/>
              <a:gd name="T32" fmla="*/ 0 w 54"/>
              <a:gd name="T33" fmla="*/ 1 h 53"/>
              <a:gd name="T34" fmla="*/ 0 w 54"/>
              <a:gd name="T35" fmla="*/ 1 h 53"/>
              <a:gd name="T36" fmla="*/ 0 w 54"/>
              <a:gd name="T37" fmla="*/ 1 h 53"/>
              <a:gd name="T38" fmla="*/ 0 w 54"/>
              <a:gd name="T39" fmla="*/ 1 h 53"/>
              <a:gd name="T40" fmla="*/ 0 w 54"/>
              <a:gd name="T41" fmla="*/ 1 h 53"/>
              <a:gd name="T42" fmla="*/ 0 w 54"/>
              <a:gd name="T43" fmla="*/ 1 h 53"/>
              <a:gd name="T44" fmla="*/ 0 w 54"/>
              <a:gd name="T45" fmla="*/ 1 h 53"/>
              <a:gd name="T46" fmla="*/ 0 w 54"/>
              <a:gd name="T47" fmla="*/ 1 h 53"/>
              <a:gd name="T48" fmla="*/ 0 w 54"/>
              <a:gd name="T49" fmla="*/ 1 h 53"/>
              <a:gd name="T50" fmla="*/ 0 w 54"/>
              <a:gd name="T51" fmla="*/ 1 h 53"/>
              <a:gd name="T52" fmla="*/ 0 w 54"/>
              <a:gd name="T53" fmla="*/ 1 h 53"/>
              <a:gd name="T54" fmla="*/ 0 w 54"/>
              <a:gd name="T55" fmla="*/ 1 h 53"/>
              <a:gd name="T56" fmla="*/ 0 w 54"/>
              <a:gd name="T57" fmla="*/ 1 h 53"/>
              <a:gd name="T58" fmla="*/ 0 w 54"/>
              <a:gd name="T59" fmla="*/ 1 h 53"/>
              <a:gd name="T60" fmla="*/ 0 w 54"/>
              <a:gd name="T61" fmla="*/ 1 h 53"/>
              <a:gd name="T62" fmla="*/ 0 w 54"/>
              <a:gd name="T63" fmla="*/ 1 h 53"/>
              <a:gd name="T64" fmla="*/ 0 w 54"/>
              <a:gd name="T65" fmla="*/ 1 h 53"/>
              <a:gd name="T66" fmla="*/ 0 w 54"/>
              <a:gd name="T67" fmla="*/ 1 h 53"/>
              <a:gd name="T68" fmla="*/ 0 w 54"/>
              <a:gd name="T69" fmla="*/ 1 h 53"/>
              <a:gd name="T70" fmla="*/ 0 w 54"/>
              <a:gd name="T71" fmla="*/ 1 h 53"/>
              <a:gd name="T72" fmla="*/ 0 w 54"/>
              <a:gd name="T73" fmla="*/ 1 h 53"/>
              <a:gd name="T74" fmla="*/ 0 w 54"/>
              <a:gd name="T75" fmla="*/ 1 h 53"/>
              <a:gd name="T76" fmla="*/ 0 w 54"/>
              <a:gd name="T77" fmla="*/ 1 h 53"/>
              <a:gd name="T78" fmla="*/ 0 w 54"/>
              <a:gd name="T79" fmla="*/ 1 h 53"/>
              <a:gd name="T80" fmla="*/ 0 w 54"/>
              <a:gd name="T81" fmla="*/ 1 h 53"/>
              <a:gd name="T82" fmla="*/ 0 w 54"/>
              <a:gd name="T83" fmla="*/ 1 h 53"/>
              <a:gd name="T84" fmla="*/ 0 w 54"/>
              <a:gd name="T85" fmla="*/ 1 h 53"/>
              <a:gd name="T86" fmla="*/ 0 w 54"/>
              <a:gd name="T87" fmla="*/ 1 h 53"/>
              <a:gd name="T88" fmla="*/ 0 w 54"/>
              <a:gd name="T89" fmla="*/ 1 h 53"/>
              <a:gd name="T90" fmla="*/ 0 w 54"/>
              <a:gd name="T91" fmla="*/ 1 h 53"/>
              <a:gd name="T92" fmla="*/ 0 w 54"/>
              <a:gd name="T93" fmla="*/ 1 h 53"/>
              <a:gd name="T94" fmla="*/ 0 w 54"/>
              <a:gd name="T95" fmla="*/ 1 h 53"/>
              <a:gd name="T96" fmla="*/ 0 w 54"/>
              <a:gd name="T97" fmla="*/ 1 h 53"/>
              <a:gd name="T98" fmla="*/ 0 w 54"/>
              <a:gd name="T99" fmla="*/ 1 h 53"/>
              <a:gd name="T100" fmla="*/ 0 w 54"/>
              <a:gd name="T101" fmla="*/ 1 h 53"/>
              <a:gd name="T102" fmla="*/ 0 w 54"/>
              <a:gd name="T103" fmla="*/ 1 h 53"/>
              <a:gd name="T104" fmla="*/ 0 w 54"/>
              <a:gd name="T105" fmla="*/ 1 h 53"/>
              <a:gd name="T106" fmla="*/ 0 w 54"/>
              <a:gd name="T107" fmla="*/ 1 h 53"/>
              <a:gd name="T108" fmla="*/ 0 w 54"/>
              <a:gd name="T109" fmla="*/ 1 h 53"/>
              <a:gd name="T110" fmla="*/ 0 w 54"/>
              <a:gd name="T111" fmla="*/ 1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3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2" y="26"/>
                </a:lnTo>
                <a:lnTo>
                  <a:pt x="2" y="25"/>
                </a:lnTo>
                <a:lnTo>
                  <a:pt x="2" y="23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4" y="17"/>
                </a:lnTo>
                <a:lnTo>
                  <a:pt x="6" y="15"/>
                </a:lnTo>
                <a:lnTo>
                  <a:pt x="6" y="14"/>
                </a:lnTo>
                <a:lnTo>
                  <a:pt x="7" y="13"/>
                </a:lnTo>
                <a:lnTo>
                  <a:pt x="8" y="11"/>
                </a:lnTo>
                <a:lnTo>
                  <a:pt x="8" y="10"/>
                </a:lnTo>
                <a:lnTo>
                  <a:pt x="10" y="10"/>
                </a:lnTo>
                <a:lnTo>
                  <a:pt x="11" y="9"/>
                </a:lnTo>
                <a:lnTo>
                  <a:pt x="12" y="7"/>
                </a:lnTo>
                <a:lnTo>
                  <a:pt x="14" y="6"/>
                </a:lnTo>
                <a:lnTo>
                  <a:pt x="15" y="6"/>
                </a:lnTo>
                <a:lnTo>
                  <a:pt x="16" y="5"/>
                </a:lnTo>
                <a:lnTo>
                  <a:pt x="18" y="4"/>
                </a:lnTo>
                <a:lnTo>
                  <a:pt x="19" y="4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1"/>
                </a:lnTo>
                <a:lnTo>
                  <a:pt x="26" y="1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4"/>
                </a:lnTo>
                <a:lnTo>
                  <a:pt x="36" y="4"/>
                </a:lnTo>
                <a:lnTo>
                  <a:pt x="38" y="5"/>
                </a:lnTo>
                <a:lnTo>
                  <a:pt x="39" y="6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4" y="10"/>
                </a:lnTo>
                <a:lnTo>
                  <a:pt x="46" y="10"/>
                </a:lnTo>
                <a:lnTo>
                  <a:pt x="47" y="11"/>
                </a:lnTo>
                <a:lnTo>
                  <a:pt x="47" y="13"/>
                </a:lnTo>
                <a:lnTo>
                  <a:pt x="48" y="14"/>
                </a:lnTo>
                <a:lnTo>
                  <a:pt x="50" y="15"/>
                </a:lnTo>
                <a:lnTo>
                  <a:pt x="50" y="17"/>
                </a:lnTo>
                <a:lnTo>
                  <a:pt x="51" y="18"/>
                </a:lnTo>
                <a:lnTo>
                  <a:pt x="51" y="19"/>
                </a:lnTo>
                <a:lnTo>
                  <a:pt x="52" y="21"/>
                </a:lnTo>
                <a:lnTo>
                  <a:pt x="52" y="23"/>
                </a:lnTo>
                <a:lnTo>
                  <a:pt x="52" y="25"/>
                </a:lnTo>
                <a:lnTo>
                  <a:pt x="54" y="26"/>
                </a:lnTo>
                <a:lnTo>
                  <a:pt x="54" y="27"/>
                </a:lnTo>
                <a:lnTo>
                  <a:pt x="54" y="29"/>
                </a:lnTo>
                <a:lnTo>
                  <a:pt x="54" y="30"/>
                </a:lnTo>
                <a:lnTo>
                  <a:pt x="54" y="33"/>
                </a:lnTo>
                <a:lnTo>
                  <a:pt x="54" y="21"/>
                </a:lnTo>
                <a:lnTo>
                  <a:pt x="54" y="23"/>
                </a:lnTo>
                <a:lnTo>
                  <a:pt x="54" y="25"/>
                </a:lnTo>
                <a:lnTo>
                  <a:pt x="54" y="26"/>
                </a:lnTo>
                <a:lnTo>
                  <a:pt x="54" y="27"/>
                </a:lnTo>
                <a:lnTo>
                  <a:pt x="52" y="29"/>
                </a:lnTo>
                <a:lnTo>
                  <a:pt x="52" y="30"/>
                </a:lnTo>
                <a:lnTo>
                  <a:pt x="52" y="33"/>
                </a:lnTo>
                <a:lnTo>
                  <a:pt x="51" y="34"/>
                </a:lnTo>
                <a:lnTo>
                  <a:pt x="51" y="35"/>
                </a:lnTo>
                <a:lnTo>
                  <a:pt x="50" y="37"/>
                </a:lnTo>
                <a:lnTo>
                  <a:pt x="50" y="38"/>
                </a:lnTo>
                <a:lnTo>
                  <a:pt x="48" y="39"/>
                </a:lnTo>
                <a:lnTo>
                  <a:pt x="47" y="41"/>
                </a:lnTo>
                <a:lnTo>
                  <a:pt x="47" y="42"/>
                </a:lnTo>
                <a:lnTo>
                  <a:pt x="46" y="43"/>
                </a:lnTo>
                <a:lnTo>
                  <a:pt x="44" y="43"/>
                </a:lnTo>
                <a:lnTo>
                  <a:pt x="43" y="45"/>
                </a:lnTo>
                <a:lnTo>
                  <a:pt x="42" y="46"/>
                </a:lnTo>
                <a:lnTo>
                  <a:pt x="40" y="47"/>
                </a:lnTo>
                <a:lnTo>
                  <a:pt x="39" y="47"/>
                </a:lnTo>
                <a:lnTo>
                  <a:pt x="38" y="49"/>
                </a:lnTo>
                <a:lnTo>
                  <a:pt x="36" y="50"/>
                </a:lnTo>
                <a:lnTo>
                  <a:pt x="35" y="50"/>
                </a:lnTo>
                <a:lnTo>
                  <a:pt x="34" y="51"/>
                </a:lnTo>
                <a:lnTo>
                  <a:pt x="32" y="51"/>
                </a:lnTo>
                <a:lnTo>
                  <a:pt x="31" y="51"/>
                </a:lnTo>
                <a:lnTo>
                  <a:pt x="30" y="53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3" y="51"/>
                </a:lnTo>
                <a:lnTo>
                  <a:pt x="22" y="51"/>
                </a:lnTo>
                <a:lnTo>
                  <a:pt x="20" y="51"/>
                </a:lnTo>
                <a:lnTo>
                  <a:pt x="19" y="50"/>
                </a:lnTo>
                <a:lnTo>
                  <a:pt x="18" y="50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6"/>
                </a:lnTo>
                <a:lnTo>
                  <a:pt x="11" y="45"/>
                </a:lnTo>
                <a:lnTo>
                  <a:pt x="10" y="43"/>
                </a:lnTo>
                <a:lnTo>
                  <a:pt x="8" y="43"/>
                </a:lnTo>
                <a:lnTo>
                  <a:pt x="8" y="42"/>
                </a:lnTo>
                <a:lnTo>
                  <a:pt x="7" y="41"/>
                </a:lnTo>
                <a:lnTo>
                  <a:pt x="6" y="39"/>
                </a:lnTo>
                <a:lnTo>
                  <a:pt x="6" y="38"/>
                </a:lnTo>
                <a:lnTo>
                  <a:pt x="4" y="37"/>
                </a:lnTo>
                <a:lnTo>
                  <a:pt x="3" y="35"/>
                </a:lnTo>
                <a:lnTo>
                  <a:pt x="3" y="34"/>
                </a:lnTo>
                <a:lnTo>
                  <a:pt x="3" y="33"/>
                </a:lnTo>
                <a:lnTo>
                  <a:pt x="2" y="30"/>
                </a:lnTo>
                <a:lnTo>
                  <a:pt x="2" y="29"/>
                </a:lnTo>
                <a:lnTo>
                  <a:pt x="2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2" name="Line 52"/>
          <p:cNvSpPr>
            <a:spLocks noChangeShapeType="1"/>
          </p:cNvSpPr>
          <p:nvPr/>
        </p:nvSpPr>
        <p:spPr bwMode="auto">
          <a:xfrm flipH="1" flipV="1">
            <a:off x="4754371" y="3224214"/>
            <a:ext cx="1873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3" name="Freeform 56"/>
          <p:cNvSpPr>
            <a:spLocks/>
          </p:cNvSpPr>
          <p:nvPr/>
        </p:nvSpPr>
        <p:spPr bwMode="auto">
          <a:xfrm>
            <a:off x="4878196" y="2801939"/>
            <a:ext cx="1265238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31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31"/>
                </a:lnTo>
                <a:lnTo>
                  <a:pt x="0" y="531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4" name="Line 57"/>
          <p:cNvSpPr>
            <a:spLocks noChangeShapeType="1"/>
          </p:cNvSpPr>
          <p:nvPr/>
        </p:nvSpPr>
        <p:spPr bwMode="auto">
          <a:xfrm>
            <a:off x="4940109" y="3224214"/>
            <a:ext cx="1588" cy="125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6" name="Rectangle 61"/>
          <p:cNvSpPr>
            <a:spLocks noChangeArrowheads="1"/>
          </p:cNvSpPr>
          <p:nvPr/>
        </p:nvSpPr>
        <p:spPr bwMode="auto">
          <a:xfrm>
            <a:off x="7030846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7" name="Rectangle 62"/>
          <p:cNvSpPr>
            <a:spLocks noChangeArrowheads="1"/>
          </p:cNvSpPr>
          <p:nvPr/>
        </p:nvSpPr>
        <p:spPr bwMode="auto">
          <a:xfrm>
            <a:off x="5610034" y="378301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8" name="Rectangle 63"/>
          <p:cNvSpPr>
            <a:spLocks noChangeArrowheads="1"/>
          </p:cNvSpPr>
          <p:nvPr/>
        </p:nvSpPr>
        <p:spPr bwMode="auto">
          <a:xfrm>
            <a:off x="7103871" y="3249614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9" name="Rectangle 64"/>
          <p:cNvSpPr>
            <a:spLocks noChangeArrowheads="1"/>
          </p:cNvSpPr>
          <p:nvPr/>
        </p:nvSpPr>
        <p:spPr bwMode="auto">
          <a:xfrm>
            <a:off x="7499159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20" name="Line 65"/>
          <p:cNvSpPr>
            <a:spLocks noChangeShapeType="1"/>
          </p:cNvSpPr>
          <p:nvPr/>
        </p:nvSpPr>
        <p:spPr bwMode="auto">
          <a:xfrm flipH="1">
            <a:off x="7515034" y="3771902"/>
            <a:ext cx="10636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1" name="Freeform 66"/>
          <p:cNvSpPr>
            <a:spLocks/>
          </p:cNvSpPr>
          <p:nvPr/>
        </p:nvSpPr>
        <p:spPr bwMode="auto">
          <a:xfrm>
            <a:off x="7030846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2" name="Line 67"/>
          <p:cNvSpPr>
            <a:spLocks noChangeShapeType="1"/>
          </p:cNvSpPr>
          <p:nvPr/>
        </p:nvSpPr>
        <p:spPr bwMode="auto">
          <a:xfrm>
            <a:off x="7705534" y="3349627"/>
            <a:ext cx="329132" cy="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3" name="Line 68"/>
          <p:cNvSpPr>
            <a:spLocks noChangeShapeType="1"/>
          </p:cNvSpPr>
          <p:nvPr/>
        </p:nvSpPr>
        <p:spPr bwMode="auto">
          <a:xfrm flipH="1">
            <a:off x="6819709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4" name="Freeform 69"/>
          <p:cNvSpPr>
            <a:spLocks/>
          </p:cNvSpPr>
          <p:nvPr/>
        </p:nvSpPr>
        <p:spPr bwMode="auto">
          <a:xfrm>
            <a:off x="6819709" y="3876677"/>
            <a:ext cx="211138" cy="549275"/>
          </a:xfrm>
          <a:custGeom>
            <a:avLst/>
            <a:gdLst>
              <a:gd name="T0" fmla="*/ 0 w 266"/>
              <a:gd name="T1" fmla="*/ 1 h 690"/>
              <a:gd name="T2" fmla="*/ 0 w 266"/>
              <a:gd name="T3" fmla="*/ 0 h 690"/>
              <a:gd name="T4" fmla="*/ 1 w 266"/>
              <a:gd name="T5" fmla="*/ 0 h 690"/>
              <a:gd name="T6" fmla="*/ 0 60000 65536"/>
              <a:gd name="T7" fmla="*/ 0 60000 65536"/>
              <a:gd name="T8" fmla="*/ 0 60000 65536"/>
              <a:gd name="T9" fmla="*/ 0 w 266"/>
              <a:gd name="T10" fmla="*/ 0 h 690"/>
              <a:gd name="T11" fmla="*/ 266 w 266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6" h="690">
                <a:moveTo>
                  <a:pt x="0" y="690"/>
                </a:moveTo>
                <a:lnTo>
                  <a:pt x="0" y="0"/>
                </a:lnTo>
                <a:lnTo>
                  <a:pt x="266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5" name="Line 70"/>
          <p:cNvSpPr>
            <a:spLocks noChangeShapeType="1"/>
          </p:cNvSpPr>
          <p:nvPr/>
        </p:nvSpPr>
        <p:spPr bwMode="auto">
          <a:xfrm flipH="1">
            <a:off x="6629209" y="3201989"/>
            <a:ext cx="190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6" name="Line 74"/>
          <p:cNvSpPr>
            <a:spLocks noChangeShapeType="1"/>
          </p:cNvSpPr>
          <p:nvPr/>
        </p:nvSpPr>
        <p:spPr bwMode="auto">
          <a:xfrm>
            <a:off x="6819709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8" name="Freeform 77"/>
          <p:cNvSpPr>
            <a:spLocks/>
          </p:cNvSpPr>
          <p:nvPr/>
        </p:nvSpPr>
        <p:spPr bwMode="auto">
          <a:xfrm>
            <a:off x="1165034" y="3876677"/>
            <a:ext cx="5654675" cy="549275"/>
          </a:xfrm>
          <a:custGeom>
            <a:avLst/>
            <a:gdLst>
              <a:gd name="T0" fmla="*/ 0 w 7122"/>
              <a:gd name="T1" fmla="*/ 0 h 690"/>
              <a:gd name="T2" fmla="*/ 0 w 7122"/>
              <a:gd name="T3" fmla="*/ 1 h 690"/>
              <a:gd name="T4" fmla="*/ 1 w 7122"/>
              <a:gd name="T5" fmla="*/ 1 h 690"/>
              <a:gd name="T6" fmla="*/ 0 60000 65536"/>
              <a:gd name="T7" fmla="*/ 0 60000 65536"/>
              <a:gd name="T8" fmla="*/ 0 60000 65536"/>
              <a:gd name="T9" fmla="*/ 0 w 7122"/>
              <a:gd name="T10" fmla="*/ 0 h 690"/>
              <a:gd name="T11" fmla="*/ 7122 w 7122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22" h="690">
                <a:moveTo>
                  <a:pt x="0" y="0"/>
                </a:moveTo>
                <a:lnTo>
                  <a:pt x="0" y="690"/>
                </a:lnTo>
                <a:lnTo>
                  <a:pt x="7122" y="69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9" name="Line 78"/>
          <p:cNvSpPr>
            <a:spLocks noChangeShapeType="1"/>
          </p:cNvSpPr>
          <p:nvPr/>
        </p:nvSpPr>
        <p:spPr bwMode="auto">
          <a:xfrm>
            <a:off x="3063684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30" name="Rectangle 79"/>
          <p:cNvSpPr>
            <a:spLocks noChangeArrowheads="1"/>
          </p:cNvSpPr>
          <p:nvPr/>
        </p:nvSpPr>
        <p:spPr bwMode="auto">
          <a:xfrm>
            <a:off x="7492809" y="378142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1" name="AutoShape 83"/>
          <p:cNvSpPr>
            <a:spLocks noChangeArrowheads="1"/>
          </p:cNvSpPr>
          <p:nvPr/>
        </p:nvSpPr>
        <p:spPr bwMode="auto">
          <a:xfrm>
            <a:off x="4273359" y="300037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2" name="AutoShape 84"/>
          <p:cNvSpPr>
            <a:spLocks noChangeArrowheads="1"/>
          </p:cNvSpPr>
          <p:nvPr/>
        </p:nvSpPr>
        <p:spPr bwMode="auto">
          <a:xfrm>
            <a:off x="2388996" y="298132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3" name="AutoShape 86"/>
          <p:cNvSpPr>
            <a:spLocks noChangeArrowheads="1"/>
          </p:cNvSpPr>
          <p:nvPr/>
        </p:nvSpPr>
        <p:spPr bwMode="auto">
          <a:xfrm>
            <a:off x="6143434" y="2979739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4" name="Freeform 87"/>
          <p:cNvSpPr>
            <a:spLocks/>
          </p:cNvSpPr>
          <p:nvPr/>
        </p:nvSpPr>
        <p:spPr bwMode="auto">
          <a:xfrm>
            <a:off x="1133284" y="3317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5" name="Freeform 88"/>
          <p:cNvSpPr>
            <a:spLocks/>
          </p:cNvSpPr>
          <p:nvPr/>
        </p:nvSpPr>
        <p:spPr bwMode="auto">
          <a:xfrm>
            <a:off x="1133284" y="3835402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7" name="Freeform 90"/>
          <p:cNvSpPr>
            <a:spLocks/>
          </p:cNvSpPr>
          <p:nvPr/>
        </p:nvSpPr>
        <p:spPr bwMode="auto">
          <a:xfrm>
            <a:off x="3033521" y="316706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8" name="Freeform 91"/>
          <p:cNvSpPr>
            <a:spLocks/>
          </p:cNvSpPr>
          <p:nvPr/>
        </p:nvSpPr>
        <p:spPr bwMode="auto">
          <a:xfrm>
            <a:off x="4909946" y="3190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41" name="Freeform 96"/>
          <p:cNvSpPr>
            <a:spLocks/>
          </p:cNvSpPr>
          <p:nvPr/>
        </p:nvSpPr>
        <p:spPr bwMode="auto">
          <a:xfrm>
            <a:off x="3030346" y="439261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4056452"/>
      </p:ext>
    </p:extLst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69" name="Group 1">
            <a:extLst>
              <a:ext uri="{FF2B5EF4-FFF2-40B4-BE49-F238E27FC236}">
                <a16:creationId xmlns:a16="http://schemas.microsoft.com/office/drawing/2014/main" id="{D28E6F29-6268-F64A-ADC2-A76749272AB7}"/>
              </a:ext>
            </a:extLst>
          </p:cNvPr>
          <p:cNvGrpSpPr>
            <a:grpSpLocks/>
          </p:cNvGrpSpPr>
          <p:nvPr/>
        </p:nvGrpSpPr>
        <p:grpSpPr bwMode="auto">
          <a:xfrm>
            <a:off x="2854325" y="2324100"/>
            <a:ext cx="3341688" cy="2206625"/>
            <a:chOff x="2855109" y="2324100"/>
            <a:chExt cx="3340904" cy="2206625"/>
          </a:xfrm>
        </p:grpSpPr>
        <p:pic>
          <p:nvPicPr>
            <p:cNvPr id="58371" name="Picture 32" descr="Screen shot 2013-11-01 at 3.49.29 PM.png">
              <a:extLst>
                <a:ext uri="{FF2B5EF4-FFF2-40B4-BE49-F238E27FC236}">
                  <a16:creationId xmlns:a16="http://schemas.microsoft.com/office/drawing/2014/main" id="{4423CD22-25B4-C84A-AFF5-8592881D7E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4285" y="3352997"/>
              <a:ext cx="919343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8372" name="Line 290">
              <a:extLst>
                <a:ext uri="{FF2B5EF4-FFF2-40B4-BE49-F238E27FC236}">
                  <a16:creationId xmlns:a16="http://schemas.microsoft.com/office/drawing/2014/main" id="{2981F5A4-24DC-404E-B86E-9C2A64D903A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8131" y="3521063"/>
              <a:ext cx="646886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3" name="Line 291">
              <a:extLst>
                <a:ext uri="{FF2B5EF4-FFF2-40B4-BE49-F238E27FC236}">
                  <a16:creationId xmlns:a16="http://schemas.microsoft.com/office/drawing/2014/main" id="{AD5A96FC-64C6-2E4F-BCDF-6CA746D6CD6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45650" y="3776925"/>
              <a:ext cx="711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4" name="Line 292">
              <a:extLst>
                <a:ext uri="{FF2B5EF4-FFF2-40B4-BE49-F238E27FC236}">
                  <a16:creationId xmlns:a16="http://schemas.microsoft.com/office/drawing/2014/main" id="{47C529F6-8B63-3949-8BE6-5338E088A54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472351" y="3638550"/>
              <a:ext cx="502873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5" name="Rectangle 297">
              <a:extLst>
                <a:ext uri="{FF2B5EF4-FFF2-40B4-BE49-F238E27FC236}">
                  <a16:creationId xmlns:a16="http://schemas.microsoft.com/office/drawing/2014/main" id="{287C0798-D24C-BB44-84FB-9F965EDF73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55109" y="3633039"/>
              <a:ext cx="166688" cy="246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58376" name="Rectangle 299">
              <a:extLst>
                <a:ext uri="{FF2B5EF4-FFF2-40B4-BE49-F238E27FC236}">
                  <a16:creationId xmlns:a16="http://schemas.microsoft.com/office/drawing/2014/main" id="{6DC451D3-2F14-794E-83C5-3E8C3741D3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400425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58377" name="Rectangle 301">
              <a:extLst>
                <a:ext uri="{FF2B5EF4-FFF2-40B4-BE49-F238E27FC236}">
                  <a16:creationId xmlns:a16="http://schemas.microsoft.com/office/drawing/2014/main" id="{F01BE287-4817-E44E-882E-D778DE649B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797300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grpSp>
          <p:nvGrpSpPr>
            <p:cNvPr id="58378" name="Group 3">
              <a:extLst>
                <a:ext uri="{FF2B5EF4-FFF2-40B4-BE49-F238E27FC236}">
                  <a16:creationId xmlns:a16="http://schemas.microsoft.com/office/drawing/2014/main" id="{610E84B7-4965-694D-A96B-FFD81C5AAA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3588" y="3375025"/>
              <a:ext cx="1622425" cy="1063625"/>
              <a:chOff x="3581400" y="4936682"/>
              <a:chExt cx="1622580" cy="1063625"/>
            </a:xfrm>
          </p:grpSpPr>
          <p:sp>
            <p:nvSpPr>
              <p:cNvPr id="58384" name="Rectangle 50">
                <a:extLst>
                  <a:ext uri="{FF2B5EF4-FFF2-40B4-BE49-F238E27FC236}">
                    <a16:creationId xmlns:a16="http://schemas.microsoft.com/office/drawing/2014/main" id="{9BA82945-1F28-4C4F-B334-E72E74383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450" y="4936682"/>
                <a:ext cx="666750" cy="106362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8385" name="Rectangle 52">
                <a:extLst>
                  <a:ext uri="{FF2B5EF4-FFF2-40B4-BE49-F238E27FC236}">
                    <a16:creationId xmlns:a16="http://schemas.microsoft.com/office/drawing/2014/main" id="{1DE63678-AC12-7542-8947-9DD334DC4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713" y="510972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8386" name="Rectangle 53">
                <a:extLst>
                  <a:ext uri="{FF2B5EF4-FFF2-40B4-BE49-F238E27FC236}">
                    <a16:creationId xmlns:a16="http://schemas.microsoft.com/office/drawing/2014/main" id="{18AFEF3B-7624-9849-B89D-A9F3D2719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000" y="510337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8387" name="Line 54">
                <a:extLst>
                  <a:ext uri="{FF2B5EF4-FFF2-40B4-BE49-F238E27FC236}">
                    <a16:creationId xmlns:a16="http://schemas.microsoft.com/office/drawing/2014/main" id="{0EC48537-542F-0642-9674-1A24D9DC3D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57700" y="5638357"/>
                <a:ext cx="95250" cy="3175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8" name="Freeform 55">
                <a:extLst>
                  <a:ext uri="{FF2B5EF4-FFF2-40B4-BE49-F238E27FC236}">
                    <a16:creationId xmlns:a16="http://schemas.microsoft.com/office/drawing/2014/main" id="{7F0A175A-4BB7-BF44-8FB6-486B87891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450" y="5676457"/>
                <a:ext cx="133350" cy="133350"/>
              </a:xfrm>
              <a:custGeom>
                <a:avLst/>
                <a:gdLst>
                  <a:gd name="T0" fmla="*/ 0 w 167"/>
                  <a:gd name="T1" fmla="*/ 2147483646 h 168"/>
                  <a:gd name="T2" fmla="*/ 2147483646 w 167"/>
                  <a:gd name="T3" fmla="*/ 2147483646 h 168"/>
                  <a:gd name="T4" fmla="*/ 0 w 167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7"/>
                  <a:gd name="T10" fmla="*/ 0 h 168"/>
                  <a:gd name="T11" fmla="*/ 167 w 167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7" h="168">
                    <a:moveTo>
                      <a:pt x="0" y="168"/>
                    </a:moveTo>
                    <a:lnTo>
                      <a:pt x="167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9" name="Line 58">
                <a:extLst>
                  <a:ext uri="{FF2B5EF4-FFF2-40B4-BE49-F238E27FC236}">
                    <a16:creationId xmlns:a16="http://schemas.microsoft.com/office/drawing/2014/main" id="{F31C24D4-D97C-3344-B768-E94BE8B6C4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400" y="5733607"/>
                <a:ext cx="410152" cy="454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0" name="Line 60">
                <a:extLst>
                  <a:ext uri="{FF2B5EF4-FFF2-40B4-BE49-F238E27FC236}">
                    <a16:creationId xmlns:a16="http://schemas.microsoft.com/office/drawing/2014/main" id="{45E1CEFC-335F-574B-B907-138C47C1B5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203381"/>
                <a:ext cx="555781" cy="524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1" name="Line 61">
                <a:extLst>
                  <a:ext uri="{FF2B5EF4-FFF2-40B4-BE49-F238E27FC236}">
                    <a16:creationId xmlns:a16="http://schemas.microsoft.com/office/drawing/2014/main" id="{BC0A7C99-DB90-CF46-BBA8-7771860901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736782"/>
                <a:ext cx="548989" cy="160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2" name="Rectangle 62">
                <a:extLst>
                  <a:ext uri="{FF2B5EF4-FFF2-40B4-BE49-F238E27FC236}">
                    <a16:creationId xmlns:a16="http://schemas.microsoft.com/office/drawing/2014/main" id="{AEB615A9-EDE3-EA44-808D-E6D11E570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588" y="5647882"/>
                <a:ext cx="244475" cy="241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8379" name="Line 292">
              <a:extLst>
                <a:ext uri="{FF2B5EF4-FFF2-40B4-BE49-F238E27FC236}">
                  <a16:creationId xmlns:a16="http://schemas.microsoft.com/office/drawing/2014/main" id="{F53BC07C-0705-2E47-8149-F36E624D016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200400" y="2324100"/>
              <a:ext cx="2743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0" name="Line 294">
              <a:extLst>
                <a:ext uri="{FF2B5EF4-FFF2-40B4-BE49-F238E27FC236}">
                  <a16:creationId xmlns:a16="http://schemas.microsoft.com/office/drawing/2014/main" id="{D077A286-5843-514B-8448-4DFCC6367D4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16275" y="2328863"/>
              <a:ext cx="0" cy="119688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1" name="Line 294">
              <a:extLst>
                <a:ext uri="{FF2B5EF4-FFF2-40B4-BE49-F238E27FC236}">
                  <a16:creationId xmlns:a16="http://schemas.microsoft.com/office/drawing/2014/main" id="{07DCA356-95D1-5440-8EA4-00B1884FEE8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938838" y="2339975"/>
              <a:ext cx="0" cy="130016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2" name="Oval 79">
              <a:extLst>
                <a:ext uri="{FF2B5EF4-FFF2-40B4-BE49-F238E27FC236}">
                  <a16:creationId xmlns:a16="http://schemas.microsoft.com/office/drawing/2014/main" id="{FC4CED2A-E53D-1C48-9C40-C1C464551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325" y="3603625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3" name="TextBox 81">
              <a:extLst>
                <a:ext uri="{FF2B5EF4-FFF2-40B4-BE49-F238E27FC236}">
                  <a16:creationId xmlns:a16="http://schemas.microsoft.com/office/drawing/2014/main" id="{FB708352-3346-0445-995B-501FA7C232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4162425"/>
              <a:ext cx="735013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58370" name="Title 1">
            <a:extLst>
              <a:ext uri="{FF2B5EF4-FFF2-40B4-BE49-F238E27FC236}">
                <a16:creationId xmlns:a16="http://schemas.microsoft.com/office/drawing/2014/main" id="{E24B9066-65BC-664F-9EA8-6563B7AB15E1}"/>
              </a:ext>
            </a:extLst>
          </p:cNvPr>
          <p:cNvSpPr txBox="1">
            <a:spLocks/>
          </p:cNvSpPr>
          <p:nvPr/>
        </p:nvSpPr>
        <p:spPr bwMode="auto">
          <a:xfrm>
            <a:off x="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Yet Another Way to Draw a T Flip-Flop</a:t>
            </a:r>
          </a:p>
        </p:txBody>
      </p:sp>
    </p:spTree>
    <p:extLst>
      <p:ext uri="{BB962C8B-B14F-4D97-AF65-F5344CB8AC3E}">
        <p14:creationId xmlns:p14="http://schemas.microsoft.com/office/powerpoint/2010/main" val="148360277"/>
      </p:ext>
    </p:extLst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3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9588" y="738188"/>
            <a:ext cx="5840412" cy="6043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4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Equivalent 4-bit counter</a:t>
            </a:r>
          </a:p>
        </p:txBody>
      </p:sp>
      <p:sp>
        <p:nvSpPr>
          <p:cNvPr id="115715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5.67 from the textbook ]</a:t>
            </a:r>
          </a:p>
        </p:txBody>
      </p:sp>
    </p:spTree>
    <p:extLst>
      <p:ext uri="{BB962C8B-B14F-4D97-AF65-F5344CB8AC3E}">
        <p14:creationId xmlns:p14="http://schemas.microsoft.com/office/powerpoint/2010/main" val="2166528114"/>
      </p:ext>
    </p:extLst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faster 4-bit counter</a:t>
            </a:r>
          </a:p>
        </p:txBody>
      </p:sp>
      <p:sp>
        <p:nvSpPr>
          <p:cNvPr id="12185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5.75 from the textbook ]</a:t>
            </a:r>
          </a:p>
        </p:txBody>
      </p:sp>
      <p:pic>
        <p:nvPicPr>
          <p:cNvPr id="121859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609600"/>
            <a:ext cx="5883275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70577745"/>
      </p:ext>
    </p:extLst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>
                <a:solidFill>
                  <a:srgbClr val="000000"/>
                </a:solidFill>
                <a:latin typeface="Arial" charset="0"/>
              </a:rPr>
              <a:t>Counters with Parallel Load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7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18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counter with parallel-load capability</a:t>
            </a:r>
          </a:p>
        </p:txBody>
      </p:sp>
      <p:sp>
        <p:nvSpPr>
          <p:cNvPr id="60419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7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78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How to load the initial count value</a:t>
            </a:r>
          </a:p>
        </p:txBody>
      </p:sp>
      <p:sp>
        <p:nvSpPr>
          <p:cNvPr id="75780" name="TextBox 5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5781" name="TextBox 6"/>
          <p:cNvSpPr txBox="1">
            <a:spLocks noChangeArrowheads="1"/>
          </p:cNvSpPr>
          <p:nvPr/>
        </p:nvSpPr>
        <p:spPr bwMode="auto">
          <a:xfrm>
            <a:off x="34925" y="5934075"/>
            <a:ext cx="2274982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Set the initial count on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the parallel load lines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(in this case 5).</a:t>
            </a:r>
          </a:p>
        </p:txBody>
      </p:sp>
    </p:spTree>
    <p:extLst>
      <p:ext uri="{BB962C8B-B14F-4D97-AF65-F5344CB8AC3E}">
        <p14:creationId xmlns:p14="http://schemas.microsoft.com/office/powerpoint/2010/main" val="171859985"/>
      </p:ext>
    </p:extLst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6804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6805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6806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6807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8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9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10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76811" name="TextBox 12"/>
          <p:cNvSpPr txBox="1">
            <a:spLocks noChangeArrowheads="1"/>
          </p:cNvSpPr>
          <p:nvPr/>
        </p:nvSpPr>
        <p:spPr bwMode="auto">
          <a:xfrm>
            <a:off x="15875" y="5943600"/>
            <a:ext cx="280828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  "Load" to 1, to open the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"1" line of the multiplexers.</a:t>
            </a:r>
          </a:p>
        </p:txBody>
      </p:sp>
    </p:spTree>
    <p:extLst>
      <p:ext uri="{BB962C8B-B14F-4D97-AF65-F5344CB8AC3E}">
        <p14:creationId xmlns:p14="http://schemas.microsoft.com/office/powerpoint/2010/main" val="85262680"/>
      </p:ext>
    </p:extLst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6804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6805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6806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6807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8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9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10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12" name="TextBox 12"/>
          <p:cNvSpPr txBox="1">
            <a:spLocks noChangeArrowheads="1"/>
          </p:cNvSpPr>
          <p:nvPr/>
        </p:nvSpPr>
        <p:spPr bwMode="auto">
          <a:xfrm>
            <a:off x="6435725" y="931863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3" name="TextBox 13"/>
          <p:cNvSpPr txBox="1">
            <a:spLocks noChangeArrowheads="1"/>
          </p:cNvSpPr>
          <p:nvPr/>
        </p:nvSpPr>
        <p:spPr bwMode="auto">
          <a:xfrm>
            <a:off x="34925" y="5497195"/>
            <a:ext cx="312136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When the next positive edge of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the clock arrives, the outputs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of the flip-flops are updated.</a:t>
            </a:r>
          </a:p>
        </p:txBody>
      </p:sp>
    </p:spTree>
    <p:extLst>
      <p:ext uri="{BB962C8B-B14F-4D97-AF65-F5344CB8AC3E}">
        <p14:creationId xmlns:p14="http://schemas.microsoft.com/office/powerpoint/2010/main" val="614099172"/>
      </p:ext>
    </p:extLst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>
                <a:solidFill>
                  <a:srgbClr val="000000"/>
                </a:solidFill>
                <a:latin typeface="Arial" charset="0"/>
              </a:rPr>
              <a:t>Reset Synchronization</a:t>
            </a: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Motivation</a:t>
            </a:r>
          </a:p>
        </p:txBody>
      </p:sp>
      <p:sp>
        <p:nvSpPr>
          <p:cNvPr id="6246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An n-bit counter counts from 0, 1, …, 2</a:t>
            </a:r>
            <a:r>
              <a:rPr lang="en-US" altLang="en-US" baseline="30000">
                <a:ea typeface="ＭＳ Ｐゴシック" charset="-128"/>
              </a:rPr>
              <a:t>n</a:t>
            </a:r>
            <a:r>
              <a:rPr lang="en-US" altLang="en-US">
                <a:ea typeface="ＭＳ Ｐゴシック" charset="-128"/>
              </a:rPr>
              <a:t>-1</a:t>
            </a:r>
          </a:p>
          <a:p>
            <a:pPr eaLnBrk="1" hangingPunct="1"/>
            <a:endParaRPr lang="en-US" altLang="en-US">
              <a:ea typeface="ＭＳ Ｐゴシック" charset="-128"/>
            </a:endParaRPr>
          </a:p>
          <a:p>
            <a:pPr eaLnBrk="1" hangingPunct="1"/>
            <a:r>
              <a:rPr lang="en-US" altLang="en-US">
                <a:ea typeface="ＭＳ Ｐゴシック" charset="-128"/>
              </a:rPr>
              <a:t>For example a 3-bit counter counts up as follow</a:t>
            </a:r>
          </a:p>
          <a:p>
            <a:pPr lvl="1" eaLnBrk="1" hangingPunct="1"/>
            <a:r>
              <a:rPr lang="en-US" altLang="en-US">
                <a:ea typeface="ＭＳ Ｐゴシック" charset="-128"/>
              </a:rPr>
              <a:t>0, 1, 2, 3, 4, 5, 6, 7, 0, 1, 2, …</a:t>
            </a:r>
          </a:p>
          <a:p>
            <a:pPr lvl="1" eaLnBrk="1" hangingPunct="1"/>
            <a:endParaRPr lang="en-US" altLang="en-US">
              <a:ea typeface="ＭＳ Ｐゴシック" charset="-128"/>
            </a:endParaRPr>
          </a:p>
          <a:p>
            <a:pPr lvl="1" eaLnBrk="1" hangingPunct="1"/>
            <a:endParaRPr lang="en-US" altLang="en-US">
              <a:ea typeface="ＭＳ Ｐゴシック" charset="-128"/>
            </a:endParaRPr>
          </a:p>
          <a:p>
            <a:pPr eaLnBrk="1" hangingPunct="1"/>
            <a:r>
              <a:rPr lang="en-US" altLang="en-US">
                <a:ea typeface="ＭＳ Ｐゴシック" charset="-128"/>
              </a:rPr>
              <a:t>What if we want it to count like this</a:t>
            </a:r>
          </a:p>
          <a:p>
            <a:pPr eaLnBrk="1" hangingPunct="1"/>
            <a:endParaRPr lang="en-US" altLang="en-US">
              <a:ea typeface="ＭＳ Ｐゴシック" charset="-128"/>
            </a:endParaRPr>
          </a:p>
          <a:p>
            <a:pPr lvl="1" eaLnBrk="1" hangingPunct="1"/>
            <a:r>
              <a:rPr lang="en-US" altLang="en-US">
                <a:ea typeface="ＭＳ Ｐゴシック" charset="-128"/>
              </a:rPr>
              <a:t>0, 1, 2, 3, 4, 5, 0, 1, 2, 3, 4, 5, 0, 1, …</a:t>
            </a:r>
          </a:p>
          <a:p>
            <a:pPr lvl="1" eaLnBrk="1" hangingPunct="1"/>
            <a:endParaRPr lang="en-US" altLang="en-US">
              <a:ea typeface="ＭＳ Ｐゴシック" charset="-128"/>
            </a:endParaRPr>
          </a:p>
          <a:p>
            <a:pPr eaLnBrk="1" hangingPunct="1"/>
            <a:r>
              <a:rPr lang="en-US" altLang="en-US">
                <a:ea typeface="ＭＳ Ｐゴシック" charset="-128"/>
              </a:rPr>
              <a:t>In other words, what is the cycle is not a power of 2?</a:t>
            </a:r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sp>
        <p:nvSpPr>
          <p:cNvPr id="6349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5.25a from the textbook ]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>
            <a:extLst>
              <a:ext uri="{FF2B5EF4-FFF2-40B4-BE49-F238E27FC236}">
                <a16:creationId xmlns:a16="http://schemas.microsoft.com/office/drawing/2014/main" id="{72CC7FF3-F800-3D43-882B-EE7BFCCC51DF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D Flip-Flop</a:t>
            </a:r>
          </a:p>
        </p:txBody>
      </p:sp>
      <p:grpSp>
        <p:nvGrpSpPr>
          <p:cNvPr id="70658" name="Group 1">
            <a:extLst>
              <a:ext uri="{FF2B5EF4-FFF2-40B4-BE49-F238E27FC236}">
                <a16:creationId xmlns:a16="http://schemas.microsoft.com/office/drawing/2014/main" id="{E6614BE5-30BB-4143-85CE-C67FEE96F371}"/>
              </a:ext>
            </a:extLst>
          </p:cNvPr>
          <p:cNvGrpSpPr>
            <a:grpSpLocks/>
          </p:cNvGrpSpPr>
          <p:nvPr/>
        </p:nvGrpSpPr>
        <p:grpSpPr bwMode="auto">
          <a:xfrm>
            <a:off x="292100" y="2460625"/>
            <a:ext cx="8623300" cy="2833688"/>
            <a:chOff x="-89258" y="2460254"/>
            <a:chExt cx="8623658" cy="2834759"/>
          </a:xfrm>
        </p:grpSpPr>
        <p:sp>
          <p:nvSpPr>
            <p:cNvPr id="70659" name="Line 4">
              <a:extLst>
                <a:ext uri="{FF2B5EF4-FFF2-40B4-BE49-F238E27FC236}">
                  <a16:creationId xmlns:a16="http://schemas.microsoft.com/office/drawing/2014/main" id="{CBEADC6F-2037-A042-A252-2C5CEE7F36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0" name="Line 5">
              <a:extLst>
                <a:ext uri="{FF2B5EF4-FFF2-40B4-BE49-F238E27FC236}">
                  <a16:creationId xmlns:a16="http://schemas.microsoft.com/office/drawing/2014/main" id="{D9107490-A660-C746-87B7-150B8C8FE7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1" name="Line 6">
              <a:extLst>
                <a:ext uri="{FF2B5EF4-FFF2-40B4-BE49-F238E27FC236}">
                  <a16:creationId xmlns:a16="http://schemas.microsoft.com/office/drawing/2014/main" id="{092510C0-AD3A-A849-BA7B-45A2CFCC49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2" name="Freeform 7">
              <a:extLst>
                <a:ext uri="{FF2B5EF4-FFF2-40B4-BE49-F238E27FC236}">
                  <a16:creationId xmlns:a16="http://schemas.microsoft.com/office/drawing/2014/main" id="{A8A7E4D8-134C-7843-81E7-4248EC61F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3" name="Freeform 8">
              <a:extLst>
                <a:ext uri="{FF2B5EF4-FFF2-40B4-BE49-F238E27FC236}">
                  <a16:creationId xmlns:a16="http://schemas.microsoft.com/office/drawing/2014/main" id="{C0ED784D-267F-AB40-B8AE-CB9EA3605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4" name="Freeform 10">
              <a:extLst>
                <a:ext uri="{FF2B5EF4-FFF2-40B4-BE49-F238E27FC236}">
                  <a16:creationId xmlns:a16="http://schemas.microsoft.com/office/drawing/2014/main" id="{5B389E66-6BA1-1643-B9E3-B6E808B0A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65" name="Freeform 11">
              <a:extLst>
                <a:ext uri="{FF2B5EF4-FFF2-40B4-BE49-F238E27FC236}">
                  <a16:creationId xmlns:a16="http://schemas.microsoft.com/office/drawing/2014/main" id="{B25FE542-D56A-3C43-8030-6C8C88547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66" name="Line 13">
              <a:extLst>
                <a:ext uri="{FF2B5EF4-FFF2-40B4-BE49-F238E27FC236}">
                  <a16:creationId xmlns:a16="http://schemas.microsoft.com/office/drawing/2014/main" id="{4EE51E7B-BAE5-AC42-B716-46FC772E31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7" name="Line 14">
              <a:extLst>
                <a:ext uri="{FF2B5EF4-FFF2-40B4-BE49-F238E27FC236}">
                  <a16:creationId xmlns:a16="http://schemas.microsoft.com/office/drawing/2014/main" id="{4D0FBD56-3047-8948-B3F9-152305366D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8" name="Freeform 18">
              <a:extLst>
                <a:ext uri="{FF2B5EF4-FFF2-40B4-BE49-F238E27FC236}">
                  <a16:creationId xmlns:a16="http://schemas.microsoft.com/office/drawing/2014/main" id="{1A3027BC-0ACD-604A-87B3-25F971459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69" name="Freeform 20">
              <a:extLst>
                <a:ext uri="{FF2B5EF4-FFF2-40B4-BE49-F238E27FC236}">
                  <a16:creationId xmlns:a16="http://schemas.microsoft.com/office/drawing/2014/main" id="{0CF0C053-F40A-7545-83E6-1A08CBB3E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70" name="Line 25">
              <a:extLst>
                <a:ext uri="{FF2B5EF4-FFF2-40B4-BE49-F238E27FC236}">
                  <a16:creationId xmlns:a16="http://schemas.microsoft.com/office/drawing/2014/main" id="{46C564E0-E709-4141-8ADA-873052D52A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1" name="Rectangle 26">
              <a:extLst>
                <a:ext uri="{FF2B5EF4-FFF2-40B4-BE49-F238E27FC236}">
                  <a16:creationId xmlns:a16="http://schemas.microsoft.com/office/drawing/2014/main" id="{F460074C-2A5C-1F4E-8340-7F5C8270C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2" name="Freeform 29">
              <a:extLst>
                <a:ext uri="{FF2B5EF4-FFF2-40B4-BE49-F238E27FC236}">
                  <a16:creationId xmlns:a16="http://schemas.microsoft.com/office/drawing/2014/main" id="{C8B78E5D-3733-2141-BD3E-0B5C35507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3" name="Freeform 34">
              <a:extLst>
                <a:ext uri="{FF2B5EF4-FFF2-40B4-BE49-F238E27FC236}">
                  <a16:creationId xmlns:a16="http://schemas.microsoft.com/office/drawing/2014/main" id="{800FD57B-C0A8-C34D-B83D-0B1A77627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4" name="Line 35">
              <a:extLst>
                <a:ext uri="{FF2B5EF4-FFF2-40B4-BE49-F238E27FC236}">
                  <a16:creationId xmlns:a16="http://schemas.microsoft.com/office/drawing/2014/main" id="{0F24C24A-CFDE-4E47-9AA1-2599302F5D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5" name="Freeform 40">
              <a:extLst>
                <a:ext uri="{FF2B5EF4-FFF2-40B4-BE49-F238E27FC236}">
                  <a16:creationId xmlns:a16="http://schemas.microsoft.com/office/drawing/2014/main" id="{495369B9-585C-924C-A245-9B76B17B5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76" name="Line 41">
              <a:extLst>
                <a:ext uri="{FF2B5EF4-FFF2-40B4-BE49-F238E27FC236}">
                  <a16:creationId xmlns:a16="http://schemas.microsoft.com/office/drawing/2014/main" id="{EA84B265-F443-1F4C-B584-ED37F25AFF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7" name="Line 42">
              <a:extLst>
                <a:ext uri="{FF2B5EF4-FFF2-40B4-BE49-F238E27FC236}">
                  <a16:creationId xmlns:a16="http://schemas.microsoft.com/office/drawing/2014/main" id="{09155086-EAE1-104C-A995-97BA22310B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8" name="Freeform 44">
              <a:extLst>
                <a:ext uri="{FF2B5EF4-FFF2-40B4-BE49-F238E27FC236}">
                  <a16:creationId xmlns:a16="http://schemas.microsoft.com/office/drawing/2014/main" id="{A3599BAB-E019-DD4C-BD9B-C2702B28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79" name="Line 45">
              <a:extLst>
                <a:ext uri="{FF2B5EF4-FFF2-40B4-BE49-F238E27FC236}">
                  <a16:creationId xmlns:a16="http://schemas.microsoft.com/office/drawing/2014/main" id="{399D655A-81AD-BE45-9781-30D440A977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0" name="Freeform 46">
              <a:extLst>
                <a:ext uri="{FF2B5EF4-FFF2-40B4-BE49-F238E27FC236}">
                  <a16:creationId xmlns:a16="http://schemas.microsoft.com/office/drawing/2014/main" id="{1977D9A7-9C6B-2947-824D-F196F918307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81" name="Freeform 51">
              <a:extLst>
                <a:ext uri="{FF2B5EF4-FFF2-40B4-BE49-F238E27FC236}">
                  <a16:creationId xmlns:a16="http://schemas.microsoft.com/office/drawing/2014/main" id="{6A977C89-498B-C94F-BBB8-0B9A81FD2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2" name="Rectangle 52">
              <a:extLst>
                <a:ext uri="{FF2B5EF4-FFF2-40B4-BE49-F238E27FC236}">
                  <a16:creationId xmlns:a16="http://schemas.microsoft.com/office/drawing/2014/main" id="{2062AEA9-1394-4040-9A17-7EB9B2FDA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3" name="AutoShape 56">
              <a:extLst>
                <a:ext uri="{FF2B5EF4-FFF2-40B4-BE49-F238E27FC236}">
                  <a16:creationId xmlns:a16="http://schemas.microsoft.com/office/drawing/2014/main" id="{4749C97E-4CEA-B44B-89E1-F23DF743C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4" name="AutoShape 57">
              <a:extLst>
                <a:ext uri="{FF2B5EF4-FFF2-40B4-BE49-F238E27FC236}">
                  <a16:creationId xmlns:a16="http://schemas.microsoft.com/office/drawing/2014/main" id="{04CFB7DF-4758-B049-B120-15277C250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5" name="AutoShape 59">
              <a:extLst>
                <a:ext uri="{FF2B5EF4-FFF2-40B4-BE49-F238E27FC236}">
                  <a16:creationId xmlns:a16="http://schemas.microsoft.com/office/drawing/2014/main" id="{DAE17497-FCBD-AC44-B249-8A937EFE1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6" name="AutoShape 61">
              <a:extLst>
                <a:ext uri="{FF2B5EF4-FFF2-40B4-BE49-F238E27FC236}">
                  <a16:creationId xmlns:a16="http://schemas.microsoft.com/office/drawing/2014/main" id="{4751ED66-5E98-9F43-9E22-5768780E0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7" name="Freeform 64">
              <a:extLst>
                <a:ext uri="{FF2B5EF4-FFF2-40B4-BE49-F238E27FC236}">
                  <a16:creationId xmlns:a16="http://schemas.microsoft.com/office/drawing/2014/main" id="{48B33BC7-F760-334E-A233-4EF26BE7D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88" name="Freeform 65">
              <a:extLst>
                <a:ext uri="{FF2B5EF4-FFF2-40B4-BE49-F238E27FC236}">
                  <a16:creationId xmlns:a16="http://schemas.microsoft.com/office/drawing/2014/main" id="{5F409ED6-3D3B-174A-9235-A586CCACC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89" name="Line 5">
              <a:extLst>
                <a:ext uri="{FF2B5EF4-FFF2-40B4-BE49-F238E27FC236}">
                  <a16:creationId xmlns:a16="http://schemas.microsoft.com/office/drawing/2014/main" id="{51BBAF1D-EB8D-354B-A902-23974FE2F3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0" name="Line 6">
              <a:extLst>
                <a:ext uri="{FF2B5EF4-FFF2-40B4-BE49-F238E27FC236}">
                  <a16:creationId xmlns:a16="http://schemas.microsoft.com/office/drawing/2014/main" id="{24E498D9-361F-0249-97C7-7C74C30474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1" name="Freeform 7">
              <a:extLst>
                <a:ext uri="{FF2B5EF4-FFF2-40B4-BE49-F238E27FC236}">
                  <a16:creationId xmlns:a16="http://schemas.microsoft.com/office/drawing/2014/main" id="{9A31588F-616B-5F44-ADC3-58417F160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2" name="Freeform 8">
              <a:extLst>
                <a:ext uri="{FF2B5EF4-FFF2-40B4-BE49-F238E27FC236}">
                  <a16:creationId xmlns:a16="http://schemas.microsoft.com/office/drawing/2014/main" id="{D52E4A71-F582-6947-8BFD-BC7B28BC9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3" name="Freeform 10">
              <a:extLst>
                <a:ext uri="{FF2B5EF4-FFF2-40B4-BE49-F238E27FC236}">
                  <a16:creationId xmlns:a16="http://schemas.microsoft.com/office/drawing/2014/main" id="{E80A3615-C610-574C-84E7-FF59AB25A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94" name="Freeform 11">
              <a:extLst>
                <a:ext uri="{FF2B5EF4-FFF2-40B4-BE49-F238E27FC236}">
                  <a16:creationId xmlns:a16="http://schemas.microsoft.com/office/drawing/2014/main" id="{F2A285B3-F77D-2149-9B01-92D8ED7E5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95" name="Line 13">
              <a:extLst>
                <a:ext uri="{FF2B5EF4-FFF2-40B4-BE49-F238E27FC236}">
                  <a16:creationId xmlns:a16="http://schemas.microsoft.com/office/drawing/2014/main" id="{99EC6121-FDE5-AB49-B9FC-D125E02966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6" name="Line 14">
              <a:extLst>
                <a:ext uri="{FF2B5EF4-FFF2-40B4-BE49-F238E27FC236}">
                  <a16:creationId xmlns:a16="http://schemas.microsoft.com/office/drawing/2014/main" id="{98BB5526-99E1-5241-B9F2-3D8808D7A7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7" name="Freeform 20">
              <a:extLst>
                <a:ext uri="{FF2B5EF4-FFF2-40B4-BE49-F238E27FC236}">
                  <a16:creationId xmlns:a16="http://schemas.microsoft.com/office/drawing/2014/main" id="{DD2B04FF-65AA-A241-8CC0-556B75E08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98" name="Line 21">
              <a:extLst>
                <a:ext uri="{FF2B5EF4-FFF2-40B4-BE49-F238E27FC236}">
                  <a16:creationId xmlns:a16="http://schemas.microsoft.com/office/drawing/2014/main" id="{E971E517-FC1A-9A48-B8C3-183167E636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9" name="Line 25">
              <a:extLst>
                <a:ext uri="{FF2B5EF4-FFF2-40B4-BE49-F238E27FC236}">
                  <a16:creationId xmlns:a16="http://schemas.microsoft.com/office/drawing/2014/main" id="{831199AB-9775-3746-B050-1DAE19BD7F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0" name="Freeform 29">
              <a:extLst>
                <a:ext uri="{FF2B5EF4-FFF2-40B4-BE49-F238E27FC236}">
                  <a16:creationId xmlns:a16="http://schemas.microsoft.com/office/drawing/2014/main" id="{A5F28DB0-CC8F-5244-8028-988804C89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1" name="Freeform 34">
              <a:extLst>
                <a:ext uri="{FF2B5EF4-FFF2-40B4-BE49-F238E27FC236}">
                  <a16:creationId xmlns:a16="http://schemas.microsoft.com/office/drawing/2014/main" id="{AB0E5C41-A945-EE45-8F8A-C3C8DAE0E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2" name="Line 35">
              <a:extLst>
                <a:ext uri="{FF2B5EF4-FFF2-40B4-BE49-F238E27FC236}">
                  <a16:creationId xmlns:a16="http://schemas.microsoft.com/office/drawing/2014/main" id="{2F41273B-EE2B-3B42-A374-FE1798E594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3" name="Freeform 40">
              <a:extLst>
                <a:ext uri="{FF2B5EF4-FFF2-40B4-BE49-F238E27FC236}">
                  <a16:creationId xmlns:a16="http://schemas.microsoft.com/office/drawing/2014/main" id="{A39C2B0F-8277-754E-B735-E2110A42C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4" name="Line 41">
              <a:extLst>
                <a:ext uri="{FF2B5EF4-FFF2-40B4-BE49-F238E27FC236}">
                  <a16:creationId xmlns:a16="http://schemas.microsoft.com/office/drawing/2014/main" id="{8B111CD2-115E-4042-A6DD-5FEB24F199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5" name="Line 42">
              <a:extLst>
                <a:ext uri="{FF2B5EF4-FFF2-40B4-BE49-F238E27FC236}">
                  <a16:creationId xmlns:a16="http://schemas.microsoft.com/office/drawing/2014/main" id="{D5A3C1DC-993A-4945-BDCC-8604CE0EA1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6" name="Freeform 44">
              <a:extLst>
                <a:ext uri="{FF2B5EF4-FFF2-40B4-BE49-F238E27FC236}">
                  <a16:creationId xmlns:a16="http://schemas.microsoft.com/office/drawing/2014/main" id="{1EB88083-E77A-F745-86C1-58191B660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7" name="Line 45">
              <a:extLst>
                <a:ext uri="{FF2B5EF4-FFF2-40B4-BE49-F238E27FC236}">
                  <a16:creationId xmlns:a16="http://schemas.microsoft.com/office/drawing/2014/main" id="{8620C31B-1F5D-084F-93E2-E36C5FBFB4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8" name="Freeform 51">
              <a:extLst>
                <a:ext uri="{FF2B5EF4-FFF2-40B4-BE49-F238E27FC236}">
                  <a16:creationId xmlns:a16="http://schemas.microsoft.com/office/drawing/2014/main" id="{515017B6-3363-3B4A-9D2C-ACB8B27B9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9" name="Line 53">
              <a:extLst>
                <a:ext uri="{FF2B5EF4-FFF2-40B4-BE49-F238E27FC236}">
                  <a16:creationId xmlns:a16="http://schemas.microsoft.com/office/drawing/2014/main" id="{6AC6DE0A-1D00-0444-B14A-A35642325F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0" name="Rectangle 54">
              <a:extLst>
                <a:ext uri="{FF2B5EF4-FFF2-40B4-BE49-F238E27FC236}">
                  <a16:creationId xmlns:a16="http://schemas.microsoft.com/office/drawing/2014/main" id="{F586AA06-2AA4-F84D-95E6-B46015CAF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1" name="Rectangle 55">
              <a:extLst>
                <a:ext uri="{FF2B5EF4-FFF2-40B4-BE49-F238E27FC236}">
                  <a16:creationId xmlns:a16="http://schemas.microsoft.com/office/drawing/2014/main" id="{80613F7B-9B25-0B4D-8690-98FE5F981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2" name="AutoShape 56">
              <a:extLst>
                <a:ext uri="{FF2B5EF4-FFF2-40B4-BE49-F238E27FC236}">
                  <a16:creationId xmlns:a16="http://schemas.microsoft.com/office/drawing/2014/main" id="{A62017B4-3ADD-CE40-B07A-90DB3AA77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3" name="AutoShape 57">
              <a:extLst>
                <a:ext uri="{FF2B5EF4-FFF2-40B4-BE49-F238E27FC236}">
                  <a16:creationId xmlns:a16="http://schemas.microsoft.com/office/drawing/2014/main" id="{7362AB29-B409-4A46-9FAE-8E2CF32DA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4" name="AutoShape 59">
              <a:extLst>
                <a:ext uri="{FF2B5EF4-FFF2-40B4-BE49-F238E27FC236}">
                  <a16:creationId xmlns:a16="http://schemas.microsoft.com/office/drawing/2014/main" id="{29C5FAA7-B12D-4F41-BED1-0BAF2CC8D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5" name="AutoShape 61">
              <a:extLst>
                <a:ext uri="{FF2B5EF4-FFF2-40B4-BE49-F238E27FC236}">
                  <a16:creationId xmlns:a16="http://schemas.microsoft.com/office/drawing/2014/main" id="{CD9EF924-66FA-AA43-9E60-201B34F10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6" name="Freeform 64">
              <a:extLst>
                <a:ext uri="{FF2B5EF4-FFF2-40B4-BE49-F238E27FC236}">
                  <a16:creationId xmlns:a16="http://schemas.microsoft.com/office/drawing/2014/main" id="{1E582BB4-E288-C34C-9C3C-F8C747A46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17" name="Freeform 65">
              <a:extLst>
                <a:ext uri="{FF2B5EF4-FFF2-40B4-BE49-F238E27FC236}">
                  <a16:creationId xmlns:a16="http://schemas.microsoft.com/office/drawing/2014/main" id="{B6EA4913-3E9B-1642-8937-1F5E27734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18" name="Line 14">
              <a:extLst>
                <a:ext uri="{FF2B5EF4-FFF2-40B4-BE49-F238E27FC236}">
                  <a16:creationId xmlns:a16="http://schemas.microsoft.com/office/drawing/2014/main" id="{73BB0956-2660-4949-9F62-0E4E513AE5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9" name="Line 14">
              <a:extLst>
                <a:ext uri="{FF2B5EF4-FFF2-40B4-BE49-F238E27FC236}">
                  <a16:creationId xmlns:a16="http://schemas.microsoft.com/office/drawing/2014/main" id="{242D890F-626D-614F-B764-068E0E6102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0" name="Line 14">
              <a:extLst>
                <a:ext uri="{FF2B5EF4-FFF2-40B4-BE49-F238E27FC236}">
                  <a16:creationId xmlns:a16="http://schemas.microsoft.com/office/drawing/2014/main" id="{BD1D8881-8E95-B14A-9B3F-67112DDA9E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1" name="Line 14">
              <a:extLst>
                <a:ext uri="{FF2B5EF4-FFF2-40B4-BE49-F238E27FC236}">
                  <a16:creationId xmlns:a16="http://schemas.microsoft.com/office/drawing/2014/main" id="{BAE6488C-0080-B44A-81E5-6DE20BEB95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2" name="Line 13">
              <a:extLst>
                <a:ext uri="{FF2B5EF4-FFF2-40B4-BE49-F238E27FC236}">
                  <a16:creationId xmlns:a16="http://schemas.microsoft.com/office/drawing/2014/main" id="{CC4AA12C-7E22-DE41-81DB-EC38C2D90C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3" name="Line 19">
              <a:extLst>
                <a:ext uri="{FF2B5EF4-FFF2-40B4-BE49-F238E27FC236}">
                  <a16:creationId xmlns:a16="http://schemas.microsoft.com/office/drawing/2014/main" id="{AF367427-7B41-4B42-8578-BB37040AD8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4" name="Line 47">
              <a:extLst>
                <a:ext uri="{FF2B5EF4-FFF2-40B4-BE49-F238E27FC236}">
                  <a16:creationId xmlns:a16="http://schemas.microsoft.com/office/drawing/2014/main" id="{7418FB67-9C90-7A4A-A35A-5A58259F31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5" name="Line 13">
              <a:extLst>
                <a:ext uri="{FF2B5EF4-FFF2-40B4-BE49-F238E27FC236}">
                  <a16:creationId xmlns:a16="http://schemas.microsoft.com/office/drawing/2014/main" id="{EB27CB1F-3809-4B40-84C8-44D3F787B50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6" name="Freeform 29">
              <a:extLst>
                <a:ext uri="{FF2B5EF4-FFF2-40B4-BE49-F238E27FC236}">
                  <a16:creationId xmlns:a16="http://schemas.microsoft.com/office/drawing/2014/main" id="{8BC8FEFC-02CB-0A4A-8FC8-AD2B2490F28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7" name="Isosceles Triangle 11">
              <a:extLst>
                <a:ext uri="{FF2B5EF4-FFF2-40B4-BE49-F238E27FC236}">
                  <a16:creationId xmlns:a16="http://schemas.microsoft.com/office/drawing/2014/main" id="{36716F14-3A71-0147-AA59-466B063DFE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8" name="Line 13">
              <a:extLst>
                <a:ext uri="{FF2B5EF4-FFF2-40B4-BE49-F238E27FC236}">
                  <a16:creationId xmlns:a16="http://schemas.microsoft.com/office/drawing/2014/main" id="{D3D6491D-04B1-5246-B75E-2861DEA1B87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9" name="Freeform 65">
              <a:extLst>
                <a:ext uri="{FF2B5EF4-FFF2-40B4-BE49-F238E27FC236}">
                  <a16:creationId xmlns:a16="http://schemas.microsoft.com/office/drawing/2014/main" id="{D6D0BABC-7E86-6243-ABDD-7D15B8C6F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30" name="Freeform 29">
              <a:extLst>
                <a:ext uri="{FF2B5EF4-FFF2-40B4-BE49-F238E27FC236}">
                  <a16:creationId xmlns:a16="http://schemas.microsoft.com/office/drawing/2014/main" id="{FFB045E1-D221-964F-AA77-4CCB98F75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1" name="Isosceles Triangle 11">
              <a:extLst>
                <a:ext uri="{FF2B5EF4-FFF2-40B4-BE49-F238E27FC236}">
                  <a16:creationId xmlns:a16="http://schemas.microsoft.com/office/drawing/2014/main" id="{A3BE66BC-97C2-B84F-8667-12514A39954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2" name="Line 4">
              <a:extLst>
                <a:ext uri="{FF2B5EF4-FFF2-40B4-BE49-F238E27FC236}">
                  <a16:creationId xmlns:a16="http://schemas.microsoft.com/office/drawing/2014/main" id="{FD4BDACB-ABB0-6344-81BF-1AF4664F90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3" name="Freeform 65">
              <a:extLst>
                <a:ext uri="{FF2B5EF4-FFF2-40B4-BE49-F238E27FC236}">
                  <a16:creationId xmlns:a16="http://schemas.microsoft.com/office/drawing/2014/main" id="{26DA60D3-FB93-F74F-B4CD-1F8187F86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86687081"/>
      </p:ext>
    </p:extLst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F66EE65-6423-7A4C-BE48-BED7138B0FAA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1011EBDF-21CF-9045-AE3B-BD23F74A344D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20" name="Group 126">
                <a:extLst>
                  <a:ext uri="{FF2B5EF4-FFF2-40B4-BE49-F238E27FC236}">
                    <a16:creationId xmlns:a16="http://schemas.microsoft.com/office/drawing/2014/main" id="{8E0AE869-08CE-4C42-9FF1-E4B57255EA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22" name="Freeform 13">
                  <a:extLst>
                    <a:ext uri="{FF2B5EF4-FFF2-40B4-BE49-F238E27FC236}">
                      <a16:creationId xmlns:a16="http://schemas.microsoft.com/office/drawing/2014/main" id="{253091DC-76E7-BD4C-8E3C-F2D8085C3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" name="TextBox 133">
                  <a:extLst>
                    <a:ext uri="{FF2B5EF4-FFF2-40B4-BE49-F238E27FC236}">
                      <a16:creationId xmlns:a16="http://schemas.microsoft.com/office/drawing/2014/main" id="{E4E333B8-9396-C043-ABB6-2081801030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21" name="Freeform 13">
                <a:extLst>
                  <a:ext uri="{FF2B5EF4-FFF2-40B4-BE49-F238E27FC236}">
                    <a16:creationId xmlns:a16="http://schemas.microsoft.com/office/drawing/2014/main" id="{820B1E95-D314-5F4A-8F87-84B3FE1DD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5004C9AD-D6EC-024B-8EAD-8F851604A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2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BACC9AC-7958-034D-9F20-82EF466982CE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4" name="Straight Arrow Connector 13">
              <a:extLst>
                <a:ext uri="{FF2B5EF4-FFF2-40B4-BE49-F238E27FC236}">
                  <a16:creationId xmlns:a16="http://schemas.microsoft.com/office/drawing/2014/main" id="{52A92E4B-5CC1-0341-B595-EEFD9102A40B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8C198964-40BD-404F-85F7-F534200ED803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4E01E5DC-96F2-1A45-81E3-644B9C8AD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13">
                <a:extLst>
                  <a:ext uri="{FF2B5EF4-FFF2-40B4-BE49-F238E27FC236}">
                    <a16:creationId xmlns:a16="http://schemas.microsoft.com/office/drawing/2014/main" id="{F4D10F1D-D680-BD40-BEE6-32CEC73E4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82304320"/>
      </p:ext>
    </p:extLst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4920DED6-EDE7-A141-BF2D-3F22AC85D871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1830A32-0E46-1641-B558-F6F5996B06AD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32655F82-D43B-F645-993A-10BF62AF57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781FF014-35A4-464A-9EFC-3D5735ED8D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BD0F735D-F29D-174D-88DA-CBB3323471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DE37340F-D881-2544-81E5-1F115CE80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F39E566-8288-9447-BB02-5C01B4823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8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83E3140-E995-3247-869E-30BB37E9E045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E09812B2-9A7A-7247-BC83-BD051B103403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7D4DFD0B-8961-D141-9474-561CB8EA5FBC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ED478E78-1A88-2A44-8D27-8D44AFDA5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7D41DDF7-2E37-7B4C-ABF8-6DA084E82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3812114"/>
      </p:ext>
    </p:extLst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605E9A1-9E8E-554F-9360-A5DF58F958B6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2CEF940-96C9-8D4D-B9A2-2B2E84E5F770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E393EAF0-AE9C-0141-BCF4-9845B3C336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62AFA5A8-64AE-0E4B-AEC6-5EDBB94C29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8144054E-6352-F04E-8878-A5398D135A4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9920F0CF-C8BF-1041-8B2E-9920BA9F8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878D97B-09B1-0744-9829-6C33F8ED2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0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68253AC-1834-224F-BF5C-5ED3CF8C2F02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6CCED0E9-64D1-584D-BF33-6B34D6B16FA4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A1F8576C-12AB-314D-895F-CCF39CE39B30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E358D5B0-6F00-9F4F-A8EF-E18B0E78E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90566B58-BB1A-D34D-92B7-10287FB88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43935624"/>
      </p:ext>
    </p:extLst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8882AB-4D18-BC4E-9EF9-48E740EAF3EC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B498E637-033F-ED4F-8E4A-8394D42097C1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A25FCB05-755A-F645-9756-89831829A1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517524EB-5CA5-1740-9843-9689E3B323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94FF44A0-F31D-4149-A01E-9AE2506E0DA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F9BEC6E1-1A02-2B43-91D4-CFD131D2E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29765199-67EB-9B46-8806-A1ACBF88A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2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6DFDF959-2E2E-3741-A235-883BA719D817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CAFEBD82-D396-6149-91B0-66608044B7F9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520344D6-CFFE-8B46-B7F0-F25CF8839DAA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58CB927E-D3CD-5444-A035-5073062D6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761934FB-333D-8747-AE49-2C98C3718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62150009"/>
      </p:ext>
    </p:extLst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44598CC6-B79E-F24B-A0FF-C992F5A7415A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6CC37AB7-B569-6E40-99D1-0BD550F0AC3C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93929602-9264-414D-81B8-5119937923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B7CBFE00-6AEB-2F45-9EBD-0AB3BAF72A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F373C61A-D32C-9B42-A95C-70F327C4BA8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DBB8EC31-798F-2F4B-B367-8E3910136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56014F22-4FE5-1948-91BA-F5F5A63F0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4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2579B34-A54F-E844-8435-FA61E205D8EC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A7A603E0-F135-C441-BB76-FB4A37E0B2D3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17EAC8F1-603E-9E4A-8367-A4B3AB871215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A96C3004-7AD6-3E44-9A7C-174988CD8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A8147C33-878B-9449-8D25-06C0B5B55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58404408"/>
      </p:ext>
    </p:extLst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1D8A562-7902-2D42-8AA1-4387C90C2FE4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1309781B-7F12-914B-9473-52CAC58A6A8A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7C3EAE8F-ED7D-B94A-AC38-A2505D29D4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BB955692-9038-E34B-82BE-16F28F25E3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22E7B4D4-3838-5148-BB07-506268A74ED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B1C5F441-5B82-514B-BA8F-DC0ACA362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EA8A147-B0F2-FC4F-A9AA-8D97EE0EB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6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807C140-C29C-8E4B-85E2-F1B80A1897DB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54805ABB-F427-E541-9A39-0D0CE1CF09FC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FADD51A5-592B-0447-B56D-2E7F7C741F16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6B34CF88-3819-9248-B034-0197A61B4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C796CCB5-3BC6-A843-B034-68FA15C00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10913604"/>
      </p:ext>
    </p:extLst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A0769EA-80A1-0F4D-B367-2FFCEFAB0008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934442EB-A7C0-C24A-9E30-A577DFC70063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6B12C007-D748-7C40-9F49-9B245A2F3F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4A1965B4-7386-DB41-BCA5-7B4064CDCC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5E283565-7FF5-0C4A-811A-BA23978D9E6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82EBA971-D429-EC4F-9707-509689727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86FEAA26-5D0E-F44E-B250-194CF279C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88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BEEFE8F-DB79-8E4F-BB81-1712802922D7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85529467-C14A-5149-B5AA-9AA591950BEE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8D81BB61-9066-AE4D-A55B-5B9C02892FCC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0065053B-E160-5345-A378-B007B56F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BC143E4F-04DD-414A-8F56-D2CA9D2CA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D9DE7413-8EE6-1B4D-A67F-925F2411813F}"/>
              </a:ext>
            </a:extLst>
          </p:cNvPr>
          <p:cNvSpPr/>
          <p:nvPr/>
        </p:nvSpPr>
        <p:spPr bwMode="auto">
          <a:xfrm>
            <a:off x="3367356" y="2578925"/>
            <a:ext cx="349620" cy="1233055"/>
          </a:xfrm>
          <a:prstGeom prst="rect">
            <a:avLst/>
          </a:prstGeom>
          <a:solidFill>
            <a:srgbClr val="FF0000">
              <a:alpha val="25000"/>
            </a:srgbClr>
          </a:solidFill>
          <a:ln w="9525" cap="flat" cmpd="sng" algn="ctr">
            <a:solidFill>
              <a:srgbClr val="DE2C28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911159"/>
      </p:ext>
    </p:extLst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A0769EA-80A1-0F4D-B367-2FFCEFAB0008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934442EB-A7C0-C24A-9E30-A577DFC70063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6B12C007-D748-7C40-9F49-9B245A2F3F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4A1965B4-7386-DB41-BCA5-7B4064CDCC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5E283565-7FF5-0C4A-811A-BA23978D9E6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82EBA971-D429-EC4F-9707-509689727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86FEAA26-5D0E-F44E-B250-194CF279C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70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BEEFE8F-DB79-8E4F-BB81-1712802922D7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85529467-C14A-5149-B5AA-9AA591950BEE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8D81BB61-9066-AE4D-A55B-5B9C02892FCC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0065053B-E160-5345-A378-B007B56F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BC143E4F-04DD-414A-8F56-D2CA9D2CA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8264382"/>
      </p:ext>
    </p:extLst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A0769EA-80A1-0F4D-B367-2FFCEFAB0008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934442EB-A7C0-C24A-9E30-A577DFC70063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6B12C007-D748-7C40-9F49-9B245A2F3F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4A1965B4-7386-DB41-BCA5-7B4064CDCC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5E283565-7FF5-0C4A-811A-BA23978D9E6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82EBA971-D429-EC4F-9707-509689727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86FEAA26-5D0E-F44E-B250-194CF279C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2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BEEFE8F-DB79-8E4F-BB81-1712802922D7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85529467-C14A-5149-B5AA-9AA591950BEE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8D81BB61-9066-AE4D-A55B-5B9C02892FCC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0065053B-E160-5345-A378-B007B56F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BC143E4F-04DD-414A-8F56-D2CA9D2CA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72130650"/>
      </p:ext>
    </p:extLst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A modulo-6 counter with synchronous reset</a:t>
            </a:r>
          </a:p>
        </p:txBody>
      </p:sp>
      <p:sp>
        <p:nvSpPr>
          <p:cNvPr id="6451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5.25 from the textbook ]</a:t>
            </a:r>
          </a:p>
        </p:txBody>
      </p:sp>
      <p:grpSp>
        <p:nvGrpSpPr>
          <p:cNvPr id="64515" name="Group 84"/>
          <p:cNvGrpSpPr>
            <a:grpSpLocks/>
          </p:cNvGrpSpPr>
          <p:nvPr/>
        </p:nvGrpSpPr>
        <p:grpSpPr bwMode="auto">
          <a:xfrm>
            <a:off x="1570038" y="966788"/>
            <a:ext cx="6049962" cy="5738812"/>
            <a:chOff x="965" y="182"/>
            <a:chExt cx="3811" cy="3615"/>
          </a:xfrm>
        </p:grpSpPr>
        <p:sp>
          <p:nvSpPr>
            <p:cNvPr id="64516" name="Freeform 4"/>
            <p:cNvSpPr>
              <a:spLocks/>
            </p:cNvSpPr>
            <p:nvPr/>
          </p:nvSpPr>
          <p:spPr bwMode="auto">
            <a:xfrm>
              <a:off x="1406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17" name="Line 5"/>
            <p:cNvSpPr>
              <a:spLocks noChangeShapeType="1"/>
            </p:cNvSpPr>
            <p:nvPr/>
          </p:nvSpPr>
          <p:spPr bwMode="auto">
            <a:xfrm flipV="1">
              <a:off x="1406" y="2329"/>
              <a:ext cx="1" cy="97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8" name="Rectangle 6"/>
            <p:cNvSpPr>
              <a:spLocks noChangeArrowheads="1"/>
            </p:cNvSpPr>
            <p:nvPr/>
          </p:nvSpPr>
          <p:spPr bwMode="auto">
            <a:xfrm>
              <a:off x="2869" y="582"/>
              <a:ext cx="331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Enable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19" name="Rectangle 7"/>
            <p:cNvSpPr>
              <a:spLocks noChangeArrowheads="1"/>
            </p:cNvSpPr>
            <p:nvPr/>
          </p:nvSpPr>
          <p:spPr bwMode="auto">
            <a:xfrm>
              <a:off x="3344" y="734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0" name="Rectangle 8"/>
            <p:cNvSpPr>
              <a:spLocks noChangeArrowheads="1"/>
            </p:cNvSpPr>
            <p:nvPr/>
          </p:nvSpPr>
          <p:spPr bwMode="auto">
            <a:xfrm>
              <a:off x="3417" y="783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1" name="Rectangle 9"/>
            <p:cNvSpPr>
              <a:spLocks noChangeArrowheads="1"/>
            </p:cNvSpPr>
            <p:nvPr/>
          </p:nvSpPr>
          <p:spPr bwMode="auto">
            <a:xfrm>
              <a:off x="3344" y="880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2" name="Rectangle 10"/>
            <p:cNvSpPr>
              <a:spLocks noChangeArrowheads="1"/>
            </p:cNvSpPr>
            <p:nvPr/>
          </p:nvSpPr>
          <p:spPr bwMode="auto">
            <a:xfrm>
              <a:off x="3417" y="929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3" name="Rectangle 11"/>
            <p:cNvSpPr>
              <a:spLocks noChangeArrowheads="1"/>
            </p:cNvSpPr>
            <p:nvPr/>
          </p:nvSpPr>
          <p:spPr bwMode="auto">
            <a:xfrm>
              <a:off x="3344" y="1037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4" name="Line 16"/>
            <p:cNvSpPr>
              <a:spLocks noChangeShapeType="1"/>
            </p:cNvSpPr>
            <p:nvPr/>
          </p:nvSpPr>
          <p:spPr bwMode="auto">
            <a:xfrm flipH="1">
              <a:off x="1884" y="1160"/>
              <a:ext cx="16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5" name="Line 17"/>
            <p:cNvSpPr>
              <a:spLocks noChangeShapeType="1"/>
            </p:cNvSpPr>
            <p:nvPr/>
          </p:nvSpPr>
          <p:spPr bwMode="auto">
            <a:xfrm flipH="1" flipV="1">
              <a:off x="1871" y="1309"/>
              <a:ext cx="1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6" name="Line 18"/>
            <p:cNvSpPr>
              <a:spLocks noChangeShapeType="1"/>
            </p:cNvSpPr>
            <p:nvPr/>
          </p:nvSpPr>
          <p:spPr bwMode="auto">
            <a:xfrm flipH="1">
              <a:off x="2320" y="1235"/>
              <a:ext cx="46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7" name="Freeform 19"/>
            <p:cNvSpPr>
              <a:spLocks/>
            </p:cNvSpPr>
            <p:nvPr/>
          </p:nvSpPr>
          <p:spPr bwMode="auto">
            <a:xfrm>
              <a:off x="3681" y="777"/>
              <a:ext cx="32" cy="21"/>
            </a:xfrm>
            <a:custGeom>
              <a:avLst/>
              <a:gdLst>
                <a:gd name="T0" fmla="*/ 1 w 64"/>
                <a:gd name="T1" fmla="*/ 0 h 43"/>
                <a:gd name="T2" fmla="*/ 1 w 64"/>
                <a:gd name="T3" fmla="*/ 0 h 43"/>
                <a:gd name="T4" fmla="*/ 1 w 64"/>
                <a:gd name="T5" fmla="*/ 0 h 43"/>
                <a:gd name="T6" fmla="*/ 1 w 64"/>
                <a:gd name="T7" fmla="*/ 0 h 43"/>
                <a:gd name="T8" fmla="*/ 1 w 64"/>
                <a:gd name="T9" fmla="*/ 0 h 43"/>
                <a:gd name="T10" fmla="*/ 1 w 64"/>
                <a:gd name="T11" fmla="*/ 0 h 43"/>
                <a:gd name="T12" fmla="*/ 1 w 64"/>
                <a:gd name="T13" fmla="*/ 0 h 43"/>
                <a:gd name="T14" fmla="*/ 1 w 64"/>
                <a:gd name="T15" fmla="*/ 0 h 43"/>
                <a:gd name="T16" fmla="*/ 1 w 64"/>
                <a:gd name="T17" fmla="*/ 0 h 43"/>
                <a:gd name="T18" fmla="*/ 1 w 64"/>
                <a:gd name="T19" fmla="*/ 0 h 43"/>
                <a:gd name="T20" fmla="*/ 1 w 64"/>
                <a:gd name="T21" fmla="*/ 0 h 43"/>
                <a:gd name="T22" fmla="*/ 1 w 64"/>
                <a:gd name="T23" fmla="*/ 0 h 43"/>
                <a:gd name="T24" fmla="*/ 1 w 64"/>
                <a:gd name="T25" fmla="*/ 0 h 43"/>
                <a:gd name="T26" fmla="*/ 1 w 64"/>
                <a:gd name="T27" fmla="*/ 0 h 43"/>
                <a:gd name="T28" fmla="*/ 1 w 64"/>
                <a:gd name="T29" fmla="*/ 0 h 43"/>
                <a:gd name="T30" fmla="*/ 1 w 64"/>
                <a:gd name="T31" fmla="*/ 0 h 43"/>
                <a:gd name="T32" fmla="*/ 1 w 64"/>
                <a:gd name="T33" fmla="*/ 0 h 43"/>
                <a:gd name="T34" fmla="*/ 1 w 64"/>
                <a:gd name="T35" fmla="*/ 0 h 43"/>
                <a:gd name="T36" fmla="*/ 1 w 64"/>
                <a:gd name="T37" fmla="*/ 0 h 43"/>
                <a:gd name="T38" fmla="*/ 1 w 64"/>
                <a:gd name="T39" fmla="*/ 0 h 43"/>
                <a:gd name="T40" fmla="*/ 1 w 64"/>
                <a:gd name="T41" fmla="*/ 0 h 43"/>
                <a:gd name="T42" fmla="*/ 1 w 64"/>
                <a:gd name="T43" fmla="*/ 0 h 43"/>
                <a:gd name="T44" fmla="*/ 1 w 64"/>
                <a:gd name="T45" fmla="*/ 0 h 43"/>
                <a:gd name="T46" fmla="*/ 1 w 64"/>
                <a:gd name="T47" fmla="*/ 0 h 43"/>
                <a:gd name="T48" fmla="*/ 1 w 64"/>
                <a:gd name="T49" fmla="*/ 0 h 43"/>
                <a:gd name="T50" fmla="*/ 1 w 64"/>
                <a:gd name="T51" fmla="*/ 0 h 43"/>
                <a:gd name="T52" fmla="*/ 1 w 64"/>
                <a:gd name="T53" fmla="*/ 0 h 43"/>
                <a:gd name="T54" fmla="*/ 1 w 64"/>
                <a:gd name="T55" fmla="*/ 0 h 43"/>
                <a:gd name="T56" fmla="*/ 1 w 64"/>
                <a:gd name="T57" fmla="*/ 0 h 43"/>
                <a:gd name="T58" fmla="*/ 1 w 64"/>
                <a:gd name="T59" fmla="*/ 0 h 43"/>
                <a:gd name="T60" fmla="*/ 1 w 64"/>
                <a:gd name="T61" fmla="*/ 0 h 43"/>
                <a:gd name="T62" fmla="*/ 1 w 64"/>
                <a:gd name="T63" fmla="*/ 0 h 43"/>
                <a:gd name="T64" fmla="*/ 1 w 64"/>
                <a:gd name="T65" fmla="*/ 0 h 43"/>
                <a:gd name="T66" fmla="*/ 1 w 64"/>
                <a:gd name="T67" fmla="*/ 0 h 43"/>
                <a:gd name="T68" fmla="*/ 1 w 64"/>
                <a:gd name="T69" fmla="*/ 0 h 43"/>
                <a:gd name="T70" fmla="*/ 1 w 64"/>
                <a:gd name="T71" fmla="*/ 0 h 43"/>
                <a:gd name="T72" fmla="*/ 1 w 64"/>
                <a:gd name="T73" fmla="*/ 0 h 43"/>
                <a:gd name="T74" fmla="*/ 1 w 64"/>
                <a:gd name="T75" fmla="*/ 0 h 43"/>
                <a:gd name="T76" fmla="*/ 1 w 64"/>
                <a:gd name="T77" fmla="*/ 0 h 43"/>
                <a:gd name="T78" fmla="*/ 1 w 64"/>
                <a:gd name="T79" fmla="*/ 0 h 43"/>
                <a:gd name="T80" fmla="*/ 1 w 64"/>
                <a:gd name="T81" fmla="*/ 0 h 43"/>
                <a:gd name="T82" fmla="*/ 1 w 64"/>
                <a:gd name="T83" fmla="*/ 0 h 43"/>
                <a:gd name="T84" fmla="*/ 1 w 64"/>
                <a:gd name="T85" fmla="*/ 0 h 43"/>
                <a:gd name="T86" fmla="*/ 1 w 64"/>
                <a:gd name="T87" fmla="*/ 0 h 43"/>
                <a:gd name="T88" fmla="*/ 1 w 64"/>
                <a:gd name="T89" fmla="*/ 0 h 43"/>
                <a:gd name="T90" fmla="*/ 1 w 64"/>
                <a:gd name="T91" fmla="*/ 0 h 43"/>
                <a:gd name="T92" fmla="*/ 1 w 64"/>
                <a:gd name="T93" fmla="*/ 0 h 43"/>
                <a:gd name="T94" fmla="*/ 1 w 64"/>
                <a:gd name="T95" fmla="*/ 0 h 43"/>
                <a:gd name="T96" fmla="*/ 1 w 64"/>
                <a:gd name="T97" fmla="*/ 0 h 43"/>
                <a:gd name="T98" fmla="*/ 1 w 64"/>
                <a:gd name="T99" fmla="*/ 0 h 43"/>
                <a:gd name="T100" fmla="*/ 1 w 64"/>
                <a:gd name="T101" fmla="*/ 0 h 43"/>
                <a:gd name="T102" fmla="*/ 1 w 64"/>
                <a:gd name="T103" fmla="*/ 0 h 43"/>
                <a:gd name="T104" fmla="*/ 1 w 64"/>
                <a:gd name="T105" fmla="*/ 0 h 43"/>
                <a:gd name="T106" fmla="*/ 1 w 64"/>
                <a:gd name="T107" fmla="*/ 0 h 43"/>
                <a:gd name="T108" fmla="*/ 1 w 64"/>
                <a:gd name="T109" fmla="*/ 0 h 43"/>
                <a:gd name="T110" fmla="*/ 1 w 64"/>
                <a:gd name="T111" fmla="*/ 0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3"/>
                <a:gd name="T170" fmla="*/ 64 w 64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3">
                  <a:moveTo>
                    <a:pt x="0" y="17"/>
                  </a:moveTo>
                  <a:lnTo>
                    <a:pt x="0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4"/>
                  </a:lnTo>
                  <a:lnTo>
                    <a:pt x="51" y="4"/>
                  </a:lnTo>
                  <a:lnTo>
                    <a:pt x="53" y="5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57" y="9"/>
                  </a:lnTo>
                  <a:lnTo>
                    <a:pt x="58" y="9"/>
                  </a:lnTo>
                  <a:lnTo>
                    <a:pt x="59" y="10"/>
                  </a:lnTo>
                  <a:lnTo>
                    <a:pt x="60" y="11"/>
                  </a:lnTo>
                  <a:lnTo>
                    <a:pt x="60" y="12"/>
                  </a:lnTo>
                  <a:lnTo>
                    <a:pt x="61" y="13"/>
                  </a:lnTo>
                  <a:lnTo>
                    <a:pt x="62" y="14"/>
                  </a:lnTo>
                  <a:lnTo>
                    <a:pt x="62" y="15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3" y="25"/>
                  </a:lnTo>
                  <a:lnTo>
                    <a:pt x="63" y="27"/>
                  </a:lnTo>
                  <a:lnTo>
                    <a:pt x="63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2"/>
                  </a:lnTo>
                  <a:lnTo>
                    <a:pt x="60" y="33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1" y="41"/>
                  </a:lnTo>
                  <a:lnTo>
                    <a:pt x="50" y="41"/>
                  </a:lnTo>
                  <a:lnTo>
                    <a:pt x="49" y="42"/>
                  </a:lnTo>
                  <a:lnTo>
                    <a:pt x="48" y="42"/>
                  </a:lnTo>
                  <a:lnTo>
                    <a:pt x="46" y="42"/>
                  </a:lnTo>
                  <a:lnTo>
                    <a:pt x="45" y="43"/>
                  </a:lnTo>
                  <a:lnTo>
                    <a:pt x="44" y="43"/>
                  </a:lnTo>
                  <a:lnTo>
                    <a:pt x="43" y="43"/>
                  </a:lnTo>
                  <a:lnTo>
                    <a:pt x="42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21" y="43"/>
                  </a:lnTo>
                  <a:lnTo>
                    <a:pt x="19" y="42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4" y="41"/>
                  </a:lnTo>
                  <a:lnTo>
                    <a:pt x="13" y="40"/>
                  </a:lnTo>
                  <a:lnTo>
                    <a:pt x="12" y="39"/>
                  </a:lnTo>
                  <a:lnTo>
                    <a:pt x="11" y="39"/>
                  </a:lnTo>
                  <a:lnTo>
                    <a:pt x="10" y="38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8" name="Rectangle 20"/>
            <p:cNvSpPr>
              <a:spLocks noChangeArrowheads="1"/>
            </p:cNvSpPr>
            <p:nvPr/>
          </p:nvSpPr>
          <p:spPr bwMode="auto">
            <a:xfrm>
              <a:off x="3417" y="1086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9" name="Rectangle 21"/>
            <p:cNvSpPr>
              <a:spLocks noChangeArrowheads="1"/>
            </p:cNvSpPr>
            <p:nvPr/>
          </p:nvSpPr>
          <p:spPr bwMode="auto">
            <a:xfrm>
              <a:off x="2869" y="734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0" name="Rectangle 22"/>
            <p:cNvSpPr>
              <a:spLocks noChangeArrowheads="1"/>
            </p:cNvSpPr>
            <p:nvPr/>
          </p:nvSpPr>
          <p:spPr bwMode="auto">
            <a:xfrm>
              <a:off x="2942" y="783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1" name="Rectangle 23"/>
            <p:cNvSpPr>
              <a:spLocks noChangeArrowheads="1"/>
            </p:cNvSpPr>
            <p:nvPr/>
          </p:nvSpPr>
          <p:spPr bwMode="auto">
            <a:xfrm>
              <a:off x="2869" y="880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2" name="Rectangle 24"/>
            <p:cNvSpPr>
              <a:spLocks noChangeArrowheads="1"/>
            </p:cNvSpPr>
            <p:nvPr/>
          </p:nvSpPr>
          <p:spPr bwMode="auto">
            <a:xfrm>
              <a:off x="2942" y="929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3" name="Rectangle 25"/>
            <p:cNvSpPr>
              <a:spLocks noChangeArrowheads="1"/>
            </p:cNvSpPr>
            <p:nvPr/>
          </p:nvSpPr>
          <p:spPr bwMode="auto">
            <a:xfrm>
              <a:off x="2869" y="1037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4" name="Rectangle 26"/>
            <p:cNvSpPr>
              <a:spLocks noChangeArrowheads="1"/>
            </p:cNvSpPr>
            <p:nvPr/>
          </p:nvSpPr>
          <p:spPr bwMode="auto">
            <a:xfrm>
              <a:off x="2942" y="1086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5" name="Rectangle 27"/>
            <p:cNvSpPr>
              <a:spLocks noChangeArrowheads="1"/>
            </p:cNvSpPr>
            <p:nvPr/>
          </p:nvSpPr>
          <p:spPr bwMode="auto">
            <a:xfrm>
              <a:off x="2869" y="1193"/>
              <a:ext cx="256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Load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6" name="Rectangle 28"/>
            <p:cNvSpPr>
              <a:spLocks noChangeArrowheads="1"/>
            </p:cNvSpPr>
            <p:nvPr/>
          </p:nvSpPr>
          <p:spPr bwMode="auto">
            <a:xfrm>
              <a:off x="2788" y="479"/>
              <a:ext cx="755" cy="1064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7" name="Line 29"/>
            <p:cNvSpPr>
              <a:spLocks noChangeShapeType="1"/>
            </p:cNvSpPr>
            <p:nvPr/>
          </p:nvSpPr>
          <p:spPr bwMode="auto">
            <a:xfrm>
              <a:off x="2565" y="639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8" name="Line 30"/>
            <p:cNvSpPr>
              <a:spLocks noChangeShapeType="1"/>
            </p:cNvSpPr>
            <p:nvPr/>
          </p:nvSpPr>
          <p:spPr bwMode="auto">
            <a:xfrm flipV="1">
              <a:off x="2565" y="788"/>
              <a:ext cx="22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9" name="Line 31"/>
            <p:cNvSpPr>
              <a:spLocks noChangeShapeType="1"/>
            </p:cNvSpPr>
            <p:nvPr/>
          </p:nvSpPr>
          <p:spPr bwMode="auto">
            <a:xfrm>
              <a:off x="2565" y="937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0" name="Line 32"/>
            <p:cNvSpPr>
              <a:spLocks noChangeShapeType="1"/>
            </p:cNvSpPr>
            <p:nvPr/>
          </p:nvSpPr>
          <p:spPr bwMode="auto">
            <a:xfrm>
              <a:off x="2565" y="1085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1" name="Line 34"/>
            <p:cNvSpPr>
              <a:spLocks noChangeShapeType="1"/>
            </p:cNvSpPr>
            <p:nvPr/>
          </p:nvSpPr>
          <p:spPr bwMode="auto">
            <a:xfrm>
              <a:off x="2565" y="1383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2" name="Rectangle 35"/>
            <p:cNvSpPr>
              <a:spLocks noChangeArrowheads="1"/>
            </p:cNvSpPr>
            <p:nvPr/>
          </p:nvSpPr>
          <p:spPr bwMode="auto">
            <a:xfrm>
              <a:off x="2869" y="1340"/>
              <a:ext cx="317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3" name="Rectangle 36"/>
            <p:cNvSpPr>
              <a:spLocks noChangeArrowheads="1"/>
            </p:cNvSpPr>
            <p:nvPr/>
          </p:nvSpPr>
          <p:spPr bwMode="auto">
            <a:xfrm>
              <a:off x="2476" y="588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4" name="Rectangle 37"/>
            <p:cNvSpPr>
              <a:spLocks noChangeArrowheads="1"/>
            </p:cNvSpPr>
            <p:nvPr/>
          </p:nvSpPr>
          <p:spPr bwMode="auto">
            <a:xfrm>
              <a:off x="2476" y="738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5" name="Rectangle 38"/>
            <p:cNvSpPr>
              <a:spLocks noChangeArrowheads="1"/>
            </p:cNvSpPr>
            <p:nvPr/>
          </p:nvSpPr>
          <p:spPr bwMode="auto">
            <a:xfrm>
              <a:off x="2476" y="889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6" name="Freeform 39"/>
            <p:cNvSpPr>
              <a:spLocks/>
            </p:cNvSpPr>
            <p:nvPr/>
          </p:nvSpPr>
          <p:spPr bwMode="auto">
            <a:xfrm>
              <a:off x="2192" y="1383"/>
              <a:ext cx="373" cy="160"/>
            </a:xfrm>
            <a:custGeom>
              <a:avLst/>
              <a:gdLst>
                <a:gd name="T0" fmla="*/ 0 w 744"/>
                <a:gd name="T1" fmla="*/ 1 h 319"/>
                <a:gd name="T2" fmla="*/ 1 w 744"/>
                <a:gd name="T3" fmla="*/ 1 h 319"/>
                <a:gd name="T4" fmla="*/ 1 w 744"/>
                <a:gd name="T5" fmla="*/ 0 h 319"/>
                <a:gd name="T6" fmla="*/ 1 w 744"/>
                <a:gd name="T7" fmla="*/ 0 h 3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4"/>
                <a:gd name="T13" fmla="*/ 0 h 319"/>
                <a:gd name="T14" fmla="*/ 744 w 744"/>
                <a:gd name="T15" fmla="*/ 319 h 3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4" h="319">
                  <a:moveTo>
                    <a:pt x="0" y="319"/>
                  </a:moveTo>
                  <a:lnTo>
                    <a:pt x="595" y="319"/>
                  </a:lnTo>
                  <a:lnTo>
                    <a:pt x="595" y="0"/>
                  </a:lnTo>
                  <a:lnTo>
                    <a:pt x="744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7" name="Line 40"/>
            <p:cNvSpPr>
              <a:spLocks noChangeShapeType="1"/>
            </p:cNvSpPr>
            <p:nvPr/>
          </p:nvSpPr>
          <p:spPr bwMode="auto">
            <a:xfrm flipV="1">
              <a:off x="3543" y="788"/>
              <a:ext cx="45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8" name="Line 41"/>
            <p:cNvSpPr>
              <a:spLocks noChangeShapeType="1"/>
            </p:cNvSpPr>
            <p:nvPr/>
          </p:nvSpPr>
          <p:spPr bwMode="auto">
            <a:xfrm>
              <a:off x="3543" y="937"/>
              <a:ext cx="45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9" name="Line 42"/>
            <p:cNvSpPr>
              <a:spLocks noChangeShapeType="1"/>
            </p:cNvSpPr>
            <p:nvPr/>
          </p:nvSpPr>
          <p:spPr bwMode="auto">
            <a:xfrm>
              <a:off x="3543" y="1085"/>
              <a:ext cx="45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0" name="Freeform 43"/>
            <p:cNvSpPr>
              <a:spLocks/>
            </p:cNvSpPr>
            <p:nvPr/>
          </p:nvSpPr>
          <p:spPr bwMode="auto">
            <a:xfrm>
              <a:off x="1884" y="331"/>
              <a:ext cx="1818" cy="829"/>
            </a:xfrm>
            <a:custGeom>
              <a:avLst/>
              <a:gdLst>
                <a:gd name="T0" fmla="*/ 1 w 3636"/>
                <a:gd name="T1" fmla="*/ 0 h 1659"/>
                <a:gd name="T2" fmla="*/ 1 w 3636"/>
                <a:gd name="T3" fmla="*/ 0 h 1659"/>
                <a:gd name="T4" fmla="*/ 0 w 3636"/>
                <a:gd name="T5" fmla="*/ 0 h 1659"/>
                <a:gd name="T6" fmla="*/ 0 w 3636"/>
                <a:gd name="T7" fmla="*/ 0 h 16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36"/>
                <a:gd name="T13" fmla="*/ 0 h 1659"/>
                <a:gd name="T14" fmla="*/ 3636 w 3636"/>
                <a:gd name="T15" fmla="*/ 1659 h 16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36" h="1659">
                  <a:moveTo>
                    <a:pt x="3636" y="915"/>
                  </a:moveTo>
                  <a:lnTo>
                    <a:pt x="3636" y="0"/>
                  </a:lnTo>
                  <a:lnTo>
                    <a:pt x="0" y="0"/>
                  </a:lnTo>
                  <a:lnTo>
                    <a:pt x="0" y="1659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1" name="Freeform 44"/>
            <p:cNvSpPr>
              <a:spLocks/>
            </p:cNvSpPr>
            <p:nvPr/>
          </p:nvSpPr>
          <p:spPr bwMode="auto">
            <a:xfrm>
              <a:off x="1735" y="182"/>
              <a:ext cx="2116" cy="1127"/>
            </a:xfrm>
            <a:custGeom>
              <a:avLst/>
              <a:gdLst>
                <a:gd name="T0" fmla="*/ 1 w 4231"/>
                <a:gd name="T1" fmla="*/ 1 h 2254"/>
                <a:gd name="T2" fmla="*/ 1 w 4231"/>
                <a:gd name="T3" fmla="*/ 0 h 2254"/>
                <a:gd name="T4" fmla="*/ 0 w 4231"/>
                <a:gd name="T5" fmla="*/ 0 h 2254"/>
                <a:gd name="T6" fmla="*/ 0 w 4231"/>
                <a:gd name="T7" fmla="*/ 1 h 2254"/>
                <a:gd name="T8" fmla="*/ 1 w 4231"/>
                <a:gd name="T9" fmla="*/ 1 h 2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31"/>
                <a:gd name="T16" fmla="*/ 0 h 2254"/>
                <a:gd name="T17" fmla="*/ 4231 w 4231"/>
                <a:gd name="T18" fmla="*/ 2254 h 22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31" h="2254">
                  <a:moveTo>
                    <a:pt x="4231" y="1807"/>
                  </a:moveTo>
                  <a:lnTo>
                    <a:pt x="4231" y="0"/>
                  </a:lnTo>
                  <a:lnTo>
                    <a:pt x="0" y="0"/>
                  </a:lnTo>
                  <a:lnTo>
                    <a:pt x="0" y="2254"/>
                  </a:lnTo>
                  <a:lnTo>
                    <a:pt x="297" y="2254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2" name="Freeform 45"/>
            <p:cNvSpPr>
              <a:spLocks/>
            </p:cNvSpPr>
            <p:nvPr/>
          </p:nvSpPr>
          <p:spPr bwMode="auto">
            <a:xfrm>
              <a:off x="3830" y="1075"/>
              <a:ext cx="31" cy="21"/>
            </a:xfrm>
            <a:custGeom>
              <a:avLst/>
              <a:gdLst>
                <a:gd name="T0" fmla="*/ 0 w 64"/>
                <a:gd name="T1" fmla="*/ 1 h 42"/>
                <a:gd name="T2" fmla="*/ 0 w 64"/>
                <a:gd name="T3" fmla="*/ 1 h 42"/>
                <a:gd name="T4" fmla="*/ 0 w 64"/>
                <a:gd name="T5" fmla="*/ 1 h 42"/>
                <a:gd name="T6" fmla="*/ 0 w 64"/>
                <a:gd name="T7" fmla="*/ 1 h 42"/>
                <a:gd name="T8" fmla="*/ 0 w 64"/>
                <a:gd name="T9" fmla="*/ 1 h 42"/>
                <a:gd name="T10" fmla="*/ 0 w 64"/>
                <a:gd name="T11" fmla="*/ 1 h 42"/>
                <a:gd name="T12" fmla="*/ 0 w 64"/>
                <a:gd name="T13" fmla="*/ 1 h 42"/>
                <a:gd name="T14" fmla="*/ 0 w 64"/>
                <a:gd name="T15" fmla="*/ 1 h 42"/>
                <a:gd name="T16" fmla="*/ 0 w 64"/>
                <a:gd name="T17" fmla="*/ 1 h 42"/>
                <a:gd name="T18" fmla="*/ 0 w 64"/>
                <a:gd name="T19" fmla="*/ 1 h 42"/>
                <a:gd name="T20" fmla="*/ 0 w 64"/>
                <a:gd name="T21" fmla="*/ 1 h 42"/>
                <a:gd name="T22" fmla="*/ 0 w 64"/>
                <a:gd name="T23" fmla="*/ 0 h 42"/>
                <a:gd name="T24" fmla="*/ 0 w 64"/>
                <a:gd name="T25" fmla="*/ 1 h 42"/>
                <a:gd name="T26" fmla="*/ 0 w 64"/>
                <a:gd name="T27" fmla="*/ 1 h 42"/>
                <a:gd name="T28" fmla="*/ 0 w 64"/>
                <a:gd name="T29" fmla="*/ 1 h 42"/>
                <a:gd name="T30" fmla="*/ 0 w 64"/>
                <a:gd name="T31" fmla="*/ 1 h 42"/>
                <a:gd name="T32" fmla="*/ 0 w 64"/>
                <a:gd name="T33" fmla="*/ 1 h 42"/>
                <a:gd name="T34" fmla="*/ 0 w 64"/>
                <a:gd name="T35" fmla="*/ 1 h 42"/>
                <a:gd name="T36" fmla="*/ 0 w 64"/>
                <a:gd name="T37" fmla="*/ 1 h 42"/>
                <a:gd name="T38" fmla="*/ 0 w 64"/>
                <a:gd name="T39" fmla="*/ 1 h 42"/>
                <a:gd name="T40" fmla="*/ 0 w 64"/>
                <a:gd name="T41" fmla="*/ 1 h 42"/>
                <a:gd name="T42" fmla="*/ 0 w 64"/>
                <a:gd name="T43" fmla="*/ 1 h 42"/>
                <a:gd name="T44" fmla="*/ 0 w 64"/>
                <a:gd name="T45" fmla="*/ 1 h 42"/>
                <a:gd name="T46" fmla="*/ 0 w 64"/>
                <a:gd name="T47" fmla="*/ 1 h 42"/>
                <a:gd name="T48" fmla="*/ 0 w 64"/>
                <a:gd name="T49" fmla="*/ 1 h 42"/>
                <a:gd name="T50" fmla="*/ 0 w 64"/>
                <a:gd name="T51" fmla="*/ 1 h 42"/>
                <a:gd name="T52" fmla="*/ 0 w 64"/>
                <a:gd name="T53" fmla="*/ 1 h 42"/>
                <a:gd name="T54" fmla="*/ 0 w 64"/>
                <a:gd name="T55" fmla="*/ 1 h 42"/>
                <a:gd name="T56" fmla="*/ 0 w 64"/>
                <a:gd name="T57" fmla="*/ 1 h 42"/>
                <a:gd name="T58" fmla="*/ 0 w 64"/>
                <a:gd name="T59" fmla="*/ 1 h 42"/>
                <a:gd name="T60" fmla="*/ 0 w 64"/>
                <a:gd name="T61" fmla="*/ 1 h 42"/>
                <a:gd name="T62" fmla="*/ 0 w 64"/>
                <a:gd name="T63" fmla="*/ 1 h 42"/>
                <a:gd name="T64" fmla="*/ 0 w 64"/>
                <a:gd name="T65" fmla="*/ 1 h 42"/>
                <a:gd name="T66" fmla="*/ 0 w 64"/>
                <a:gd name="T67" fmla="*/ 1 h 42"/>
                <a:gd name="T68" fmla="*/ 0 w 64"/>
                <a:gd name="T69" fmla="*/ 1 h 42"/>
                <a:gd name="T70" fmla="*/ 0 w 64"/>
                <a:gd name="T71" fmla="*/ 1 h 42"/>
                <a:gd name="T72" fmla="*/ 0 w 64"/>
                <a:gd name="T73" fmla="*/ 1 h 42"/>
                <a:gd name="T74" fmla="*/ 0 w 64"/>
                <a:gd name="T75" fmla="*/ 1 h 42"/>
                <a:gd name="T76" fmla="*/ 0 w 64"/>
                <a:gd name="T77" fmla="*/ 1 h 42"/>
                <a:gd name="T78" fmla="*/ 0 w 64"/>
                <a:gd name="T79" fmla="*/ 1 h 42"/>
                <a:gd name="T80" fmla="*/ 0 w 64"/>
                <a:gd name="T81" fmla="*/ 1 h 42"/>
                <a:gd name="T82" fmla="*/ 0 w 64"/>
                <a:gd name="T83" fmla="*/ 1 h 42"/>
                <a:gd name="T84" fmla="*/ 0 w 64"/>
                <a:gd name="T85" fmla="*/ 1 h 42"/>
                <a:gd name="T86" fmla="*/ 0 w 64"/>
                <a:gd name="T87" fmla="*/ 1 h 42"/>
                <a:gd name="T88" fmla="*/ 0 w 64"/>
                <a:gd name="T89" fmla="*/ 1 h 42"/>
                <a:gd name="T90" fmla="*/ 0 w 64"/>
                <a:gd name="T91" fmla="*/ 1 h 42"/>
                <a:gd name="T92" fmla="*/ 0 w 64"/>
                <a:gd name="T93" fmla="*/ 1 h 42"/>
                <a:gd name="T94" fmla="*/ 0 w 64"/>
                <a:gd name="T95" fmla="*/ 1 h 42"/>
                <a:gd name="T96" fmla="*/ 0 w 64"/>
                <a:gd name="T97" fmla="*/ 1 h 42"/>
                <a:gd name="T98" fmla="*/ 0 w 64"/>
                <a:gd name="T99" fmla="*/ 1 h 42"/>
                <a:gd name="T100" fmla="*/ 0 w 64"/>
                <a:gd name="T101" fmla="*/ 1 h 42"/>
                <a:gd name="T102" fmla="*/ 0 w 64"/>
                <a:gd name="T103" fmla="*/ 1 h 42"/>
                <a:gd name="T104" fmla="*/ 0 w 64"/>
                <a:gd name="T105" fmla="*/ 1 h 42"/>
                <a:gd name="T106" fmla="*/ 0 w 64"/>
                <a:gd name="T107" fmla="*/ 1 h 42"/>
                <a:gd name="T108" fmla="*/ 0 w 64"/>
                <a:gd name="T109" fmla="*/ 1 h 42"/>
                <a:gd name="T110" fmla="*/ 0 w 64"/>
                <a:gd name="T111" fmla="*/ 1 h 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2"/>
                <a:gd name="T170" fmla="*/ 64 w 64"/>
                <a:gd name="T171" fmla="*/ 42 h 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2">
                  <a:moveTo>
                    <a:pt x="0" y="17"/>
                  </a:move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9" y="9"/>
                  </a:lnTo>
                  <a:lnTo>
                    <a:pt x="60" y="10"/>
                  </a:lnTo>
                  <a:lnTo>
                    <a:pt x="60" y="11"/>
                  </a:lnTo>
                  <a:lnTo>
                    <a:pt x="61" y="12"/>
                  </a:lnTo>
                  <a:lnTo>
                    <a:pt x="62" y="14"/>
                  </a:lnTo>
                  <a:lnTo>
                    <a:pt x="62" y="15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4" y="20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6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3" y="24"/>
                  </a:lnTo>
                  <a:lnTo>
                    <a:pt x="63" y="26"/>
                  </a:lnTo>
                  <a:lnTo>
                    <a:pt x="63" y="27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1" y="31"/>
                  </a:lnTo>
                  <a:lnTo>
                    <a:pt x="60" y="32"/>
                  </a:lnTo>
                  <a:lnTo>
                    <a:pt x="60" y="33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6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6" y="41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2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3" y="39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53" name="Rectangle 46"/>
            <p:cNvSpPr>
              <a:spLocks noChangeArrowheads="1"/>
            </p:cNvSpPr>
            <p:nvPr/>
          </p:nvSpPr>
          <p:spPr bwMode="auto">
            <a:xfrm>
              <a:off x="2476" y="1040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54" name="Freeform 47"/>
            <p:cNvSpPr>
              <a:spLocks/>
            </p:cNvSpPr>
            <p:nvPr/>
          </p:nvSpPr>
          <p:spPr bwMode="auto">
            <a:xfrm>
              <a:off x="1905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5" name="Line 48"/>
            <p:cNvSpPr>
              <a:spLocks noChangeShapeType="1"/>
            </p:cNvSpPr>
            <p:nvPr/>
          </p:nvSpPr>
          <p:spPr bwMode="auto">
            <a:xfrm flipV="1">
              <a:off x="1905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6" name="Freeform 49"/>
            <p:cNvSpPr>
              <a:spLocks/>
            </p:cNvSpPr>
            <p:nvPr/>
          </p:nvSpPr>
          <p:spPr bwMode="auto">
            <a:xfrm>
              <a:off x="2405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7" name="Line 50"/>
            <p:cNvSpPr>
              <a:spLocks noChangeShapeType="1"/>
            </p:cNvSpPr>
            <p:nvPr/>
          </p:nvSpPr>
          <p:spPr bwMode="auto">
            <a:xfrm flipV="1">
              <a:off x="2405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8" name="Freeform 51"/>
            <p:cNvSpPr>
              <a:spLocks/>
            </p:cNvSpPr>
            <p:nvPr/>
          </p:nvSpPr>
          <p:spPr bwMode="auto">
            <a:xfrm>
              <a:off x="2905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9" name="Line 52"/>
            <p:cNvSpPr>
              <a:spLocks noChangeShapeType="1"/>
            </p:cNvSpPr>
            <p:nvPr/>
          </p:nvSpPr>
          <p:spPr bwMode="auto">
            <a:xfrm flipV="1">
              <a:off x="2905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0" name="Freeform 53"/>
            <p:cNvSpPr>
              <a:spLocks/>
            </p:cNvSpPr>
            <p:nvPr/>
          </p:nvSpPr>
          <p:spPr bwMode="auto">
            <a:xfrm>
              <a:off x="3404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1" name="Line 54"/>
            <p:cNvSpPr>
              <a:spLocks noChangeShapeType="1"/>
            </p:cNvSpPr>
            <p:nvPr/>
          </p:nvSpPr>
          <p:spPr bwMode="auto">
            <a:xfrm flipV="1">
              <a:off x="3404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2" name="Freeform 55"/>
            <p:cNvSpPr>
              <a:spLocks/>
            </p:cNvSpPr>
            <p:nvPr/>
          </p:nvSpPr>
          <p:spPr bwMode="auto">
            <a:xfrm>
              <a:off x="3904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3" name="Line 56"/>
            <p:cNvSpPr>
              <a:spLocks noChangeShapeType="1"/>
            </p:cNvSpPr>
            <p:nvPr/>
          </p:nvSpPr>
          <p:spPr bwMode="auto">
            <a:xfrm flipV="1">
              <a:off x="3904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4" name="Freeform 57"/>
            <p:cNvSpPr>
              <a:spLocks/>
            </p:cNvSpPr>
            <p:nvPr/>
          </p:nvSpPr>
          <p:spPr bwMode="auto">
            <a:xfrm>
              <a:off x="4393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5" name="Line 58"/>
            <p:cNvSpPr>
              <a:spLocks noChangeShapeType="1"/>
            </p:cNvSpPr>
            <p:nvPr/>
          </p:nvSpPr>
          <p:spPr bwMode="auto">
            <a:xfrm flipV="1">
              <a:off x="4393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6" name="Rectangle 59"/>
            <p:cNvSpPr>
              <a:spLocks noChangeArrowheads="1"/>
            </p:cNvSpPr>
            <p:nvPr/>
          </p:nvSpPr>
          <p:spPr bwMode="auto">
            <a:xfrm>
              <a:off x="1916" y="1481"/>
              <a:ext cx="317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67" name="Rectangle 60"/>
            <p:cNvSpPr>
              <a:spLocks noChangeArrowheads="1"/>
            </p:cNvSpPr>
            <p:nvPr/>
          </p:nvSpPr>
          <p:spPr bwMode="auto">
            <a:xfrm>
              <a:off x="1301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68" name="Rectangle 61"/>
            <p:cNvSpPr>
              <a:spLocks noChangeArrowheads="1"/>
            </p:cNvSpPr>
            <p:nvPr/>
          </p:nvSpPr>
          <p:spPr bwMode="auto">
            <a:xfrm>
              <a:off x="1635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69" name="Rectangle 62"/>
            <p:cNvSpPr>
              <a:spLocks noChangeArrowheads="1"/>
            </p:cNvSpPr>
            <p:nvPr/>
          </p:nvSpPr>
          <p:spPr bwMode="auto">
            <a:xfrm>
              <a:off x="2136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0" name="Rectangle 63"/>
            <p:cNvSpPr>
              <a:spLocks noChangeArrowheads="1"/>
            </p:cNvSpPr>
            <p:nvPr/>
          </p:nvSpPr>
          <p:spPr bwMode="auto">
            <a:xfrm>
              <a:off x="2636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1" name="Rectangle 64"/>
            <p:cNvSpPr>
              <a:spLocks noChangeArrowheads="1"/>
            </p:cNvSpPr>
            <p:nvPr/>
          </p:nvSpPr>
          <p:spPr bwMode="auto">
            <a:xfrm>
              <a:off x="3133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2" name="Rectangle 65"/>
            <p:cNvSpPr>
              <a:spLocks noChangeArrowheads="1"/>
            </p:cNvSpPr>
            <p:nvPr/>
          </p:nvSpPr>
          <p:spPr bwMode="auto">
            <a:xfrm>
              <a:off x="3630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3" name="Rectangle 66"/>
            <p:cNvSpPr>
              <a:spLocks noChangeArrowheads="1"/>
            </p:cNvSpPr>
            <p:nvPr/>
          </p:nvSpPr>
          <p:spPr bwMode="auto">
            <a:xfrm>
              <a:off x="4127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4" name="Rectangle 67"/>
            <p:cNvSpPr>
              <a:spLocks noChangeArrowheads="1"/>
            </p:cNvSpPr>
            <p:nvPr/>
          </p:nvSpPr>
          <p:spPr bwMode="auto">
            <a:xfrm>
              <a:off x="4618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5" name="Rectangle 68"/>
            <p:cNvSpPr>
              <a:spLocks noChangeArrowheads="1"/>
            </p:cNvSpPr>
            <p:nvPr/>
          </p:nvSpPr>
          <p:spPr bwMode="auto">
            <a:xfrm>
              <a:off x="970" y="2198"/>
              <a:ext cx="317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6" name="Rectangle 69"/>
            <p:cNvSpPr>
              <a:spLocks noChangeArrowheads="1"/>
            </p:cNvSpPr>
            <p:nvPr/>
          </p:nvSpPr>
          <p:spPr bwMode="auto">
            <a:xfrm>
              <a:off x="965" y="3313"/>
              <a:ext cx="323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7" name="Rectangle 70"/>
            <p:cNvSpPr>
              <a:spLocks noChangeArrowheads="1"/>
            </p:cNvSpPr>
            <p:nvPr/>
          </p:nvSpPr>
          <p:spPr bwMode="auto">
            <a:xfrm>
              <a:off x="1078" y="2490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8" name="Rectangle 71"/>
            <p:cNvSpPr>
              <a:spLocks noChangeArrowheads="1"/>
            </p:cNvSpPr>
            <p:nvPr/>
          </p:nvSpPr>
          <p:spPr bwMode="auto">
            <a:xfrm>
              <a:off x="1151" y="2539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9" name="Rectangle 72"/>
            <p:cNvSpPr>
              <a:spLocks noChangeArrowheads="1"/>
            </p:cNvSpPr>
            <p:nvPr/>
          </p:nvSpPr>
          <p:spPr bwMode="auto">
            <a:xfrm>
              <a:off x="1078" y="2784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0" name="Rectangle 73"/>
            <p:cNvSpPr>
              <a:spLocks noChangeArrowheads="1"/>
            </p:cNvSpPr>
            <p:nvPr/>
          </p:nvSpPr>
          <p:spPr bwMode="auto">
            <a:xfrm>
              <a:off x="1151" y="2833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1" name="Rectangle 74"/>
            <p:cNvSpPr>
              <a:spLocks noChangeArrowheads="1"/>
            </p:cNvSpPr>
            <p:nvPr/>
          </p:nvSpPr>
          <p:spPr bwMode="auto">
            <a:xfrm>
              <a:off x="1078" y="3085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2" name="Rectangle 75"/>
            <p:cNvSpPr>
              <a:spLocks noChangeArrowheads="1"/>
            </p:cNvSpPr>
            <p:nvPr/>
          </p:nvSpPr>
          <p:spPr bwMode="auto">
            <a:xfrm>
              <a:off x="1151" y="3134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3" name="Rectangle 76"/>
            <p:cNvSpPr>
              <a:spLocks noChangeArrowheads="1"/>
            </p:cNvSpPr>
            <p:nvPr/>
          </p:nvSpPr>
          <p:spPr bwMode="auto">
            <a:xfrm>
              <a:off x="2638" y="1754"/>
              <a:ext cx="567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4" name="Freeform 77"/>
            <p:cNvSpPr>
              <a:spLocks/>
            </p:cNvSpPr>
            <p:nvPr/>
          </p:nvSpPr>
          <p:spPr bwMode="auto">
            <a:xfrm>
              <a:off x="1278" y="2170"/>
              <a:ext cx="3498" cy="159"/>
            </a:xfrm>
            <a:custGeom>
              <a:avLst/>
              <a:gdLst>
                <a:gd name="T0" fmla="*/ 1 w 6995"/>
                <a:gd name="T1" fmla="*/ 0 h 319"/>
                <a:gd name="T2" fmla="*/ 1 w 6995"/>
                <a:gd name="T3" fmla="*/ 0 h 319"/>
                <a:gd name="T4" fmla="*/ 1 w 6995"/>
                <a:gd name="T5" fmla="*/ 0 h 319"/>
                <a:gd name="T6" fmla="*/ 1 w 6995"/>
                <a:gd name="T7" fmla="*/ 0 h 319"/>
                <a:gd name="T8" fmla="*/ 1 w 6995"/>
                <a:gd name="T9" fmla="*/ 0 h 319"/>
                <a:gd name="T10" fmla="*/ 1 w 6995"/>
                <a:gd name="T11" fmla="*/ 0 h 319"/>
                <a:gd name="T12" fmla="*/ 1 w 6995"/>
                <a:gd name="T13" fmla="*/ 0 h 319"/>
                <a:gd name="T14" fmla="*/ 1 w 6995"/>
                <a:gd name="T15" fmla="*/ 0 h 319"/>
                <a:gd name="T16" fmla="*/ 1 w 6995"/>
                <a:gd name="T17" fmla="*/ 0 h 319"/>
                <a:gd name="T18" fmla="*/ 1 w 6995"/>
                <a:gd name="T19" fmla="*/ 0 h 319"/>
                <a:gd name="T20" fmla="*/ 1 w 6995"/>
                <a:gd name="T21" fmla="*/ 0 h 319"/>
                <a:gd name="T22" fmla="*/ 1 w 6995"/>
                <a:gd name="T23" fmla="*/ 0 h 319"/>
                <a:gd name="T24" fmla="*/ 1 w 6995"/>
                <a:gd name="T25" fmla="*/ 0 h 319"/>
                <a:gd name="T26" fmla="*/ 1 w 6995"/>
                <a:gd name="T27" fmla="*/ 0 h 319"/>
                <a:gd name="T28" fmla="*/ 1 w 6995"/>
                <a:gd name="T29" fmla="*/ 0 h 319"/>
                <a:gd name="T30" fmla="*/ 1 w 6995"/>
                <a:gd name="T31" fmla="*/ 0 h 319"/>
                <a:gd name="T32" fmla="*/ 1 w 6995"/>
                <a:gd name="T33" fmla="*/ 0 h 319"/>
                <a:gd name="T34" fmla="*/ 1 w 6995"/>
                <a:gd name="T35" fmla="*/ 0 h 319"/>
                <a:gd name="T36" fmla="*/ 1 w 6995"/>
                <a:gd name="T37" fmla="*/ 0 h 319"/>
                <a:gd name="T38" fmla="*/ 1 w 6995"/>
                <a:gd name="T39" fmla="*/ 0 h 319"/>
                <a:gd name="T40" fmla="*/ 1 w 6995"/>
                <a:gd name="T41" fmla="*/ 0 h 319"/>
                <a:gd name="T42" fmla="*/ 1 w 6995"/>
                <a:gd name="T43" fmla="*/ 0 h 319"/>
                <a:gd name="T44" fmla="*/ 1 w 6995"/>
                <a:gd name="T45" fmla="*/ 0 h 319"/>
                <a:gd name="T46" fmla="*/ 1 w 6995"/>
                <a:gd name="T47" fmla="*/ 0 h 319"/>
                <a:gd name="T48" fmla="*/ 1 w 6995"/>
                <a:gd name="T49" fmla="*/ 0 h 319"/>
                <a:gd name="T50" fmla="*/ 1 w 6995"/>
                <a:gd name="T51" fmla="*/ 0 h 319"/>
                <a:gd name="T52" fmla="*/ 1 w 6995"/>
                <a:gd name="T53" fmla="*/ 0 h 319"/>
                <a:gd name="T54" fmla="*/ 1 w 6995"/>
                <a:gd name="T55" fmla="*/ 0 h 319"/>
                <a:gd name="T56" fmla="*/ 1 w 6995"/>
                <a:gd name="T57" fmla="*/ 0 h 319"/>
                <a:gd name="T58" fmla="*/ 0 w 6995"/>
                <a:gd name="T59" fmla="*/ 0 h 3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995"/>
                <a:gd name="T91" fmla="*/ 0 h 319"/>
                <a:gd name="T92" fmla="*/ 6995 w 6995"/>
                <a:gd name="T93" fmla="*/ 319 h 3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995" h="319">
                  <a:moveTo>
                    <a:pt x="6995" y="319"/>
                  </a:moveTo>
                  <a:lnTo>
                    <a:pt x="6740" y="319"/>
                  </a:lnTo>
                  <a:lnTo>
                    <a:pt x="6740" y="0"/>
                  </a:lnTo>
                  <a:lnTo>
                    <a:pt x="6230" y="0"/>
                  </a:lnTo>
                  <a:lnTo>
                    <a:pt x="6230" y="319"/>
                  </a:lnTo>
                  <a:lnTo>
                    <a:pt x="5741" y="319"/>
                  </a:lnTo>
                  <a:lnTo>
                    <a:pt x="5741" y="0"/>
                  </a:lnTo>
                  <a:lnTo>
                    <a:pt x="5252" y="0"/>
                  </a:lnTo>
                  <a:lnTo>
                    <a:pt x="5252" y="319"/>
                  </a:lnTo>
                  <a:lnTo>
                    <a:pt x="4742" y="319"/>
                  </a:lnTo>
                  <a:lnTo>
                    <a:pt x="4742" y="0"/>
                  </a:lnTo>
                  <a:lnTo>
                    <a:pt x="4253" y="0"/>
                  </a:lnTo>
                  <a:lnTo>
                    <a:pt x="4253" y="319"/>
                  </a:lnTo>
                  <a:lnTo>
                    <a:pt x="3742" y="319"/>
                  </a:lnTo>
                  <a:lnTo>
                    <a:pt x="3742" y="0"/>
                  </a:lnTo>
                  <a:lnTo>
                    <a:pt x="3253" y="0"/>
                  </a:lnTo>
                  <a:lnTo>
                    <a:pt x="3253" y="319"/>
                  </a:lnTo>
                  <a:lnTo>
                    <a:pt x="2743" y="319"/>
                  </a:lnTo>
                  <a:lnTo>
                    <a:pt x="2743" y="0"/>
                  </a:lnTo>
                  <a:lnTo>
                    <a:pt x="2254" y="0"/>
                  </a:lnTo>
                  <a:lnTo>
                    <a:pt x="2254" y="319"/>
                  </a:lnTo>
                  <a:lnTo>
                    <a:pt x="1744" y="319"/>
                  </a:lnTo>
                  <a:lnTo>
                    <a:pt x="1744" y="0"/>
                  </a:lnTo>
                  <a:lnTo>
                    <a:pt x="1255" y="0"/>
                  </a:lnTo>
                  <a:lnTo>
                    <a:pt x="1255" y="319"/>
                  </a:lnTo>
                  <a:lnTo>
                    <a:pt x="766" y="319"/>
                  </a:lnTo>
                  <a:lnTo>
                    <a:pt x="766" y="0"/>
                  </a:lnTo>
                  <a:lnTo>
                    <a:pt x="256" y="0"/>
                  </a:lnTo>
                  <a:lnTo>
                    <a:pt x="256" y="319"/>
                  </a:lnTo>
                  <a:lnTo>
                    <a:pt x="0" y="31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5" name="Freeform 78"/>
            <p:cNvSpPr>
              <a:spLocks/>
            </p:cNvSpPr>
            <p:nvPr/>
          </p:nvSpPr>
          <p:spPr bwMode="auto">
            <a:xfrm>
              <a:off x="1278" y="2478"/>
              <a:ext cx="3498" cy="149"/>
            </a:xfrm>
            <a:custGeom>
              <a:avLst/>
              <a:gdLst>
                <a:gd name="T0" fmla="*/ 1 w 6995"/>
                <a:gd name="T1" fmla="*/ 0 h 297"/>
                <a:gd name="T2" fmla="*/ 1 w 6995"/>
                <a:gd name="T3" fmla="*/ 0 h 297"/>
                <a:gd name="T4" fmla="*/ 1 w 6995"/>
                <a:gd name="T5" fmla="*/ 1 h 297"/>
                <a:gd name="T6" fmla="*/ 1 w 6995"/>
                <a:gd name="T7" fmla="*/ 1 h 297"/>
                <a:gd name="T8" fmla="*/ 1 w 6995"/>
                <a:gd name="T9" fmla="*/ 0 h 297"/>
                <a:gd name="T10" fmla="*/ 1 w 6995"/>
                <a:gd name="T11" fmla="*/ 0 h 297"/>
                <a:gd name="T12" fmla="*/ 1 w 6995"/>
                <a:gd name="T13" fmla="*/ 1 h 297"/>
                <a:gd name="T14" fmla="*/ 1 w 6995"/>
                <a:gd name="T15" fmla="*/ 1 h 297"/>
                <a:gd name="T16" fmla="*/ 1 w 6995"/>
                <a:gd name="T17" fmla="*/ 0 h 297"/>
                <a:gd name="T18" fmla="*/ 1 w 6995"/>
                <a:gd name="T19" fmla="*/ 0 h 297"/>
                <a:gd name="T20" fmla="*/ 1 w 6995"/>
                <a:gd name="T21" fmla="*/ 1 h 297"/>
                <a:gd name="T22" fmla="*/ 1 w 6995"/>
                <a:gd name="T23" fmla="*/ 1 h 297"/>
                <a:gd name="T24" fmla="*/ 1 w 6995"/>
                <a:gd name="T25" fmla="*/ 0 h 297"/>
                <a:gd name="T26" fmla="*/ 1 w 6995"/>
                <a:gd name="T27" fmla="*/ 0 h 297"/>
                <a:gd name="T28" fmla="*/ 1 w 6995"/>
                <a:gd name="T29" fmla="*/ 1 h 297"/>
                <a:gd name="T30" fmla="*/ 0 w 6995"/>
                <a:gd name="T31" fmla="*/ 1 h 29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995"/>
                <a:gd name="T49" fmla="*/ 0 h 297"/>
                <a:gd name="T50" fmla="*/ 6995 w 6995"/>
                <a:gd name="T51" fmla="*/ 297 h 29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995" h="297">
                  <a:moveTo>
                    <a:pt x="6995" y="0"/>
                  </a:moveTo>
                  <a:lnTo>
                    <a:pt x="6294" y="0"/>
                  </a:lnTo>
                  <a:lnTo>
                    <a:pt x="6294" y="297"/>
                  </a:lnTo>
                  <a:lnTo>
                    <a:pt x="5294" y="297"/>
                  </a:lnTo>
                  <a:lnTo>
                    <a:pt x="5294" y="0"/>
                  </a:lnTo>
                  <a:lnTo>
                    <a:pt x="4316" y="0"/>
                  </a:lnTo>
                  <a:lnTo>
                    <a:pt x="4316" y="297"/>
                  </a:lnTo>
                  <a:lnTo>
                    <a:pt x="3317" y="297"/>
                  </a:lnTo>
                  <a:lnTo>
                    <a:pt x="3317" y="0"/>
                  </a:lnTo>
                  <a:lnTo>
                    <a:pt x="2318" y="0"/>
                  </a:lnTo>
                  <a:lnTo>
                    <a:pt x="2318" y="297"/>
                  </a:lnTo>
                  <a:lnTo>
                    <a:pt x="1319" y="297"/>
                  </a:lnTo>
                  <a:lnTo>
                    <a:pt x="1319" y="0"/>
                  </a:lnTo>
                  <a:lnTo>
                    <a:pt x="319" y="0"/>
                  </a:lnTo>
                  <a:lnTo>
                    <a:pt x="319" y="297"/>
                  </a:lnTo>
                  <a:lnTo>
                    <a:pt x="0" y="29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6" name="Freeform 79"/>
            <p:cNvSpPr>
              <a:spLocks/>
            </p:cNvSpPr>
            <p:nvPr/>
          </p:nvSpPr>
          <p:spPr bwMode="auto">
            <a:xfrm>
              <a:off x="1278" y="2776"/>
              <a:ext cx="3498" cy="149"/>
            </a:xfrm>
            <a:custGeom>
              <a:avLst/>
              <a:gdLst>
                <a:gd name="T0" fmla="*/ 1 w 6995"/>
                <a:gd name="T1" fmla="*/ 1 h 298"/>
                <a:gd name="T2" fmla="*/ 1 w 6995"/>
                <a:gd name="T3" fmla="*/ 1 h 298"/>
                <a:gd name="T4" fmla="*/ 1 w 6995"/>
                <a:gd name="T5" fmla="*/ 0 h 298"/>
                <a:gd name="T6" fmla="*/ 1 w 6995"/>
                <a:gd name="T7" fmla="*/ 0 h 298"/>
                <a:gd name="T8" fmla="*/ 1 w 6995"/>
                <a:gd name="T9" fmla="*/ 1 h 298"/>
                <a:gd name="T10" fmla="*/ 0 w 6995"/>
                <a:gd name="T11" fmla="*/ 1 h 2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95"/>
                <a:gd name="T19" fmla="*/ 0 h 298"/>
                <a:gd name="T20" fmla="*/ 6995 w 6995"/>
                <a:gd name="T21" fmla="*/ 298 h 29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95" h="298">
                  <a:moveTo>
                    <a:pt x="6995" y="298"/>
                  </a:moveTo>
                  <a:lnTo>
                    <a:pt x="3317" y="298"/>
                  </a:lnTo>
                  <a:lnTo>
                    <a:pt x="3317" y="0"/>
                  </a:lnTo>
                  <a:lnTo>
                    <a:pt x="1319" y="0"/>
                  </a:lnTo>
                  <a:lnTo>
                    <a:pt x="1319" y="298"/>
                  </a:lnTo>
                  <a:lnTo>
                    <a:pt x="0" y="298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7" name="Freeform 80"/>
            <p:cNvSpPr>
              <a:spLocks/>
            </p:cNvSpPr>
            <p:nvPr/>
          </p:nvSpPr>
          <p:spPr bwMode="auto">
            <a:xfrm>
              <a:off x="1278" y="3084"/>
              <a:ext cx="3498" cy="149"/>
            </a:xfrm>
            <a:custGeom>
              <a:avLst/>
              <a:gdLst>
                <a:gd name="T0" fmla="*/ 1 w 6995"/>
                <a:gd name="T1" fmla="*/ 1 h 297"/>
                <a:gd name="T2" fmla="*/ 1 w 6995"/>
                <a:gd name="T3" fmla="*/ 1 h 297"/>
                <a:gd name="T4" fmla="*/ 1 w 6995"/>
                <a:gd name="T5" fmla="*/ 0 h 297"/>
                <a:gd name="T6" fmla="*/ 1 w 6995"/>
                <a:gd name="T7" fmla="*/ 0 h 297"/>
                <a:gd name="T8" fmla="*/ 1 w 6995"/>
                <a:gd name="T9" fmla="*/ 1 h 297"/>
                <a:gd name="T10" fmla="*/ 0 w 6995"/>
                <a:gd name="T11" fmla="*/ 1 h 2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95"/>
                <a:gd name="T19" fmla="*/ 0 h 297"/>
                <a:gd name="T20" fmla="*/ 6995 w 6995"/>
                <a:gd name="T21" fmla="*/ 297 h 29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95" h="297">
                  <a:moveTo>
                    <a:pt x="6995" y="297"/>
                  </a:moveTo>
                  <a:lnTo>
                    <a:pt x="5294" y="297"/>
                  </a:lnTo>
                  <a:lnTo>
                    <a:pt x="5294" y="0"/>
                  </a:lnTo>
                  <a:lnTo>
                    <a:pt x="3317" y="0"/>
                  </a:lnTo>
                  <a:lnTo>
                    <a:pt x="3317" y="297"/>
                  </a:lnTo>
                  <a:lnTo>
                    <a:pt x="0" y="29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8" name="Rectangle 81"/>
            <p:cNvSpPr>
              <a:spLocks noChangeArrowheads="1"/>
            </p:cNvSpPr>
            <p:nvPr/>
          </p:nvSpPr>
          <p:spPr bwMode="auto">
            <a:xfrm>
              <a:off x="2422" y="3648"/>
              <a:ext cx="990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9" name="AutoShape 83"/>
            <p:cNvSpPr>
              <a:spLocks noChangeArrowheads="1"/>
            </p:cNvSpPr>
            <p:nvPr/>
          </p:nvSpPr>
          <p:spPr bwMode="auto">
            <a:xfrm>
              <a:off x="2047" y="1111"/>
              <a:ext cx="273" cy="24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itle 1">
            <a:extLst>
              <a:ext uri="{FF2B5EF4-FFF2-40B4-BE49-F238E27FC236}">
                <a16:creationId xmlns:a16="http://schemas.microsoft.com/office/drawing/2014/main" id="{BD45D2EC-E49B-4448-9AD7-F97FDFEB310E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D Flip-Flop</a:t>
            </a:r>
          </a:p>
        </p:txBody>
      </p:sp>
      <p:grpSp>
        <p:nvGrpSpPr>
          <p:cNvPr id="71682" name="Group 1">
            <a:extLst>
              <a:ext uri="{FF2B5EF4-FFF2-40B4-BE49-F238E27FC236}">
                <a16:creationId xmlns:a16="http://schemas.microsoft.com/office/drawing/2014/main" id="{BDE2B857-D2B5-A044-828D-0EE064702F3E}"/>
              </a:ext>
            </a:extLst>
          </p:cNvPr>
          <p:cNvGrpSpPr>
            <a:grpSpLocks/>
          </p:cNvGrpSpPr>
          <p:nvPr/>
        </p:nvGrpSpPr>
        <p:grpSpPr bwMode="auto">
          <a:xfrm>
            <a:off x="292100" y="2460625"/>
            <a:ext cx="8623300" cy="2833688"/>
            <a:chOff x="-89258" y="2460254"/>
            <a:chExt cx="8623658" cy="2834759"/>
          </a:xfrm>
        </p:grpSpPr>
        <p:sp>
          <p:nvSpPr>
            <p:cNvPr id="71684" name="Line 4">
              <a:extLst>
                <a:ext uri="{FF2B5EF4-FFF2-40B4-BE49-F238E27FC236}">
                  <a16:creationId xmlns:a16="http://schemas.microsoft.com/office/drawing/2014/main" id="{3268CDE0-DAB2-A64C-A2F0-99DE5621C6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5" name="Line 5">
              <a:extLst>
                <a:ext uri="{FF2B5EF4-FFF2-40B4-BE49-F238E27FC236}">
                  <a16:creationId xmlns:a16="http://schemas.microsoft.com/office/drawing/2014/main" id="{231BA757-2C8D-6145-9CB2-D0647DCCB4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6" name="Line 6">
              <a:extLst>
                <a:ext uri="{FF2B5EF4-FFF2-40B4-BE49-F238E27FC236}">
                  <a16:creationId xmlns:a16="http://schemas.microsoft.com/office/drawing/2014/main" id="{133764EE-83DE-4D42-AD39-2FFADD3E41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7" name="Freeform 7">
              <a:extLst>
                <a:ext uri="{FF2B5EF4-FFF2-40B4-BE49-F238E27FC236}">
                  <a16:creationId xmlns:a16="http://schemas.microsoft.com/office/drawing/2014/main" id="{1E221862-9773-2A42-A8F0-A32750703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8" name="Freeform 8">
              <a:extLst>
                <a:ext uri="{FF2B5EF4-FFF2-40B4-BE49-F238E27FC236}">
                  <a16:creationId xmlns:a16="http://schemas.microsoft.com/office/drawing/2014/main" id="{916C5BD7-B25E-9148-B1DC-F99051FA9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9" name="Freeform 10">
              <a:extLst>
                <a:ext uri="{FF2B5EF4-FFF2-40B4-BE49-F238E27FC236}">
                  <a16:creationId xmlns:a16="http://schemas.microsoft.com/office/drawing/2014/main" id="{5B09350C-0FC7-244D-A341-0541F306C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0" name="Freeform 11">
              <a:extLst>
                <a:ext uri="{FF2B5EF4-FFF2-40B4-BE49-F238E27FC236}">
                  <a16:creationId xmlns:a16="http://schemas.microsoft.com/office/drawing/2014/main" id="{3B781313-29BE-B849-88E2-3FF3A3AC7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1" name="Line 13">
              <a:extLst>
                <a:ext uri="{FF2B5EF4-FFF2-40B4-BE49-F238E27FC236}">
                  <a16:creationId xmlns:a16="http://schemas.microsoft.com/office/drawing/2014/main" id="{E1B28AC5-F045-3E4C-BECE-BEBBB44998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2" name="Line 14">
              <a:extLst>
                <a:ext uri="{FF2B5EF4-FFF2-40B4-BE49-F238E27FC236}">
                  <a16:creationId xmlns:a16="http://schemas.microsoft.com/office/drawing/2014/main" id="{B6D189C8-7444-F847-A8B8-E682C25F6D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3" name="Freeform 18">
              <a:extLst>
                <a:ext uri="{FF2B5EF4-FFF2-40B4-BE49-F238E27FC236}">
                  <a16:creationId xmlns:a16="http://schemas.microsoft.com/office/drawing/2014/main" id="{D4CA1D78-DBE3-754C-B186-49FAA4D43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4" name="Freeform 20">
              <a:extLst>
                <a:ext uri="{FF2B5EF4-FFF2-40B4-BE49-F238E27FC236}">
                  <a16:creationId xmlns:a16="http://schemas.microsoft.com/office/drawing/2014/main" id="{AAF72E44-79AB-0A48-B3F6-9CDA10EAD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5" name="Line 25">
              <a:extLst>
                <a:ext uri="{FF2B5EF4-FFF2-40B4-BE49-F238E27FC236}">
                  <a16:creationId xmlns:a16="http://schemas.microsoft.com/office/drawing/2014/main" id="{22F39710-96E2-9C48-BB30-E6A05F518E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6" name="Rectangle 26">
              <a:extLst>
                <a:ext uri="{FF2B5EF4-FFF2-40B4-BE49-F238E27FC236}">
                  <a16:creationId xmlns:a16="http://schemas.microsoft.com/office/drawing/2014/main" id="{535708CD-4DAC-DB4F-9299-A31C1219D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697" name="Freeform 29">
              <a:extLst>
                <a:ext uri="{FF2B5EF4-FFF2-40B4-BE49-F238E27FC236}">
                  <a16:creationId xmlns:a16="http://schemas.microsoft.com/office/drawing/2014/main" id="{407375FB-67F7-4D4E-94B7-7F6D990F8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8" name="Freeform 34">
              <a:extLst>
                <a:ext uri="{FF2B5EF4-FFF2-40B4-BE49-F238E27FC236}">
                  <a16:creationId xmlns:a16="http://schemas.microsoft.com/office/drawing/2014/main" id="{B5C0939A-2DE8-9646-8C05-ED8CB9E05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9" name="Line 35">
              <a:extLst>
                <a:ext uri="{FF2B5EF4-FFF2-40B4-BE49-F238E27FC236}">
                  <a16:creationId xmlns:a16="http://schemas.microsoft.com/office/drawing/2014/main" id="{57C514C9-71C9-8143-9A54-EA57F34EF5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0" name="Freeform 40">
              <a:extLst>
                <a:ext uri="{FF2B5EF4-FFF2-40B4-BE49-F238E27FC236}">
                  <a16:creationId xmlns:a16="http://schemas.microsoft.com/office/drawing/2014/main" id="{CA9DDBB3-A021-374E-BB1E-02EBB6879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01" name="Line 41">
              <a:extLst>
                <a:ext uri="{FF2B5EF4-FFF2-40B4-BE49-F238E27FC236}">
                  <a16:creationId xmlns:a16="http://schemas.microsoft.com/office/drawing/2014/main" id="{DC81855A-06B4-2C48-A3CE-2F50F18016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2" name="Line 42">
              <a:extLst>
                <a:ext uri="{FF2B5EF4-FFF2-40B4-BE49-F238E27FC236}">
                  <a16:creationId xmlns:a16="http://schemas.microsoft.com/office/drawing/2014/main" id="{4760787A-B636-6544-BC97-5D0C97E024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3" name="Freeform 44">
              <a:extLst>
                <a:ext uri="{FF2B5EF4-FFF2-40B4-BE49-F238E27FC236}">
                  <a16:creationId xmlns:a16="http://schemas.microsoft.com/office/drawing/2014/main" id="{B7A3AC32-1E81-F34A-AF4A-BB27D344D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04" name="Line 45">
              <a:extLst>
                <a:ext uri="{FF2B5EF4-FFF2-40B4-BE49-F238E27FC236}">
                  <a16:creationId xmlns:a16="http://schemas.microsoft.com/office/drawing/2014/main" id="{E5B9E46C-A353-764A-853A-783DE839D0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5" name="Freeform 46">
              <a:extLst>
                <a:ext uri="{FF2B5EF4-FFF2-40B4-BE49-F238E27FC236}">
                  <a16:creationId xmlns:a16="http://schemas.microsoft.com/office/drawing/2014/main" id="{2FE9D72F-333C-1B4B-A008-61007332187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06" name="Freeform 51">
              <a:extLst>
                <a:ext uri="{FF2B5EF4-FFF2-40B4-BE49-F238E27FC236}">
                  <a16:creationId xmlns:a16="http://schemas.microsoft.com/office/drawing/2014/main" id="{BEC55C68-8BBB-C349-8F49-42EF99806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7" name="Rectangle 52">
              <a:extLst>
                <a:ext uri="{FF2B5EF4-FFF2-40B4-BE49-F238E27FC236}">
                  <a16:creationId xmlns:a16="http://schemas.microsoft.com/office/drawing/2014/main" id="{4A57DDF4-EA2C-A143-909F-5C8C2166F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08" name="AutoShape 56">
              <a:extLst>
                <a:ext uri="{FF2B5EF4-FFF2-40B4-BE49-F238E27FC236}">
                  <a16:creationId xmlns:a16="http://schemas.microsoft.com/office/drawing/2014/main" id="{B0AA99EE-9B23-4548-8E64-122A10CB3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09" name="AutoShape 57">
              <a:extLst>
                <a:ext uri="{FF2B5EF4-FFF2-40B4-BE49-F238E27FC236}">
                  <a16:creationId xmlns:a16="http://schemas.microsoft.com/office/drawing/2014/main" id="{484825C1-0D21-A04A-AE5B-68AA9460D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0" name="AutoShape 59">
              <a:extLst>
                <a:ext uri="{FF2B5EF4-FFF2-40B4-BE49-F238E27FC236}">
                  <a16:creationId xmlns:a16="http://schemas.microsoft.com/office/drawing/2014/main" id="{5545930A-1ADC-824A-AE49-E8AD6F193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1" name="AutoShape 61">
              <a:extLst>
                <a:ext uri="{FF2B5EF4-FFF2-40B4-BE49-F238E27FC236}">
                  <a16:creationId xmlns:a16="http://schemas.microsoft.com/office/drawing/2014/main" id="{F00E37E8-F6A1-A14F-A877-FFEC26834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2" name="Freeform 64">
              <a:extLst>
                <a:ext uri="{FF2B5EF4-FFF2-40B4-BE49-F238E27FC236}">
                  <a16:creationId xmlns:a16="http://schemas.microsoft.com/office/drawing/2014/main" id="{01426EF3-D7AA-F84B-8615-3B881AF8C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3" name="Freeform 65">
              <a:extLst>
                <a:ext uri="{FF2B5EF4-FFF2-40B4-BE49-F238E27FC236}">
                  <a16:creationId xmlns:a16="http://schemas.microsoft.com/office/drawing/2014/main" id="{FA211889-89B2-444D-9A9A-43D0B0B58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4" name="Line 5">
              <a:extLst>
                <a:ext uri="{FF2B5EF4-FFF2-40B4-BE49-F238E27FC236}">
                  <a16:creationId xmlns:a16="http://schemas.microsoft.com/office/drawing/2014/main" id="{D16AF3E9-CCCB-704F-A6F1-789A84B2E1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349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5" name="Line 6">
              <a:extLst>
                <a:ext uri="{FF2B5EF4-FFF2-40B4-BE49-F238E27FC236}">
                  <a16:creationId xmlns:a16="http://schemas.microsoft.com/office/drawing/2014/main" id="{52A33AEA-CA92-204D-BF09-6604BC81C4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6" name="Freeform 7">
              <a:extLst>
                <a:ext uri="{FF2B5EF4-FFF2-40B4-BE49-F238E27FC236}">
                  <a16:creationId xmlns:a16="http://schemas.microsoft.com/office/drawing/2014/main" id="{651FB515-B1E1-0C4C-8764-0D498790D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7" name="Freeform 8">
              <a:extLst>
                <a:ext uri="{FF2B5EF4-FFF2-40B4-BE49-F238E27FC236}">
                  <a16:creationId xmlns:a16="http://schemas.microsoft.com/office/drawing/2014/main" id="{272BB02E-91E0-8242-9342-A46FC1E01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8" name="Freeform 10">
              <a:extLst>
                <a:ext uri="{FF2B5EF4-FFF2-40B4-BE49-F238E27FC236}">
                  <a16:creationId xmlns:a16="http://schemas.microsoft.com/office/drawing/2014/main" id="{AF512D58-FA33-8D4B-8E66-D0BE27A71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9" name="Freeform 11">
              <a:extLst>
                <a:ext uri="{FF2B5EF4-FFF2-40B4-BE49-F238E27FC236}">
                  <a16:creationId xmlns:a16="http://schemas.microsoft.com/office/drawing/2014/main" id="{F621A4DD-BFF2-CF42-A30D-12E1E87D0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20" name="Line 13">
              <a:extLst>
                <a:ext uri="{FF2B5EF4-FFF2-40B4-BE49-F238E27FC236}">
                  <a16:creationId xmlns:a16="http://schemas.microsoft.com/office/drawing/2014/main" id="{D53454C6-2512-2C4E-8A75-5444979E6B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1" name="Line 14">
              <a:extLst>
                <a:ext uri="{FF2B5EF4-FFF2-40B4-BE49-F238E27FC236}">
                  <a16:creationId xmlns:a16="http://schemas.microsoft.com/office/drawing/2014/main" id="{CED1AFB9-64FB-9646-A59B-F63015E2A2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2" name="Freeform 20">
              <a:extLst>
                <a:ext uri="{FF2B5EF4-FFF2-40B4-BE49-F238E27FC236}">
                  <a16:creationId xmlns:a16="http://schemas.microsoft.com/office/drawing/2014/main" id="{A0DBBF76-2D95-A04E-AF29-224320FF6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23" name="Line 21">
              <a:extLst>
                <a:ext uri="{FF2B5EF4-FFF2-40B4-BE49-F238E27FC236}">
                  <a16:creationId xmlns:a16="http://schemas.microsoft.com/office/drawing/2014/main" id="{87F37C65-8718-C94A-8206-DED3D39C9C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4" name="Line 25">
              <a:extLst>
                <a:ext uri="{FF2B5EF4-FFF2-40B4-BE49-F238E27FC236}">
                  <a16:creationId xmlns:a16="http://schemas.microsoft.com/office/drawing/2014/main" id="{7402E4EC-104B-C149-9BE5-282CAB9921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5" name="Freeform 29">
              <a:extLst>
                <a:ext uri="{FF2B5EF4-FFF2-40B4-BE49-F238E27FC236}">
                  <a16:creationId xmlns:a16="http://schemas.microsoft.com/office/drawing/2014/main" id="{775365D1-5653-C040-84D3-2E09CA32F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6" name="Freeform 34">
              <a:extLst>
                <a:ext uri="{FF2B5EF4-FFF2-40B4-BE49-F238E27FC236}">
                  <a16:creationId xmlns:a16="http://schemas.microsoft.com/office/drawing/2014/main" id="{0F92D23C-3848-C04A-87D9-FD31B2872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7" name="Line 35">
              <a:extLst>
                <a:ext uri="{FF2B5EF4-FFF2-40B4-BE49-F238E27FC236}">
                  <a16:creationId xmlns:a16="http://schemas.microsoft.com/office/drawing/2014/main" id="{C682B07C-9DE8-A940-8DCD-418E5ED6CA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8" name="Freeform 40">
              <a:extLst>
                <a:ext uri="{FF2B5EF4-FFF2-40B4-BE49-F238E27FC236}">
                  <a16:creationId xmlns:a16="http://schemas.microsoft.com/office/drawing/2014/main" id="{F64665F8-D360-374D-A4C8-4CC8D7B82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29" name="Line 41">
              <a:extLst>
                <a:ext uri="{FF2B5EF4-FFF2-40B4-BE49-F238E27FC236}">
                  <a16:creationId xmlns:a16="http://schemas.microsoft.com/office/drawing/2014/main" id="{E7DDBE03-1ACC-4E4A-BF32-5FD194EFEB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0" name="Line 42">
              <a:extLst>
                <a:ext uri="{FF2B5EF4-FFF2-40B4-BE49-F238E27FC236}">
                  <a16:creationId xmlns:a16="http://schemas.microsoft.com/office/drawing/2014/main" id="{2921CA82-E437-2C4B-9FC9-35A9F781AD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1" name="Freeform 44">
              <a:extLst>
                <a:ext uri="{FF2B5EF4-FFF2-40B4-BE49-F238E27FC236}">
                  <a16:creationId xmlns:a16="http://schemas.microsoft.com/office/drawing/2014/main" id="{3D50A06E-D81A-694F-9949-9A3C6228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32" name="Line 45">
              <a:extLst>
                <a:ext uri="{FF2B5EF4-FFF2-40B4-BE49-F238E27FC236}">
                  <a16:creationId xmlns:a16="http://schemas.microsoft.com/office/drawing/2014/main" id="{6E7631B8-9334-5445-A82F-6B0E1113B7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3" name="Freeform 51">
              <a:extLst>
                <a:ext uri="{FF2B5EF4-FFF2-40B4-BE49-F238E27FC236}">
                  <a16:creationId xmlns:a16="http://schemas.microsoft.com/office/drawing/2014/main" id="{89FE0B7A-A685-EE46-8D82-302C867F9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4" name="Line 53">
              <a:extLst>
                <a:ext uri="{FF2B5EF4-FFF2-40B4-BE49-F238E27FC236}">
                  <a16:creationId xmlns:a16="http://schemas.microsoft.com/office/drawing/2014/main" id="{D6A33C63-5791-FA48-84A8-E88172CD9F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5" name="Rectangle 54">
              <a:extLst>
                <a:ext uri="{FF2B5EF4-FFF2-40B4-BE49-F238E27FC236}">
                  <a16:creationId xmlns:a16="http://schemas.microsoft.com/office/drawing/2014/main" id="{2DC470F2-65C2-934F-ACB4-ACFA21D12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6" name="Rectangle 55">
              <a:extLst>
                <a:ext uri="{FF2B5EF4-FFF2-40B4-BE49-F238E27FC236}">
                  <a16:creationId xmlns:a16="http://schemas.microsoft.com/office/drawing/2014/main" id="{40221399-16FC-EC49-9C75-E1BBFEE46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7" name="AutoShape 56">
              <a:extLst>
                <a:ext uri="{FF2B5EF4-FFF2-40B4-BE49-F238E27FC236}">
                  <a16:creationId xmlns:a16="http://schemas.microsoft.com/office/drawing/2014/main" id="{870BAF6F-0D45-F64F-9D4B-20B0AAD55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8" name="AutoShape 57">
              <a:extLst>
                <a:ext uri="{FF2B5EF4-FFF2-40B4-BE49-F238E27FC236}">
                  <a16:creationId xmlns:a16="http://schemas.microsoft.com/office/drawing/2014/main" id="{BC776C06-FCED-A447-9D19-304FA794B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9" name="AutoShape 59">
              <a:extLst>
                <a:ext uri="{FF2B5EF4-FFF2-40B4-BE49-F238E27FC236}">
                  <a16:creationId xmlns:a16="http://schemas.microsoft.com/office/drawing/2014/main" id="{AE25C1A3-8359-4046-9A39-6A58E0981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0" name="AutoShape 61">
              <a:extLst>
                <a:ext uri="{FF2B5EF4-FFF2-40B4-BE49-F238E27FC236}">
                  <a16:creationId xmlns:a16="http://schemas.microsoft.com/office/drawing/2014/main" id="{B6FDDF56-8134-B94C-BEBF-70DD92A21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1" name="Freeform 64">
              <a:extLst>
                <a:ext uri="{FF2B5EF4-FFF2-40B4-BE49-F238E27FC236}">
                  <a16:creationId xmlns:a16="http://schemas.microsoft.com/office/drawing/2014/main" id="{8AF361C6-87F5-5847-A202-47C52ED15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2" name="Freeform 65">
              <a:extLst>
                <a:ext uri="{FF2B5EF4-FFF2-40B4-BE49-F238E27FC236}">
                  <a16:creationId xmlns:a16="http://schemas.microsoft.com/office/drawing/2014/main" id="{36D54EBB-1328-C84A-A018-50345A82E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3" name="Line 14">
              <a:extLst>
                <a:ext uri="{FF2B5EF4-FFF2-40B4-BE49-F238E27FC236}">
                  <a16:creationId xmlns:a16="http://schemas.microsoft.com/office/drawing/2014/main" id="{6FEEDC9C-9351-1F4D-9E3A-41859D8ECD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4" name="Line 14">
              <a:extLst>
                <a:ext uri="{FF2B5EF4-FFF2-40B4-BE49-F238E27FC236}">
                  <a16:creationId xmlns:a16="http://schemas.microsoft.com/office/drawing/2014/main" id="{45017709-27B7-9048-BE59-952162922D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5" name="Line 14">
              <a:extLst>
                <a:ext uri="{FF2B5EF4-FFF2-40B4-BE49-F238E27FC236}">
                  <a16:creationId xmlns:a16="http://schemas.microsoft.com/office/drawing/2014/main" id="{38DA0A1A-FA6E-A243-B0AA-F84A55D9CE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6" name="Line 14">
              <a:extLst>
                <a:ext uri="{FF2B5EF4-FFF2-40B4-BE49-F238E27FC236}">
                  <a16:creationId xmlns:a16="http://schemas.microsoft.com/office/drawing/2014/main" id="{F93E4884-0CB5-1849-85CE-244DB53378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7" name="Line 13">
              <a:extLst>
                <a:ext uri="{FF2B5EF4-FFF2-40B4-BE49-F238E27FC236}">
                  <a16:creationId xmlns:a16="http://schemas.microsoft.com/office/drawing/2014/main" id="{995DDFC0-5120-1248-80AC-882AF97ECC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8" name="Line 19">
              <a:extLst>
                <a:ext uri="{FF2B5EF4-FFF2-40B4-BE49-F238E27FC236}">
                  <a16:creationId xmlns:a16="http://schemas.microsoft.com/office/drawing/2014/main" id="{F3925852-3DAF-4241-B521-2AD79CA269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9" name="Line 47">
              <a:extLst>
                <a:ext uri="{FF2B5EF4-FFF2-40B4-BE49-F238E27FC236}">
                  <a16:creationId xmlns:a16="http://schemas.microsoft.com/office/drawing/2014/main" id="{8405915A-C47D-A842-BC9D-6C57AD42DF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0" name="Line 13">
              <a:extLst>
                <a:ext uri="{FF2B5EF4-FFF2-40B4-BE49-F238E27FC236}">
                  <a16:creationId xmlns:a16="http://schemas.microsoft.com/office/drawing/2014/main" id="{AD8700A4-7038-F042-A445-FE70C247326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1" name="Freeform 29">
              <a:extLst>
                <a:ext uri="{FF2B5EF4-FFF2-40B4-BE49-F238E27FC236}">
                  <a16:creationId xmlns:a16="http://schemas.microsoft.com/office/drawing/2014/main" id="{9FB1B9FC-3CE9-A840-A825-D4CFB0E2F17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2" name="Isosceles Triangle 11">
              <a:extLst>
                <a:ext uri="{FF2B5EF4-FFF2-40B4-BE49-F238E27FC236}">
                  <a16:creationId xmlns:a16="http://schemas.microsoft.com/office/drawing/2014/main" id="{483A38BB-96AA-8E4B-A819-2289DB9FE5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53" name="Line 13">
              <a:extLst>
                <a:ext uri="{FF2B5EF4-FFF2-40B4-BE49-F238E27FC236}">
                  <a16:creationId xmlns:a16="http://schemas.microsoft.com/office/drawing/2014/main" id="{CB15AB86-C1C7-EC45-9247-800242F04CF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4" name="Freeform 65">
              <a:extLst>
                <a:ext uri="{FF2B5EF4-FFF2-40B4-BE49-F238E27FC236}">
                  <a16:creationId xmlns:a16="http://schemas.microsoft.com/office/drawing/2014/main" id="{D77BAE8B-6919-C240-AE8D-61837FAA7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5" name="Freeform 29">
              <a:extLst>
                <a:ext uri="{FF2B5EF4-FFF2-40B4-BE49-F238E27FC236}">
                  <a16:creationId xmlns:a16="http://schemas.microsoft.com/office/drawing/2014/main" id="{5EDF41CA-F98B-A749-9693-73812A865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6" name="Isosceles Triangle 11">
              <a:extLst>
                <a:ext uri="{FF2B5EF4-FFF2-40B4-BE49-F238E27FC236}">
                  <a16:creationId xmlns:a16="http://schemas.microsoft.com/office/drawing/2014/main" id="{3F7CC978-4479-544D-B771-AFCEE04F4E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57" name="Line 4">
              <a:extLst>
                <a:ext uri="{FF2B5EF4-FFF2-40B4-BE49-F238E27FC236}">
                  <a16:creationId xmlns:a16="http://schemas.microsoft.com/office/drawing/2014/main" id="{891A56FA-7E4E-024F-A1EB-1891FAA0B3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8" name="Freeform 65">
              <a:extLst>
                <a:ext uri="{FF2B5EF4-FFF2-40B4-BE49-F238E27FC236}">
                  <a16:creationId xmlns:a16="http://schemas.microsoft.com/office/drawing/2014/main" id="{5CC70549-6622-E04A-8AB6-1C0B4E4EA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683" name="TextBox 1">
            <a:extLst>
              <a:ext uri="{FF2B5EF4-FFF2-40B4-BE49-F238E27FC236}">
                <a16:creationId xmlns:a16="http://schemas.microsoft.com/office/drawing/2014/main" id="{6CA880DB-3B27-0147-A452-03D731708F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8463" y="1662113"/>
            <a:ext cx="47259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We need all of this just to store 1 bit!</a:t>
            </a:r>
          </a:p>
        </p:txBody>
      </p:sp>
    </p:spTree>
    <p:extLst>
      <p:ext uri="{BB962C8B-B14F-4D97-AF65-F5344CB8AC3E}">
        <p14:creationId xmlns:p14="http://schemas.microsoft.com/office/powerpoint/2010/main" val="1350218430"/>
      </p:ext>
    </p:extLst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A modulo-6 counter with asynchronous reset</a:t>
            </a:r>
          </a:p>
        </p:txBody>
      </p:sp>
      <p:sp>
        <p:nvSpPr>
          <p:cNvPr id="6553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5.26 from the textbook ]</a:t>
            </a:r>
          </a:p>
        </p:txBody>
      </p:sp>
      <p:grpSp>
        <p:nvGrpSpPr>
          <p:cNvPr id="65539" name="Group 99"/>
          <p:cNvGrpSpPr>
            <a:grpSpLocks/>
          </p:cNvGrpSpPr>
          <p:nvPr/>
        </p:nvGrpSpPr>
        <p:grpSpPr bwMode="auto">
          <a:xfrm>
            <a:off x="1187450" y="990600"/>
            <a:ext cx="6813550" cy="5680075"/>
            <a:chOff x="748" y="251"/>
            <a:chExt cx="4292" cy="3578"/>
          </a:xfrm>
        </p:grpSpPr>
        <p:sp>
          <p:nvSpPr>
            <p:cNvPr id="65540" name="Freeform 4"/>
            <p:cNvSpPr>
              <a:spLocks/>
            </p:cNvSpPr>
            <p:nvPr/>
          </p:nvSpPr>
          <p:spPr bwMode="auto">
            <a:xfrm>
              <a:off x="2892" y="263"/>
              <a:ext cx="1524" cy="169"/>
            </a:xfrm>
            <a:custGeom>
              <a:avLst/>
              <a:gdLst>
                <a:gd name="T0" fmla="*/ 0 w 3049"/>
                <a:gd name="T1" fmla="*/ 1 h 336"/>
                <a:gd name="T2" fmla="*/ 0 w 3049"/>
                <a:gd name="T3" fmla="*/ 1 h 336"/>
                <a:gd name="T4" fmla="*/ 0 w 3049"/>
                <a:gd name="T5" fmla="*/ 0 h 336"/>
                <a:gd name="T6" fmla="*/ 0 w 3049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49"/>
                <a:gd name="T13" fmla="*/ 0 h 336"/>
                <a:gd name="T14" fmla="*/ 3049 w 3049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49" h="336">
                  <a:moveTo>
                    <a:pt x="3049" y="336"/>
                  </a:moveTo>
                  <a:lnTo>
                    <a:pt x="2809" y="336"/>
                  </a:lnTo>
                  <a:lnTo>
                    <a:pt x="2809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1" name="Line 5"/>
            <p:cNvSpPr>
              <a:spLocks noChangeShapeType="1"/>
            </p:cNvSpPr>
            <p:nvPr/>
          </p:nvSpPr>
          <p:spPr bwMode="auto">
            <a:xfrm>
              <a:off x="3906" y="117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2" name="Line 6"/>
            <p:cNvSpPr>
              <a:spLocks noChangeShapeType="1"/>
            </p:cNvSpPr>
            <p:nvPr/>
          </p:nvSpPr>
          <p:spPr bwMode="auto">
            <a:xfrm flipV="1">
              <a:off x="1223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3" name="Line 7"/>
            <p:cNvSpPr>
              <a:spLocks noChangeShapeType="1"/>
            </p:cNvSpPr>
            <p:nvPr/>
          </p:nvSpPr>
          <p:spPr bwMode="auto">
            <a:xfrm flipV="1">
              <a:off x="1787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4" name="Line 8"/>
            <p:cNvSpPr>
              <a:spLocks noChangeShapeType="1"/>
            </p:cNvSpPr>
            <p:nvPr/>
          </p:nvSpPr>
          <p:spPr bwMode="auto">
            <a:xfrm flipV="1">
              <a:off x="235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5" name="Line 9"/>
            <p:cNvSpPr>
              <a:spLocks noChangeShapeType="1"/>
            </p:cNvSpPr>
            <p:nvPr/>
          </p:nvSpPr>
          <p:spPr bwMode="auto">
            <a:xfrm flipV="1">
              <a:off x="2916" y="1973"/>
              <a:ext cx="1" cy="135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6" name="Line 10"/>
            <p:cNvSpPr>
              <a:spLocks noChangeShapeType="1"/>
            </p:cNvSpPr>
            <p:nvPr/>
          </p:nvSpPr>
          <p:spPr bwMode="auto">
            <a:xfrm flipV="1">
              <a:off x="349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7" name="Line 11"/>
            <p:cNvSpPr>
              <a:spLocks noChangeShapeType="1"/>
            </p:cNvSpPr>
            <p:nvPr/>
          </p:nvSpPr>
          <p:spPr bwMode="auto">
            <a:xfrm flipV="1">
              <a:off x="4056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8" name="Line 12"/>
            <p:cNvSpPr>
              <a:spLocks noChangeShapeType="1"/>
            </p:cNvSpPr>
            <p:nvPr/>
          </p:nvSpPr>
          <p:spPr bwMode="auto">
            <a:xfrm flipV="1">
              <a:off x="4620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9" name="Line 13"/>
            <p:cNvSpPr>
              <a:spLocks noChangeShapeType="1"/>
            </p:cNvSpPr>
            <p:nvPr/>
          </p:nvSpPr>
          <p:spPr bwMode="auto">
            <a:xfrm flipH="1">
              <a:off x="3360" y="516"/>
              <a:ext cx="168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0" name="Rectangle 14"/>
            <p:cNvSpPr>
              <a:spLocks noChangeArrowheads="1"/>
            </p:cNvSpPr>
            <p:nvPr/>
          </p:nvSpPr>
          <p:spPr bwMode="auto">
            <a:xfrm>
              <a:off x="1523" y="432"/>
              <a:ext cx="432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1" name="Rectangle 15"/>
            <p:cNvSpPr>
              <a:spLocks noChangeArrowheads="1"/>
            </p:cNvSpPr>
            <p:nvPr/>
          </p:nvSpPr>
          <p:spPr bwMode="auto">
            <a:xfrm>
              <a:off x="1569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2" name="Rectangle 16"/>
            <p:cNvSpPr>
              <a:spLocks noChangeArrowheads="1"/>
            </p:cNvSpPr>
            <p:nvPr/>
          </p:nvSpPr>
          <p:spPr bwMode="auto">
            <a:xfrm>
              <a:off x="1819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3" name="Line 17"/>
            <p:cNvSpPr>
              <a:spLocks noChangeShapeType="1"/>
            </p:cNvSpPr>
            <p:nvPr/>
          </p:nvSpPr>
          <p:spPr bwMode="auto">
            <a:xfrm flipH="1" flipV="1">
              <a:off x="1835" y="889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4" name="Rectangle 18"/>
            <p:cNvSpPr>
              <a:spLocks noChangeArrowheads="1"/>
            </p:cNvSpPr>
            <p:nvPr/>
          </p:nvSpPr>
          <p:spPr bwMode="auto">
            <a:xfrm>
              <a:off x="1819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5" name="Rectangle 19"/>
            <p:cNvSpPr>
              <a:spLocks noChangeArrowheads="1"/>
            </p:cNvSpPr>
            <p:nvPr/>
          </p:nvSpPr>
          <p:spPr bwMode="auto">
            <a:xfrm>
              <a:off x="2291" y="432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6" name="Rectangle 20"/>
            <p:cNvSpPr>
              <a:spLocks noChangeArrowheads="1"/>
            </p:cNvSpPr>
            <p:nvPr/>
          </p:nvSpPr>
          <p:spPr bwMode="auto">
            <a:xfrm>
              <a:off x="864" y="878"/>
              <a:ext cx="2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7" name="Rectangle 21"/>
            <p:cNvSpPr>
              <a:spLocks noChangeArrowheads="1"/>
            </p:cNvSpPr>
            <p:nvPr/>
          </p:nvSpPr>
          <p:spPr bwMode="auto">
            <a:xfrm>
              <a:off x="2335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8" name="Rectangle 22"/>
            <p:cNvSpPr>
              <a:spLocks noChangeArrowheads="1"/>
            </p:cNvSpPr>
            <p:nvPr/>
          </p:nvSpPr>
          <p:spPr bwMode="auto">
            <a:xfrm>
              <a:off x="2584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9" name="Line 23"/>
            <p:cNvSpPr>
              <a:spLocks noChangeShapeType="1"/>
            </p:cNvSpPr>
            <p:nvPr/>
          </p:nvSpPr>
          <p:spPr bwMode="auto">
            <a:xfrm flipH="1" flipV="1">
              <a:off x="2592" y="889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0" name="Rectangle 24"/>
            <p:cNvSpPr>
              <a:spLocks noChangeArrowheads="1"/>
            </p:cNvSpPr>
            <p:nvPr/>
          </p:nvSpPr>
          <p:spPr bwMode="auto">
            <a:xfrm>
              <a:off x="3696" y="432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1" name="Rectangle 25"/>
            <p:cNvSpPr>
              <a:spLocks noChangeArrowheads="1"/>
            </p:cNvSpPr>
            <p:nvPr/>
          </p:nvSpPr>
          <p:spPr bwMode="auto">
            <a:xfrm>
              <a:off x="2585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2" name="Rectangle 26"/>
            <p:cNvSpPr>
              <a:spLocks noChangeArrowheads="1"/>
            </p:cNvSpPr>
            <p:nvPr/>
          </p:nvSpPr>
          <p:spPr bwMode="auto">
            <a:xfrm>
              <a:off x="3738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3" name="Rectangle 27"/>
            <p:cNvSpPr>
              <a:spLocks noChangeArrowheads="1"/>
            </p:cNvSpPr>
            <p:nvPr/>
          </p:nvSpPr>
          <p:spPr bwMode="auto">
            <a:xfrm>
              <a:off x="3987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4" name="Line 28"/>
            <p:cNvSpPr>
              <a:spLocks noChangeShapeType="1"/>
            </p:cNvSpPr>
            <p:nvPr/>
          </p:nvSpPr>
          <p:spPr bwMode="auto">
            <a:xfrm flipH="1" flipV="1">
              <a:off x="3996" y="889"/>
              <a:ext cx="6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5" name="Line 29"/>
            <p:cNvSpPr>
              <a:spLocks noChangeShapeType="1"/>
            </p:cNvSpPr>
            <p:nvPr/>
          </p:nvSpPr>
          <p:spPr bwMode="auto">
            <a:xfrm>
              <a:off x="1187" y="600"/>
              <a:ext cx="3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6" name="Freeform 30"/>
            <p:cNvSpPr>
              <a:spLocks/>
            </p:cNvSpPr>
            <p:nvPr/>
          </p:nvSpPr>
          <p:spPr bwMode="auto">
            <a:xfrm>
              <a:off x="2291" y="900"/>
              <a:ext cx="85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7" name="Freeform 31"/>
            <p:cNvSpPr>
              <a:spLocks/>
            </p:cNvSpPr>
            <p:nvPr/>
          </p:nvSpPr>
          <p:spPr bwMode="auto">
            <a:xfrm>
              <a:off x="3696" y="900"/>
              <a:ext cx="84" cy="84"/>
            </a:xfrm>
            <a:custGeom>
              <a:avLst/>
              <a:gdLst>
                <a:gd name="T0" fmla="*/ 0 w 169"/>
                <a:gd name="T1" fmla="*/ 1 h 168"/>
                <a:gd name="T2" fmla="*/ 0 w 169"/>
                <a:gd name="T3" fmla="*/ 1 h 168"/>
                <a:gd name="T4" fmla="*/ 0 w 169"/>
                <a:gd name="T5" fmla="*/ 0 h 168"/>
                <a:gd name="T6" fmla="*/ 0 60000 65536"/>
                <a:gd name="T7" fmla="*/ 0 60000 65536"/>
                <a:gd name="T8" fmla="*/ 0 60000 65536"/>
                <a:gd name="T9" fmla="*/ 0 w 169"/>
                <a:gd name="T10" fmla="*/ 0 h 168"/>
                <a:gd name="T11" fmla="*/ 169 w 169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9" h="168">
                  <a:moveTo>
                    <a:pt x="0" y="168"/>
                  </a:moveTo>
                  <a:lnTo>
                    <a:pt x="169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8" name="Freeform 32"/>
            <p:cNvSpPr>
              <a:spLocks/>
            </p:cNvSpPr>
            <p:nvPr/>
          </p:nvSpPr>
          <p:spPr bwMode="auto">
            <a:xfrm>
              <a:off x="1523" y="900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9" name="Line 33"/>
            <p:cNvSpPr>
              <a:spLocks noChangeShapeType="1"/>
            </p:cNvSpPr>
            <p:nvPr/>
          </p:nvSpPr>
          <p:spPr bwMode="auto">
            <a:xfrm>
              <a:off x="1187" y="948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0" name="Freeform 34"/>
            <p:cNvSpPr>
              <a:spLocks/>
            </p:cNvSpPr>
            <p:nvPr/>
          </p:nvSpPr>
          <p:spPr bwMode="auto">
            <a:xfrm>
              <a:off x="1343" y="93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1" name="Rectangle 35"/>
            <p:cNvSpPr>
              <a:spLocks noChangeArrowheads="1"/>
            </p:cNvSpPr>
            <p:nvPr/>
          </p:nvSpPr>
          <p:spPr bwMode="auto">
            <a:xfrm>
              <a:off x="3988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2" name="Rectangle 36"/>
            <p:cNvSpPr>
              <a:spLocks noChangeArrowheads="1"/>
            </p:cNvSpPr>
            <p:nvPr/>
          </p:nvSpPr>
          <p:spPr bwMode="auto">
            <a:xfrm>
              <a:off x="1068" y="540"/>
              <a:ext cx="8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3" name="Rectangle 37"/>
            <p:cNvSpPr>
              <a:spLocks noChangeArrowheads="1"/>
            </p:cNvSpPr>
            <p:nvPr/>
          </p:nvSpPr>
          <p:spPr bwMode="auto">
            <a:xfrm>
              <a:off x="2065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4" name="Rectangle 38"/>
            <p:cNvSpPr>
              <a:spLocks noChangeArrowheads="1"/>
            </p:cNvSpPr>
            <p:nvPr/>
          </p:nvSpPr>
          <p:spPr bwMode="auto">
            <a:xfrm>
              <a:off x="2147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5" name="Rectangle 39"/>
            <p:cNvSpPr>
              <a:spLocks noChangeArrowheads="1"/>
            </p:cNvSpPr>
            <p:nvPr/>
          </p:nvSpPr>
          <p:spPr bwMode="auto">
            <a:xfrm>
              <a:off x="2848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6" name="Rectangle 40"/>
            <p:cNvSpPr>
              <a:spLocks noChangeArrowheads="1"/>
            </p:cNvSpPr>
            <p:nvPr/>
          </p:nvSpPr>
          <p:spPr bwMode="auto">
            <a:xfrm>
              <a:off x="2930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7" name="Rectangle 41"/>
            <p:cNvSpPr>
              <a:spLocks noChangeArrowheads="1"/>
            </p:cNvSpPr>
            <p:nvPr/>
          </p:nvSpPr>
          <p:spPr bwMode="auto">
            <a:xfrm>
              <a:off x="4206" y="642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8" name="Rectangle 42"/>
            <p:cNvSpPr>
              <a:spLocks noChangeArrowheads="1"/>
            </p:cNvSpPr>
            <p:nvPr/>
          </p:nvSpPr>
          <p:spPr bwMode="auto">
            <a:xfrm>
              <a:off x="4289" y="69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9" name="Rectangle 43"/>
            <p:cNvSpPr>
              <a:spLocks noChangeArrowheads="1"/>
            </p:cNvSpPr>
            <p:nvPr/>
          </p:nvSpPr>
          <p:spPr bwMode="auto">
            <a:xfrm>
              <a:off x="2637" y="1623"/>
              <a:ext cx="554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0" name="Rectangle 44"/>
            <p:cNvSpPr>
              <a:spLocks noChangeArrowheads="1"/>
            </p:cNvSpPr>
            <p:nvPr/>
          </p:nvSpPr>
          <p:spPr bwMode="auto">
            <a:xfrm>
              <a:off x="752" y="2089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1" name="Rectangle 45"/>
            <p:cNvSpPr>
              <a:spLocks noChangeArrowheads="1"/>
            </p:cNvSpPr>
            <p:nvPr/>
          </p:nvSpPr>
          <p:spPr bwMode="auto">
            <a:xfrm>
              <a:off x="873" y="240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2" name="Rectangle 46"/>
            <p:cNvSpPr>
              <a:spLocks noChangeArrowheads="1"/>
            </p:cNvSpPr>
            <p:nvPr/>
          </p:nvSpPr>
          <p:spPr bwMode="auto">
            <a:xfrm>
              <a:off x="956" y="246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3" name="Rectangle 47"/>
            <p:cNvSpPr>
              <a:spLocks noChangeArrowheads="1"/>
            </p:cNvSpPr>
            <p:nvPr/>
          </p:nvSpPr>
          <p:spPr bwMode="auto">
            <a:xfrm>
              <a:off x="873" y="2750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4" name="Rectangle 48"/>
            <p:cNvSpPr>
              <a:spLocks noChangeArrowheads="1"/>
            </p:cNvSpPr>
            <p:nvPr/>
          </p:nvSpPr>
          <p:spPr bwMode="auto">
            <a:xfrm>
              <a:off x="956" y="280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5" name="Rectangle 49"/>
            <p:cNvSpPr>
              <a:spLocks noChangeArrowheads="1"/>
            </p:cNvSpPr>
            <p:nvPr/>
          </p:nvSpPr>
          <p:spPr bwMode="auto">
            <a:xfrm>
              <a:off x="873" y="308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6" name="Rectangle 50"/>
            <p:cNvSpPr>
              <a:spLocks noChangeArrowheads="1"/>
            </p:cNvSpPr>
            <p:nvPr/>
          </p:nvSpPr>
          <p:spPr bwMode="auto">
            <a:xfrm>
              <a:off x="956" y="314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7" name="Rectangle 51"/>
            <p:cNvSpPr>
              <a:spLocks noChangeArrowheads="1"/>
            </p:cNvSpPr>
            <p:nvPr/>
          </p:nvSpPr>
          <p:spPr bwMode="auto">
            <a:xfrm>
              <a:off x="748" y="3396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8" name="Line 57"/>
            <p:cNvSpPr>
              <a:spLocks noChangeShapeType="1"/>
            </p:cNvSpPr>
            <p:nvPr/>
          </p:nvSpPr>
          <p:spPr bwMode="auto">
            <a:xfrm flipH="1">
              <a:off x="4716" y="516"/>
              <a:ext cx="13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9" name="Line 62"/>
            <p:cNvSpPr>
              <a:spLocks noChangeShapeType="1"/>
            </p:cNvSpPr>
            <p:nvPr/>
          </p:nvSpPr>
          <p:spPr bwMode="auto">
            <a:xfrm>
              <a:off x="2712" y="600"/>
              <a:ext cx="34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0" name="Line 63"/>
            <p:cNvSpPr>
              <a:spLocks noChangeShapeType="1"/>
            </p:cNvSpPr>
            <p:nvPr/>
          </p:nvSpPr>
          <p:spPr bwMode="auto">
            <a:xfrm flipH="1">
              <a:off x="1955" y="600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1" name="Line 64"/>
            <p:cNvSpPr>
              <a:spLocks noChangeShapeType="1"/>
            </p:cNvSpPr>
            <p:nvPr/>
          </p:nvSpPr>
          <p:spPr bwMode="auto">
            <a:xfrm flipH="1">
              <a:off x="4116" y="601"/>
              <a:ext cx="3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2" name="Freeform 65"/>
            <p:cNvSpPr>
              <a:spLocks/>
            </p:cNvSpPr>
            <p:nvPr/>
          </p:nvSpPr>
          <p:spPr bwMode="auto">
            <a:xfrm>
              <a:off x="2123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3" name="Freeform 66"/>
            <p:cNvSpPr>
              <a:spLocks/>
            </p:cNvSpPr>
            <p:nvPr/>
          </p:nvSpPr>
          <p:spPr bwMode="auto">
            <a:xfrm>
              <a:off x="3528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4" name="Freeform 67"/>
            <p:cNvSpPr>
              <a:spLocks/>
            </p:cNvSpPr>
            <p:nvPr/>
          </p:nvSpPr>
          <p:spPr bwMode="auto">
            <a:xfrm>
              <a:off x="1355" y="948"/>
              <a:ext cx="2173" cy="336"/>
            </a:xfrm>
            <a:custGeom>
              <a:avLst/>
              <a:gdLst>
                <a:gd name="T0" fmla="*/ 0 w 4344"/>
                <a:gd name="T1" fmla="*/ 0 h 672"/>
                <a:gd name="T2" fmla="*/ 0 w 4344"/>
                <a:gd name="T3" fmla="*/ 1 h 672"/>
                <a:gd name="T4" fmla="*/ 1 w 4344"/>
                <a:gd name="T5" fmla="*/ 1 h 672"/>
                <a:gd name="T6" fmla="*/ 0 60000 65536"/>
                <a:gd name="T7" fmla="*/ 0 60000 65536"/>
                <a:gd name="T8" fmla="*/ 0 60000 65536"/>
                <a:gd name="T9" fmla="*/ 0 w 4344"/>
                <a:gd name="T10" fmla="*/ 0 h 672"/>
                <a:gd name="T11" fmla="*/ 4344 w 4344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4" h="672">
                  <a:moveTo>
                    <a:pt x="0" y="0"/>
                  </a:moveTo>
                  <a:lnTo>
                    <a:pt x="0" y="672"/>
                  </a:lnTo>
                  <a:lnTo>
                    <a:pt x="4344" y="672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5" name="Freeform 68"/>
            <p:cNvSpPr>
              <a:spLocks/>
            </p:cNvSpPr>
            <p:nvPr/>
          </p:nvSpPr>
          <p:spPr bwMode="auto">
            <a:xfrm>
              <a:off x="2123" y="263"/>
              <a:ext cx="937" cy="337"/>
            </a:xfrm>
            <a:custGeom>
              <a:avLst/>
              <a:gdLst>
                <a:gd name="T0" fmla="*/ 937 w 937"/>
                <a:gd name="T1" fmla="*/ 170 h 337"/>
                <a:gd name="T2" fmla="*/ 769 w 937"/>
                <a:gd name="T3" fmla="*/ 169 h 337"/>
                <a:gd name="T4" fmla="*/ 769 w 937"/>
                <a:gd name="T5" fmla="*/ 0 h 337"/>
                <a:gd name="T6" fmla="*/ 0 w 937"/>
                <a:gd name="T7" fmla="*/ 0 h 337"/>
                <a:gd name="T8" fmla="*/ 0 w 937"/>
                <a:gd name="T9" fmla="*/ 337 h 3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7"/>
                <a:gd name="T16" fmla="*/ 0 h 337"/>
                <a:gd name="T17" fmla="*/ 937 w 937"/>
                <a:gd name="T18" fmla="*/ 337 h 3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7" h="337">
                  <a:moveTo>
                    <a:pt x="937" y="170"/>
                  </a:moveTo>
                  <a:lnTo>
                    <a:pt x="769" y="169"/>
                  </a:lnTo>
                  <a:lnTo>
                    <a:pt x="769" y="0"/>
                  </a:lnTo>
                  <a:lnTo>
                    <a:pt x="0" y="0"/>
                  </a:lnTo>
                  <a:lnTo>
                    <a:pt x="0" y="337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6" name="Freeform 69"/>
            <p:cNvSpPr>
              <a:spLocks/>
            </p:cNvSpPr>
            <p:nvPr/>
          </p:nvSpPr>
          <p:spPr bwMode="auto">
            <a:xfrm>
              <a:off x="3528" y="516"/>
              <a:ext cx="168" cy="84"/>
            </a:xfrm>
            <a:custGeom>
              <a:avLst/>
              <a:gdLst>
                <a:gd name="T0" fmla="*/ 1 w 336"/>
                <a:gd name="T1" fmla="*/ 1 h 168"/>
                <a:gd name="T2" fmla="*/ 0 w 336"/>
                <a:gd name="T3" fmla="*/ 1 h 168"/>
                <a:gd name="T4" fmla="*/ 0 w 336"/>
                <a:gd name="T5" fmla="*/ 0 h 168"/>
                <a:gd name="T6" fmla="*/ 0 60000 65536"/>
                <a:gd name="T7" fmla="*/ 0 60000 65536"/>
                <a:gd name="T8" fmla="*/ 0 60000 65536"/>
                <a:gd name="T9" fmla="*/ 0 w 336"/>
                <a:gd name="T10" fmla="*/ 0 h 168"/>
                <a:gd name="T11" fmla="*/ 336 w 336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68">
                  <a:moveTo>
                    <a:pt x="336" y="168"/>
                  </a:moveTo>
                  <a:lnTo>
                    <a:pt x="0" y="16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7" name="Freeform 70"/>
            <p:cNvSpPr>
              <a:spLocks/>
            </p:cNvSpPr>
            <p:nvPr/>
          </p:nvSpPr>
          <p:spPr bwMode="auto">
            <a:xfrm>
              <a:off x="2111" y="588"/>
              <a:ext cx="24" cy="36"/>
            </a:xfrm>
            <a:custGeom>
              <a:avLst/>
              <a:gdLst>
                <a:gd name="T0" fmla="*/ 0 w 48"/>
                <a:gd name="T1" fmla="*/ 1 h 72"/>
                <a:gd name="T2" fmla="*/ 1 w 48"/>
                <a:gd name="T3" fmla="*/ 1 h 72"/>
                <a:gd name="T4" fmla="*/ 1 w 48"/>
                <a:gd name="T5" fmla="*/ 1 h 72"/>
                <a:gd name="T6" fmla="*/ 1 w 48"/>
                <a:gd name="T7" fmla="*/ 1 h 72"/>
                <a:gd name="T8" fmla="*/ 1 w 48"/>
                <a:gd name="T9" fmla="*/ 1 h 72"/>
                <a:gd name="T10" fmla="*/ 1 w 48"/>
                <a:gd name="T11" fmla="*/ 1 h 72"/>
                <a:gd name="T12" fmla="*/ 1 w 48"/>
                <a:gd name="T13" fmla="*/ 1 h 72"/>
                <a:gd name="T14" fmla="*/ 1 w 48"/>
                <a:gd name="T15" fmla="*/ 1 h 72"/>
                <a:gd name="T16" fmla="*/ 1 w 48"/>
                <a:gd name="T17" fmla="*/ 1 h 72"/>
                <a:gd name="T18" fmla="*/ 1 w 48"/>
                <a:gd name="T19" fmla="*/ 1 h 72"/>
                <a:gd name="T20" fmla="*/ 1 w 48"/>
                <a:gd name="T21" fmla="*/ 1 h 72"/>
                <a:gd name="T22" fmla="*/ 1 w 48"/>
                <a:gd name="T23" fmla="*/ 0 h 72"/>
                <a:gd name="T24" fmla="*/ 1 w 48"/>
                <a:gd name="T25" fmla="*/ 1 h 72"/>
                <a:gd name="T26" fmla="*/ 1 w 48"/>
                <a:gd name="T27" fmla="*/ 1 h 72"/>
                <a:gd name="T28" fmla="*/ 1 w 48"/>
                <a:gd name="T29" fmla="*/ 1 h 72"/>
                <a:gd name="T30" fmla="*/ 1 w 48"/>
                <a:gd name="T31" fmla="*/ 1 h 72"/>
                <a:gd name="T32" fmla="*/ 1 w 48"/>
                <a:gd name="T33" fmla="*/ 1 h 72"/>
                <a:gd name="T34" fmla="*/ 1 w 48"/>
                <a:gd name="T35" fmla="*/ 1 h 72"/>
                <a:gd name="T36" fmla="*/ 1 w 48"/>
                <a:gd name="T37" fmla="*/ 1 h 72"/>
                <a:gd name="T38" fmla="*/ 1 w 48"/>
                <a:gd name="T39" fmla="*/ 1 h 72"/>
                <a:gd name="T40" fmla="*/ 1 w 48"/>
                <a:gd name="T41" fmla="*/ 1 h 72"/>
                <a:gd name="T42" fmla="*/ 1 w 48"/>
                <a:gd name="T43" fmla="*/ 1 h 72"/>
                <a:gd name="T44" fmla="*/ 1 w 48"/>
                <a:gd name="T45" fmla="*/ 1 h 72"/>
                <a:gd name="T46" fmla="*/ 1 w 48"/>
                <a:gd name="T47" fmla="*/ 1 h 72"/>
                <a:gd name="T48" fmla="*/ 1 w 48"/>
                <a:gd name="T49" fmla="*/ 1 h 72"/>
                <a:gd name="T50" fmla="*/ 1 w 48"/>
                <a:gd name="T51" fmla="*/ 1 h 72"/>
                <a:gd name="T52" fmla="*/ 1 w 48"/>
                <a:gd name="T53" fmla="*/ 1 h 72"/>
                <a:gd name="T54" fmla="*/ 1 w 48"/>
                <a:gd name="T55" fmla="*/ 1 h 72"/>
                <a:gd name="T56" fmla="*/ 1 w 48"/>
                <a:gd name="T57" fmla="*/ 1 h 72"/>
                <a:gd name="T58" fmla="*/ 1 w 48"/>
                <a:gd name="T59" fmla="*/ 1 h 72"/>
                <a:gd name="T60" fmla="*/ 1 w 48"/>
                <a:gd name="T61" fmla="*/ 1 h 72"/>
                <a:gd name="T62" fmla="*/ 1 w 48"/>
                <a:gd name="T63" fmla="*/ 1 h 72"/>
                <a:gd name="T64" fmla="*/ 1 w 48"/>
                <a:gd name="T65" fmla="*/ 1 h 72"/>
                <a:gd name="T66" fmla="*/ 1 w 48"/>
                <a:gd name="T67" fmla="*/ 1 h 72"/>
                <a:gd name="T68" fmla="*/ 1 w 48"/>
                <a:gd name="T69" fmla="*/ 1 h 72"/>
                <a:gd name="T70" fmla="*/ 1 w 48"/>
                <a:gd name="T71" fmla="*/ 1 h 72"/>
                <a:gd name="T72" fmla="*/ 1 w 48"/>
                <a:gd name="T73" fmla="*/ 1 h 72"/>
                <a:gd name="T74" fmla="*/ 1 w 48"/>
                <a:gd name="T75" fmla="*/ 1 h 72"/>
                <a:gd name="T76" fmla="*/ 1 w 48"/>
                <a:gd name="T77" fmla="*/ 1 h 72"/>
                <a:gd name="T78" fmla="*/ 1 w 48"/>
                <a:gd name="T79" fmla="*/ 1 h 72"/>
                <a:gd name="T80" fmla="*/ 1 w 48"/>
                <a:gd name="T81" fmla="*/ 1 h 72"/>
                <a:gd name="T82" fmla="*/ 1 w 48"/>
                <a:gd name="T83" fmla="*/ 1 h 72"/>
                <a:gd name="T84" fmla="*/ 1 w 48"/>
                <a:gd name="T85" fmla="*/ 1 h 72"/>
                <a:gd name="T86" fmla="*/ 1 w 48"/>
                <a:gd name="T87" fmla="*/ 1 h 72"/>
                <a:gd name="T88" fmla="*/ 1 w 48"/>
                <a:gd name="T89" fmla="*/ 1 h 72"/>
                <a:gd name="T90" fmla="*/ 1 w 48"/>
                <a:gd name="T91" fmla="*/ 1 h 72"/>
                <a:gd name="T92" fmla="*/ 1 w 48"/>
                <a:gd name="T93" fmla="*/ 1 h 72"/>
                <a:gd name="T94" fmla="*/ 1 w 48"/>
                <a:gd name="T95" fmla="*/ 1 h 72"/>
                <a:gd name="T96" fmla="*/ 1 w 48"/>
                <a:gd name="T97" fmla="*/ 1 h 72"/>
                <a:gd name="T98" fmla="*/ 1 w 48"/>
                <a:gd name="T99" fmla="*/ 1 h 72"/>
                <a:gd name="T100" fmla="*/ 1 w 48"/>
                <a:gd name="T101" fmla="*/ 1 h 72"/>
                <a:gd name="T102" fmla="*/ 1 w 48"/>
                <a:gd name="T103" fmla="*/ 1 h 72"/>
                <a:gd name="T104" fmla="*/ 1 w 48"/>
                <a:gd name="T105" fmla="*/ 1 h 72"/>
                <a:gd name="T106" fmla="*/ 1 w 48"/>
                <a:gd name="T107" fmla="*/ 1 h 72"/>
                <a:gd name="T108" fmla="*/ 1 w 48"/>
                <a:gd name="T109" fmla="*/ 1 h 72"/>
                <a:gd name="T110" fmla="*/ 0 w 48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6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4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38" y="65"/>
                  </a:lnTo>
                  <a:lnTo>
                    <a:pt x="37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4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29" y="71"/>
                  </a:lnTo>
                  <a:lnTo>
                    <a:pt x="28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98" name="Freeform 71"/>
            <p:cNvSpPr>
              <a:spLocks/>
            </p:cNvSpPr>
            <p:nvPr/>
          </p:nvSpPr>
          <p:spPr bwMode="auto">
            <a:xfrm>
              <a:off x="2868" y="251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5" y="2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7"/>
                  </a:lnTo>
                  <a:lnTo>
                    <a:pt x="63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4"/>
                  </a:lnTo>
                  <a:lnTo>
                    <a:pt x="69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9" y="33"/>
                  </a:lnTo>
                  <a:lnTo>
                    <a:pt x="69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3" y="41"/>
                  </a:lnTo>
                  <a:lnTo>
                    <a:pt x="61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5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1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99" name="Freeform 72"/>
            <p:cNvSpPr>
              <a:spLocks/>
            </p:cNvSpPr>
            <p:nvPr/>
          </p:nvSpPr>
          <p:spPr bwMode="auto">
            <a:xfrm>
              <a:off x="2111" y="1272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0" name="Freeform 73"/>
            <p:cNvSpPr>
              <a:spLocks/>
            </p:cNvSpPr>
            <p:nvPr/>
          </p:nvSpPr>
          <p:spPr bwMode="auto">
            <a:xfrm>
              <a:off x="1739" y="516"/>
              <a:ext cx="3193" cy="936"/>
            </a:xfrm>
            <a:custGeom>
              <a:avLst/>
              <a:gdLst>
                <a:gd name="T0" fmla="*/ 0 w 6385"/>
                <a:gd name="T1" fmla="*/ 0 h 1873"/>
                <a:gd name="T2" fmla="*/ 0 w 6385"/>
                <a:gd name="T3" fmla="*/ 0 h 1873"/>
                <a:gd name="T4" fmla="*/ 1 w 6385"/>
                <a:gd name="T5" fmla="*/ 0 h 1873"/>
                <a:gd name="T6" fmla="*/ 1 w 6385"/>
                <a:gd name="T7" fmla="*/ 0 h 1873"/>
                <a:gd name="T8" fmla="*/ 1 w 6385"/>
                <a:gd name="T9" fmla="*/ 0 h 18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85"/>
                <a:gd name="T16" fmla="*/ 0 h 1873"/>
                <a:gd name="T17" fmla="*/ 6385 w 6385"/>
                <a:gd name="T18" fmla="*/ 1873 h 18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85" h="1873">
                  <a:moveTo>
                    <a:pt x="0" y="1201"/>
                  </a:moveTo>
                  <a:lnTo>
                    <a:pt x="0" y="1873"/>
                  </a:lnTo>
                  <a:lnTo>
                    <a:pt x="6385" y="1873"/>
                  </a:lnTo>
                  <a:lnTo>
                    <a:pt x="6385" y="0"/>
                  </a:lnTo>
                  <a:lnTo>
                    <a:pt x="6217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1" name="Freeform 74"/>
            <p:cNvSpPr>
              <a:spLocks/>
            </p:cNvSpPr>
            <p:nvPr/>
          </p:nvSpPr>
          <p:spPr bwMode="auto">
            <a:xfrm>
              <a:off x="1709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2" name="Freeform 75"/>
            <p:cNvSpPr>
              <a:spLocks/>
            </p:cNvSpPr>
            <p:nvPr/>
          </p:nvSpPr>
          <p:spPr bwMode="auto">
            <a:xfrm>
              <a:off x="2478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4" y="6"/>
                  </a:lnTo>
                  <a:lnTo>
                    <a:pt x="37" y="5"/>
                  </a:lnTo>
                  <a:lnTo>
                    <a:pt x="40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70" y="1"/>
                  </a:lnTo>
                  <a:lnTo>
                    <a:pt x="73" y="2"/>
                  </a:lnTo>
                  <a:lnTo>
                    <a:pt x="76" y="2"/>
                  </a:lnTo>
                  <a:lnTo>
                    <a:pt x="78" y="4"/>
                  </a:lnTo>
                  <a:lnTo>
                    <a:pt x="82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4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2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8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8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2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4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2" y="116"/>
                  </a:lnTo>
                  <a:lnTo>
                    <a:pt x="78" y="118"/>
                  </a:lnTo>
                  <a:lnTo>
                    <a:pt x="76" y="119"/>
                  </a:lnTo>
                  <a:lnTo>
                    <a:pt x="73" y="119"/>
                  </a:lnTo>
                  <a:lnTo>
                    <a:pt x="70" y="120"/>
                  </a:lnTo>
                  <a:lnTo>
                    <a:pt x="67" y="120"/>
                  </a:lnTo>
                  <a:lnTo>
                    <a:pt x="64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40" y="116"/>
                  </a:lnTo>
                  <a:lnTo>
                    <a:pt x="37" y="116"/>
                  </a:lnTo>
                  <a:lnTo>
                    <a:pt x="34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2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6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4" y="82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3" name="Freeform 76"/>
            <p:cNvSpPr>
              <a:spLocks/>
            </p:cNvSpPr>
            <p:nvPr/>
          </p:nvSpPr>
          <p:spPr bwMode="auto">
            <a:xfrm>
              <a:off x="3876" y="1116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8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8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0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6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2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8" y="73"/>
                  </a:lnTo>
                  <a:lnTo>
                    <a:pt x="118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2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6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0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8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8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0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4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4" name="Freeform 77"/>
            <p:cNvSpPr>
              <a:spLocks/>
            </p:cNvSpPr>
            <p:nvPr/>
          </p:nvSpPr>
          <p:spPr bwMode="auto">
            <a:xfrm>
              <a:off x="4716" y="49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7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5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3"/>
                  </a:lnTo>
                  <a:lnTo>
                    <a:pt x="48" y="3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5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1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7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7"/>
                  </a:lnTo>
                  <a:lnTo>
                    <a:pt x="113" y="90"/>
                  </a:lnTo>
                  <a:lnTo>
                    <a:pt x="111" y="93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9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1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7"/>
                  </a:lnTo>
                  <a:lnTo>
                    <a:pt x="81" y="117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1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9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3"/>
                  </a:lnTo>
                  <a:lnTo>
                    <a:pt x="7" y="90"/>
                  </a:lnTo>
                  <a:lnTo>
                    <a:pt x="6" y="87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5" name="Line 78"/>
            <p:cNvSpPr>
              <a:spLocks noChangeShapeType="1"/>
            </p:cNvSpPr>
            <p:nvPr/>
          </p:nvSpPr>
          <p:spPr bwMode="auto">
            <a:xfrm>
              <a:off x="2508" y="1176"/>
              <a:ext cx="1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6" name="Freeform 79"/>
            <p:cNvSpPr>
              <a:spLocks/>
            </p:cNvSpPr>
            <p:nvPr/>
          </p:nvSpPr>
          <p:spPr bwMode="auto">
            <a:xfrm>
              <a:off x="2496" y="1440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4"/>
                  </a:lnTo>
                  <a:lnTo>
                    <a:pt x="36" y="44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7" name="Freeform 80"/>
            <p:cNvSpPr>
              <a:spLocks/>
            </p:cNvSpPr>
            <p:nvPr/>
          </p:nvSpPr>
          <p:spPr bwMode="auto">
            <a:xfrm>
              <a:off x="3888" y="1440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5" y="3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8"/>
                  </a:lnTo>
                  <a:lnTo>
                    <a:pt x="62" y="9"/>
                  </a:lnTo>
                  <a:lnTo>
                    <a:pt x="63" y="10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8" y="15"/>
                  </a:lnTo>
                  <a:lnTo>
                    <a:pt x="68" y="16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8"/>
                  </a:lnTo>
                  <a:lnTo>
                    <a:pt x="66" y="39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1" y="44"/>
                  </a:lnTo>
                  <a:lnTo>
                    <a:pt x="60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6" y="46"/>
                  </a:lnTo>
                  <a:lnTo>
                    <a:pt x="55" y="47"/>
                  </a:lnTo>
                  <a:lnTo>
                    <a:pt x="52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8" name="Freeform 81"/>
            <p:cNvSpPr>
              <a:spLocks/>
            </p:cNvSpPr>
            <p:nvPr/>
          </p:nvSpPr>
          <p:spPr bwMode="auto">
            <a:xfrm>
              <a:off x="1079" y="2057"/>
              <a:ext cx="3961" cy="168"/>
            </a:xfrm>
            <a:custGeom>
              <a:avLst/>
              <a:gdLst>
                <a:gd name="T0" fmla="*/ 1 w 7921"/>
                <a:gd name="T1" fmla="*/ 0 h 337"/>
                <a:gd name="T2" fmla="*/ 1 w 7921"/>
                <a:gd name="T3" fmla="*/ 0 h 337"/>
                <a:gd name="T4" fmla="*/ 1 w 7921"/>
                <a:gd name="T5" fmla="*/ 0 h 337"/>
                <a:gd name="T6" fmla="*/ 1 w 7921"/>
                <a:gd name="T7" fmla="*/ 0 h 337"/>
                <a:gd name="T8" fmla="*/ 1 w 7921"/>
                <a:gd name="T9" fmla="*/ 0 h 337"/>
                <a:gd name="T10" fmla="*/ 1 w 7921"/>
                <a:gd name="T11" fmla="*/ 0 h 337"/>
                <a:gd name="T12" fmla="*/ 1 w 7921"/>
                <a:gd name="T13" fmla="*/ 0 h 337"/>
                <a:gd name="T14" fmla="*/ 1 w 7921"/>
                <a:gd name="T15" fmla="*/ 0 h 337"/>
                <a:gd name="T16" fmla="*/ 1 w 7921"/>
                <a:gd name="T17" fmla="*/ 0 h 337"/>
                <a:gd name="T18" fmla="*/ 1 w 7921"/>
                <a:gd name="T19" fmla="*/ 0 h 337"/>
                <a:gd name="T20" fmla="*/ 1 w 7921"/>
                <a:gd name="T21" fmla="*/ 0 h 337"/>
                <a:gd name="T22" fmla="*/ 1 w 7921"/>
                <a:gd name="T23" fmla="*/ 0 h 337"/>
                <a:gd name="T24" fmla="*/ 1 w 7921"/>
                <a:gd name="T25" fmla="*/ 0 h 337"/>
                <a:gd name="T26" fmla="*/ 1 w 7921"/>
                <a:gd name="T27" fmla="*/ 0 h 337"/>
                <a:gd name="T28" fmla="*/ 1 w 7921"/>
                <a:gd name="T29" fmla="*/ 0 h 337"/>
                <a:gd name="T30" fmla="*/ 1 w 7921"/>
                <a:gd name="T31" fmla="*/ 0 h 337"/>
                <a:gd name="T32" fmla="*/ 1 w 7921"/>
                <a:gd name="T33" fmla="*/ 0 h 337"/>
                <a:gd name="T34" fmla="*/ 1 w 7921"/>
                <a:gd name="T35" fmla="*/ 0 h 337"/>
                <a:gd name="T36" fmla="*/ 1 w 7921"/>
                <a:gd name="T37" fmla="*/ 0 h 337"/>
                <a:gd name="T38" fmla="*/ 1 w 7921"/>
                <a:gd name="T39" fmla="*/ 0 h 337"/>
                <a:gd name="T40" fmla="*/ 1 w 7921"/>
                <a:gd name="T41" fmla="*/ 0 h 337"/>
                <a:gd name="T42" fmla="*/ 1 w 7921"/>
                <a:gd name="T43" fmla="*/ 0 h 337"/>
                <a:gd name="T44" fmla="*/ 1 w 7921"/>
                <a:gd name="T45" fmla="*/ 0 h 337"/>
                <a:gd name="T46" fmla="*/ 1 w 7921"/>
                <a:gd name="T47" fmla="*/ 0 h 337"/>
                <a:gd name="T48" fmla="*/ 1 w 7921"/>
                <a:gd name="T49" fmla="*/ 0 h 337"/>
                <a:gd name="T50" fmla="*/ 1 w 7921"/>
                <a:gd name="T51" fmla="*/ 0 h 337"/>
                <a:gd name="T52" fmla="*/ 1 w 7921"/>
                <a:gd name="T53" fmla="*/ 0 h 337"/>
                <a:gd name="T54" fmla="*/ 1 w 7921"/>
                <a:gd name="T55" fmla="*/ 0 h 337"/>
                <a:gd name="T56" fmla="*/ 1 w 7921"/>
                <a:gd name="T57" fmla="*/ 0 h 337"/>
                <a:gd name="T58" fmla="*/ 0 w 7921"/>
                <a:gd name="T59" fmla="*/ 0 h 33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921"/>
                <a:gd name="T91" fmla="*/ 0 h 337"/>
                <a:gd name="T92" fmla="*/ 7921 w 7921"/>
                <a:gd name="T93" fmla="*/ 337 h 33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921" h="337">
                  <a:moveTo>
                    <a:pt x="7921" y="337"/>
                  </a:moveTo>
                  <a:lnTo>
                    <a:pt x="7657" y="337"/>
                  </a:lnTo>
                  <a:lnTo>
                    <a:pt x="7657" y="0"/>
                  </a:lnTo>
                  <a:lnTo>
                    <a:pt x="7081" y="0"/>
                  </a:lnTo>
                  <a:lnTo>
                    <a:pt x="7081" y="337"/>
                  </a:lnTo>
                  <a:lnTo>
                    <a:pt x="6505" y="337"/>
                  </a:lnTo>
                  <a:lnTo>
                    <a:pt x="6505" y="0"/>
                  </a:lnTo>
                  <a:lnTo>
                    <a:pt x="5953" y="0"/>
                  </a:lnTo>
                  <a:lnTo>
                    <a:pt x="5953" y="337"/>
                  </a:lnTo>
                  <a:lnTo>
                    <a:pt x="5377" y="337"/>
                  </a:lnTo>
                  <a:lnTo>
                    <a:pt x="5377" y="0"/>
                  </a:lnTo>
                  <a:lnTo>
                    <a:pt x="4824" y="0"/>
                  </a:lnTo>
                  <a:lnTo>
                    <a:pt x="4824" y="337"/>
                  </a:lnTo>
                  <a:lnTo>
                    <a:pt x="4248" y="337"/>
                  </a:lnTo>
                  <a:lnTo>
                    <a:pt x="4248" y="0"/>
                  </a:lnTo>
                  <a:lnTo>
                    <a:pt x="3672" y="0"/>
                  </a:lnTo>
                  <a:lnTo>
                    <a:pt x="3672" y="337"/>
                  </a:lnTo>
                  <a:lnTo>
                    <a:pt x="3120" y="337"/>
                  </a:lnTo>
                  <a:lnTo>
                    <a:pt x="3120" y="0"/>
                  </a:lnTo>
                  <a:lnTo>
                    <a:pt x="2544" y="0"/>
                  </a:lnTo>
                  <a:lnTo>
                    <a:pt x="2544" y="337"/>
                  </a:lnTo>
                  <a:lnTo>
                    <a:pt x="1992" y="337"/>
                  </a:lnTo>
                  <a:lnTo>
                    <a:pt x="1992" y="0"/>
                  </a:lnTo>
                  <a:lnTo>
                    <a:pt x="1416" y="0"/>
                  </a:lnTo>
                  <a:lnTo>
                    <a:pt x="1416" y="337"/>
                  </a:lnTo>
                  <a:lnTo>
                    <a:pt x="864" y="337"/>
                  </a:lnTo>
                  <a:lnTo>
                    <a:pt x="864" y="0"/>
                  </a:lnTo>
                  <a:lnTo>
                    <a:pt x="288" y="0"/>
                  </a:lnTo>
                  <a:lnTo>
                    <a:pt x="28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9" name="Line 82"/>
            <p:cNvSpPr>
              <a:spLocks noChangeShapeType="1"/>
            </p:cNvSpPr>
            <p:nvPr/>
          </p:nvSpPr>
          <p:spPr bwMode="auto">
            <a:xfrm flipV="1">
              <a:off x="3600" y="2561"/>
              <a:ext cx="1" cy="76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0" name="Freeform 83"/>
            <p:cNvSpPr>
              <a:spLocks/>
            </p:cNvSpPr>
            <p:nvPr/>
          </p:nvSpPr>
          <p:spPr bwMode="auto">
            <a:xfrm>
              <a:off x="1079" y="2393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1 w 7921"/>
                <a:gd name="T11" fmla="*/ 1 h 336"/>
                <a:gd name="T12" fmla="*/ 1 w 7921"/>
                <a:gd name="T13" fmla="*/ 0 h 336"/>
                <a:gd name="T14" fmla="*/ 1 w 7921"/>
                <a:gd name="T15" fmla="*/ 0 h 336"/>
                <a:gd name="T16" fmla="*/ 1 w 7921"/>
                <a:gd name="T17" fmla="*/ 1 h 336"/>
                <a:gd name="T18" fmla="*/ 1 w 7921"/>
                <a:gd name="T19" fmla="*/ 1 h 336"/>
                <a:gd name="T20" fmla="*/ 1 w 7921"/>
                <a:gd name="T21" fmla="*/ 0 h 336"/>
                <a:gd name="T22" fmla="*/ 1 w 7921"/>
                <a:gd name="T23" fmla="*/ 0 h 336"/>
                <a:gd name="T24" fmla="*/ 1 w 7921"/>
                <a:gd name="T25" fmla="*/ 1 h 336"/>
                <a:gd name="T26" fmla="*/ 1 w 7921"/>
                <a:gd name="T27" fmla="*/ 1 h 336"/>
                <a:gd name="T28" fmla="*/ 1 w 7921"/>
                <a:gd name="T29" fmla="*/ 0 h 336"/>
                <a:gd name="T30" fmla="*/ 1 w 7921"/>
                <a:gd name="T31" fmla="*/ 0 h 336"/>
                <a:gd name="T32" fmla="*/ 1 w 7921"/>
                <a:gd name="T33" fmla="*/ 1 h 336"/>
                <a:gd name="T34" fmla="*/ 0 w 7921"/>
                <a:gd name="T35" fmla="*/ 1 h 3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921"/>
                <a:gd name="T55" fmla="*/ 0 h 336"/>
                <a:gd name="T56" fmla="*/ 7921 w 7921"/>
                <a:gd name="T57" fmla="*/ 336 h 3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921" h="336">
                  <a:moveTo>
                    <a:pt x="7921" y="336"/>
                  </a:moveTo>
                  <a:lnTo>
                    <a:pt x="7153" y="336"/>
                  </a:lnTo>
                  <a:lnTo>
                    <a:pt x="7153" y="0"/>
                  </a:lnTo>
                  <a:lnTo>
                    <a:pt x="6025" y="0"/>
                  </a:lnTo>
                  <a:lnTo>
                    <a:pt x="6025" y="336"/>
                  </a:lnTo>
                  <a:lnTo>
                    <a:pt x="5016" y="336"/>
                  </a:lnTo>
                  <a:lnTo>
                    <a:pt x="5016" y="0"/>
                  </a:lnTo>
                  <a:lnTo>
                    <a:pt x="4896" y="0"/>
                  </a:lnTo>
                  <a:lnTo>
                    <a:pt x="4896" y="336"/>
                  </a:lnTo>
                  <a:lnTo>
                    <a:pt x="3744" y="336"/>
                  </a:lnTo>
                  <a:lnTo>
                    <a:pt x="3744" y="0"/>
                  </a:lnTo>
                  <a:lnTo>
                    <a:pt x="2616" y="0"/>
                  </a:lnTo>
                  <a:lnTo>
                    <a:pt x="2616" y="336"/>
                  </a:lnTo>
                  <a:lnTo>
                    <a:pt x="1488" y="336"/>
                  </a:lnTo>
                  <a:lnTo>
                    <a:pt x="1488" y="0"/>
                  </a:lnTo>
                  <a:lnTo>
                    <a:pt x="360" y="0"/>
                  </a:lnTo>
                  <a:lnTo>
                    <a:pt x="36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1" name="Freeform 84"/>
            <p:cNvSpPr>
              <a:spLocks/>
            </p:cNvSpPr>
            <p:nvPr/>
          </p:nvSpPr>
          <p:spPr bwMode="auto">
            <a:xfrm>
              <a:off x="1079" y="2741"/>
              <a:ext cx="3961" cy="168"/>
            </a:xfrm>
            <a:custGeom>
              <a:avLst/>
              <a:gdLst>
                <a:gd name="T0" fmla="*/ 1 w 7921"/>
                <a:gd name="T1" fmla="*/ 0 h 336"/>
                <a:gd name="T2" fmla="*/ 1 w 7921"/>
                <a:gd name="T3" fmla="*/ 0 h 336"/>
                <a:gd name="T4" fmla="*/ 1 w 7921"/>
                <a:gd name="T5" fmla="*/ 1 h 336"/>
                <a:gd name="T6" fmla="*/ 1 w 7921"/>
                <a:gd name="T7" fmla="*/ 1 h 336"/>
                <a:gd name="T8" fmla="*/ 1 w 7921"/>
                <a:gd name="T9" fmla="*/ 0 h 336"/>
                <a:gd name="T10" fmla="*/ 1 w 7921"/>
                <a:gd name="T11" fmla="*/ 0 h 336"/>
                <a:gd name="T12" fmla="*/ 1 w 7921"/>
                <a:gd name="T13" fmla="*/ 1 h 336"/>
                <a:gd name="T14" fmla="*/ 0 w 7921"/>
                <a:gd name="T15" fmla="*/ 1 h 3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921"/>
                <a:gd name="T25" fmla="*/ 0 h 336"/>
                <a:gd name="T26" fmla="*/ 7921 w 7921"/>
                <a:gd name="T27" fmla="*/ 336 h 3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921" h="336">
                  <a:moveTo>
                    <a:pt x="7921" y="0"/>
                  </a:moveTo>
                  <a:lnTo>
                    <a:pt x="7153" y="0"/>
                  </a:lnTo>
                  <a:lnTo>
                    <a:pt x="7153" y="336"/>
                  </a:lnTo>
                  <a:lnTo>
                    <a:pt x="3768" y="336"/>
                  </a:lnTo>
                  <a:lnTo>
                    <a:pt x="3768" y="0"/>
                  </a:lnTo>
                  <a:lnTo>
                    <a:pt x="1488" y="0"/>
                  </a:lnTo>
                  <a:lnTo>
                    <a:pt x="148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2" name="Freeform 85"/>
            <p:cNvSpPr>
              <a:spLocks/>
            </p:cNvSpPr>
            <p:nvPr/>
          </p:nvSpPr>
          <p:spPr bwMode="auto">
            <a:xfrm>
              <a:off x="1079" y="3077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0 w 7921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21"/>
                <a:gd name="T19" fmla="*/ 0 h 336"/>
                <a:gd name="T20" fmla="*/ 7921 w 7921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21" h="336">
                  <a:moveTo>
                    <a:pt x="7921" y="336"/>
                  </a:moveTo>
                  <a:lnTo>
                    <a:pt x="5016" y="336"/>
                  </a:lnTo>
                  <a:lnTo>
                    <a:pt x="5016" y="0"/>
                  </a:lnTo>
                  <a:lnTo>
                    <a:pt x="3744" y="0"/>
                  </a:lnTo>
                  <a:lnTo>
                    <a:pt x="3744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3" name="Rectangle 86"/>
            <p:cNvSpPr>
              <a:spLocks noChangeArrowheads="1"/>
            </p:cNvSpPr>
            <p:nvPr/>
          </p:nvSpPr>
          <p:spPr bwMode="auto">
            <a:xfrm>
              <a:off x="2530" y="3659"/>
              <a:ext cx="112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4" name="Rectangle 87"/>
            <p:cNvSpPr>
              <a:spLocks noChangeArrowheads="1"/>
            </p:cNvSpPr>
            <p:nvPr/>
          </p:nvSpPr>
          <p:spPr bwMode="auto">
            <a:xfrm>
              <a:off x="110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5" name="Rectangle 88"/>
            <p:cNvSpPr>
              <a:spLocks noChangeArrowheads="1"/>
            </p:cNvSpPr>
            <p:nvPr/>
          </p:nvSpPr>
          <p:spPr bwMode="auto">
            <a:xfrm>
              <a:off x="148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6" name="Rectangle 89"/>
            <p:cNvSpPr>
              <a:spLocks noChangeArrowheads="1"/>
            </p:cNvSpPr>
            <p:nvPr/>
          </p:nvSpPr>
          <p:spPr bwMode="auto">
            <a:xfrm>
              <a:off x="2050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7" name="Rectangle 90"/>
            <p:cNvSpPr>
              <a:spLocks noChangeArrowheads="1"/>
            </p:cNvSpPr>
            <p:nvPr/>
          </p:nvSpPr>
          <p:spPr bwMode="auto">
            <a:xfrm>
              <a:off x="261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8" name="Rectangle 91"/>
            <p:cNvSpPr>
              <a:spLocks noChangeArrowheads="1"/>
            </p:cNvSpPr>
            <p:nvPr/>
          </p:nvSpPr>
          <p:spPr bwMode="auto">
            <a:xfrm>
              <a:off x="318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9" name="Rectangle 92"/>
            <p:cNvSpPr>
              <a:spLocks noChangeArrowheads="1"/>
            </p:cNvSpPr>
            <p:nvPr/>
          </p:nvSpPr>
          <p:spPr bwMode="auto">
            <a:xfrm>
              <a:off x="353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0" name="Rectangle 93"/>
            <p:cNvSpPr>
              <a:spLocks noChangeArrowheads="1"/>
            </p:cNvSpPr>
            <p:nvPr/>
          </p:nvSpPr>
          <p:spPr bwMode="auto">
            <a:xfrm>
              <a:off x="381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1" name="Rectangle 94"/>
            <p:cNvSpPr>
              <a:spLocks noChangeArrowheads="1"/>
            </p:cNvSpPr>
            <p:nvPr/>
          </p:nvSpPr>
          <p:spPr bwMode="auto">
            <a:xfrm>
              <a:off x="4314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2" name="Rectangle 95"/>
            <p:cNvSpPr>
              <a:spLocks noChangeArrowheads="1"/>
            </p:cNvSpPr>
            <p:nvPr/>
          </p:nvSpPr>
          <p:spPr bwMode="auto">
            <a:xfrm>
              <a:off x="484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3" name="AutoShape 97"/>
            <p:cNvSpPr>
              <a:spLocks noChangeArrowheads="1"/>
            </p:cNvSpPr>
            <p:nvPr/>
          </p:nvSpPr>
          <p:spPr bwMode="auto">
            <a:xfrm>
              <a:off x="3060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4" name="AutoShape 98"/>
            <p:cNvSpPr>
              <a:spLocks noChangeArrowheads="1"/>
            </p:cNvSpPr>
            <p:nvPr/>
          </p:nvSpPr>
          <p:spPr bwMode="auto">
            <a:xfrm>
              <a:off x="4416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A modulo-6 counter with asynchronous reset</a:t>
            </a:r>
          </a:p>
        </p:txBody>
      </p:sp>
      <p:sp>
        <p:nvSpPr>
          <p:cNvPr id="6656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5.26 from the textbook ]</a:t>
            </a:r>
          </a:p>
        </p:txBody>
      </p:sp>
      <p:grpSp>
        <p:nvGrpSpPr>
          <p:cNvPr id="66563" name="Group 99"/>
          <p:cNvGrpSpPr>
            <a:grpSpLocks/>
          </p:cNvGrpSpPr>
          <p:nvPr/>
        </p:nvGrpSpPr>
        <p:grpSpPr bwMode="auto">
          <a:xfrm>
            <a:off x="1187450" y="990600"/>
            <a:ext cx="6813550" cy="5680075"/>
            <a:chOff x="748" y="251"/>
            <a:chExt cx="4292" cy="3578"/>
          </a:xfrm>
        </p:grpSpPr>
        <p:sp>
          <p:nvSpPr>
            <p:cNvPr id="66567" name="Freeform 4"/>
            <p:cNvSpPr>
              <a:spLocks/>
            </p:cNvSpPr>
            <p:nvPr/>
          </p:nvSpPr>
          <p:spPr bwMode="auto">
            <a:xfrm>
              <a:off x="2892" y="263"/>
              <a:ext cx="1524" cy="169"/>
            </a:xfrm>
            <a:custGeom>
              <a:avLst/>
              <a:gdLst>
                <a:gd name="T0" fmla="*/ 0 w 3049"/>
                <a:gd name="T1" fmla="*/ 1 h 336"/>
                <a:gd name="T2" fmla="*/ 0 w 3049"/>
                <a:gd name="T3" fmla="*/ 1 h 336"/>
                <a:gd name="T4" fmla="*/ 0 w 3049"/>
                <a:gd name="T5" fmla="*/ 0 h 336"/>
                <a:gd name="T6" fmla="*/ 0 w 3049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49"/>
                <a:gd name="T13" fmla="*/ 0 h 336"/>
                <a:gd name="T14" fmla="*/ 3049 w 3049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49" h="336">
                  <a:moveTo>
                    <a:pt x="3049" y="336"/>
                  </a:moveTo>
                  <a:lnTo>
                    <a:pt x="2809" y="336"/>
                  </a:lnTo>
                  <a:lnTo>
                    <a:pt x="2809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" name="Line 5"/>
            <p:cNvSpPr>
              <a:spLocks noChangeShapeType="1"/>
            </p:cNvSpPr>
            <p:nvPr/>
          </p:nvSpPr>
          <p:spPr bwMode="auto">
            <a:xfrm>
              <a:off x="3906" y="117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" name="Line 6"/>
            <p:cNvSpPr>
              <a:spLocks noChangeShapeType="1"/>
            </p:cNvSpPr>
            <p:nvPr/>
          </p:nvSpPr>
          <p:spPr bwMode="auto">
            <a:xfrm flipV="1">
              <a:off x="1223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" name="Line 7"/>
            <p:cNvSpPr>
              <a:spLocks noChangeShapeType="1"/>
            </p:cNvSpPr>
            <p:nvPr/>
          </p:nvSpPr>
          <p:spPr bwMode="auto">
            <a:xfrm flipV="1">
              <a:off x="1787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Line 8"/>
            <p:cNvSpPr>
              <a:spLocks noChangeShapeType="1"/>
            </p:cNvSpPr>
            <p:nvPr/>
          </p:nvSpPr>
          <p:spPr bwMode="auto">
            <a:xfrm flipV="1">
              <a:off x="235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" name="Line 9"/>
            <p:cNvSpPr>
              <a:spLocks noChangeShapeType="1"/>
            </p:cNvSpPr>
            <p:nvPr/>
          </p:nvSpPr>
          <p:spPr bwMode="auto">
            <a:xfrm flipV="1">
              <a:off x="2916" y="1973"/>
              <a:ext cx="1" cy="135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" name="Line 10"/>
            <p:cNvSpPr>
              <a:spLocks noChangeShapeType="1"/>
            </p:cNvSpPr>
            <p:nvPr/>
          </p:nvSpPr>
          <p:spPr bwMode="auto">
            <a:xfrm flipV="1">
              <a:off x="349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" name="Line 11"/>
            <p:cNvSpPr>
              <a:spLocks noChangeShapeType="1"/>
            </p:cNvSpPr>
            <p:nvPr/>
          </p:nvSpPr>
          <p:spPr bwMode="auto">
            <a:xfrm flipV="1">
              <a:off x="4056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" name="Line 12"/>
            <p:cNvSpPr>
              <a:spLocks noChangeShapeType="1"/>
            </p:cNvSpPr>
            <p:nvPr/>
          </p:nvSpPr>
          <p:spPr bwMode="auto">
            <a:xfrm flipV="1">
              <a:off x="4620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" name="Line 13"/>
            <p:cNvSpPr>
              <a:spLocks noChangeShapeType="1"/>
            </p:cNvSpPr>
            <p:nvPr/>
          </p:nvSpPr>
          <p:spPr bwMode="auto">
            <a:xfrm flipH="1">
              <a:off x="3360" y="516"/>
              <a:ext cx="168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7" name="Rectangle 14"/>
            <p:cNvSpPr>
              <a:spLocks noChangeArrowheads="1"/>
            </p:cNvSpPr>
            <p:nvPr/>
          </p:nvSpPr>
          <p:spPr bwMode="auto">
            <a:xfrm>
              <a:off x="1523" y="432"/>
              <a:ext cx="432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78" name="Rectangle 15"/>
            <p:cNvSpPr>
              <a:spLocks noChangeArrowheads="1"/>
            </p:cNvSpPr>
            <p:nvPr/>
          </p:nvSpPr>
          <p:spPr bwMode="auto">
            <a:xfrm>
              <a:off x="1569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79" name="Rectangle 16"/>
            <p:cNvSpPr>
              <a:spLocks noChangeArrowheads="1"/>
            </p:cNvSpPr>
            <p:nvPr/>
          </p:nvSpPr>
          <p:spPr bwMode="auto">
            <a:xfrm>
              <a:off x="1819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0" name="Line 17"/>
            <p:cNvSpPr>
              <a:spLocks noChangeShapeType="1"/>
            </p:cNvSpPr>
            <p:nvPr/>
          </p:nvSpPr>
          <p:spPr bwMode="auto">
            <a:xfrm flipH="1" flipV="1">
              <a:off x="1835" y="889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1" name="Rectangle 18"/>
            <p:cNvSpPr>
              <a:spLocks noChangeArrowheads="1"/>
            </p:cNvSpPr>
            <p:nvPr/>
          </p:nvSpPr>
          <p:spPr bwMode="auto">
            <a:xfrm>
              <a:off x="1819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2" name="Rectangle 19"/>
            <p:cNvSpPr>
              <a:spLocks noChangeArrowheads="1"/>
            </p:cNvSpPr>
            <p:nvPr/>
          </p:nvSpPr>
          <p:spPr bwMode="auto">
            <a:xfrm>
              <a:off x="2291" y="432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3" name="Rectangle 20"/>
            <p:cNvSpPr>
              <a:spLocks noChangeArrowheads="1"/>
            </p:cNvSpPr>
            <p:nvPr/>
          </p:nvSpPr>
          <p:spPr bwMode="auto">
            <a:xfrm>
              <a:off x="864" y="878"/>
              <a:ext cx="2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4" name="Rectangle 21"/>
            <p:cNvSpPr>
              <a:spLocks noChangeArrowheads="1"/>
            </p:cNvSpPr>
            <p:nvPr/>
          </p:nvSpPr>
          <p:spPr bwMode="auto">
            <a:xfrm>
              <a:off x="2335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5" name="Rectangle 22"/>
            <p:cNvSpPr>
              <a:spLocks noChangeArrowheads="1"/>
            </p:cNvSpPr>
            <p:nvPr/>
          </p:nvSpPr>
          <p:spPr bwMode="auto">
            <a:xfrm>
              <a:off x="2584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6" name="Line 23"/>
            <p:cNvSpPr>
              <a:spLocks noChangeShapeType="1"/>
            </p:cNvSpPr>
            <p:nvPr/>
          </p:nvSpPr>
          <p:spPr bwMode="auto">
            <a:xfrm flipH="1" flipV="1">
              <a:off x="2592" y="889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7" name="Rectangle 24"/>
            <p:cNvSpPr>
              <a:spLocks noChangeArrowheads="1"/>
            </p:cNvSpPr>
            <p:nvPr/>
          </p:nvSpPr>
          <p:spPr bwMode="auto">
            <a:xfrm>
              <a:off x="3696" y="432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8" name="Rectangle 25"/>
            <p:cNvSpPr>
              <a:spLocks noChangeArrowheads="1"/>
            </p:cNvSpPr>
            <p:nvPr/>
          </p:nvSpPr>
          <p:spPr bwMode="auto">
            <a:xfrm>
              <a:off x="2585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9" name="Rectangle 26"/>
            <p:cNvSpPr>
              <a:spLocks noChangeArrowheads="1"/>
            </p:cNvSpPr>
            <p:nvPr/>
          </p:nvSpPr>
          <p:spPr bwMode="auto">
            <a:xfrm>
              <a:off x="3738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90" name="Rectangle 27"/>
            <p:cNvSpPr>
              <a:spLocks noChangeArrowheads="1"/>
            </p:cNvSpPr>
            <p:nvPr/>
          </p:nvSpPr>
          <p:spPr bwMode="auto">
            <a:xfrm>
              <a:off x="3987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91" name="Line 28"/>
            <p:cNvSpPr>
              <a:spLocks noChangeShapeType="1"/>
            </p:cNvSpPr>
            <p:nvPr/>
          </p:nvSpPr>
          <p:spPr bwMode="auto">
            <a:xfrm flipH="1" flipV="1">
              <a:off x="3996" y="889"/>
              <a:ext cx="6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Line 29"/>
            <p:cNvSpPr>
              <a:spLocks noChangeShapeType="1"/>
            </p:cNvSpPr>
            <p:nvPr/>
          </p:nvSpPr>
          <p:spPr bwMode="auto">
            <a:xfrm>
              <a:off x="1187" y="600"/>
              <a:ext cx="3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Freeform 30"/>
            <p:cNvSpPr>
              <a:spLocks/>
            </p:cNvSpPr>
            <p:nvPr/>
          </p:nvSpPr>
          <p:spPr bwMode="auto">
            <a:xfrm>
              <a:off x="2291" y="900"/>
              <a:ext cx="85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Freeform 31"/>
            <p:cNvSpPr>
              <a:spLocks/>
            </p:cNvSpPr>
            <p:nvPr/>
          </p:nvSpPr>
          <p:spPr bwMode="auto">
            <a:xfrm>
              <a:off x="3696" y="900"/>
              <a:ext cx="84" cy="84"/>
            </a:xfrm>
            <a:custGeom>
              <a:avLst/>
              <a:gdLst>
                <a:gd name="T0" fmla="*/ 0 w 169"/>
                <a:gd name="T1" fmla="*/ 1 h 168"/>
                <a:gd name="T2" fmla="*/ 0 w 169"/>
                <a:gd name="T3" fmla="*/ 1 h 168"/>
                <a:gd name="T4" fmla="*/ 0 w 169"/>
                <a:gd name="T5" fmla="*/ 0 h 168"/>
                <a:gd name="T6" fmla="*/ 0 60000 65536"/>
                <a:gd name="T7" fmla="*/ 0 60000 65536"/>
                <a:gd name="T8" fmla="*/ 0 60000 65536"/>
                <a:gd name="T9" fmla="*/ 0 w 169"/>
                <a:gd name="T10" fmla="*/ 0 h 168"/>
                <a:gd name="T11" fmla="*/ 169 w 169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9" h="168">
                  <a:moveTo>
                    <a:pt x="0" y="168"/>
                  </a:moveTo>
                  <a:lnTo>
                    <a:pt x="169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Freeform 32"/>
            <p:cNvSpPr>
              <a:spLocks/>
            </p:cNvSpPr>
            <p:nvPr/>
          </p:nvSpPr>
          <p:spPr bwMode="auto">
            <a:xfrm>
              <a:off x="1523" y="900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Line 33"/>
            <p:cNvSpPr>
              <a:spLocks noChangeShapeType="1"/>
            </p:cNvSpPr>
            <p:nvPr/>
          </p:nvSpPr>
          <p:spPr bwMode="auto">
            <a:xfrm>
              <a:off x="1187" y="948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Freeform 34"/>
            <p:cNvSpPr>
              <a:spLocks/>
            </p:cNvSpPr>
            <p:nvPr/>
          </p:nvSpPr>
          <p:spPr bwMode="auto">
            <a:xfrm>
              <a:off x="1343" y="93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Rectangle 35"/>
            <p:cNvSpPr>
              <a:spLocks noChangeArrowheads="1"/>
            </p:cNvSpPr>
            <p:nvPr/>
          </p:nvSpPr>
          <p:spPr bwMode="auto">
            <a:xfrm>
              <a:off x="3988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99" name="Rectangle 36"/>
            <p:cNvSpPr>
              <a:spLocks noChangeArrowheads="1"/>
            </p:cNvSpPr>
            <p:nvPr/>
          </p:nvSpPr>
          <p:spPr bwMode="auto">
            <a:xfrm>
              <a:off x="1068" y="540"/>
              <a:ext cx="8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0" name="Rectangle 37"/>
            <p:cNvSpPr>
              <a:spLocks noChangeArrowheads="1"/>
            </p:cNvSpPr>
            <p:nvPr/>
          </p:nvSpPr>
          <p:spPr bwMode="auto">
            <a:xfrm>
              <a:off x="2065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1" name="Rectangle 38"/>
            <p:cNvSpPr>
              <a:spLocks noChangeArrowheads="1"/>
            </p:cNvSpPr>
            <p:nvPr/>
          </p:nvSpPr>
          <p:spPr bwMode="auto">
            <a:xfrm>
              <a:off x="2147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2" name="Rectangle 39"/>
            <p:cNvSpPr>
              <a:spLocks noChangeArrowheads="1"/>
            </p:cNvSpPr>
            <p:nvPr/>
          </p:nvSpPr>
          <p:spPr bwMode="auto">
            <a:xfrm>
              <a:off x="2848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3" name="Rectangle 40"/>
            <p:cNvSpPr>
              <a:spLocks noChangeArrowheads="1"/>
            </p:cNvSpPr>
            <p:nvPr/>
          </p:nvSpPr>
          <p:spPr bwMode="auto">
            <a:xfrm>
              <a:off x="2930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4" name="Rectangle 41"/>
            <p:cNvSpPr>
              <a:spLocks noChangeArrowheads="1"/>
            </p:cNvSpPr>
            <p:nvPr/>
          </p:nvSpPr>
          <p:spPr bwMode="auto">
            <a:xfrm>
              <a:off x="4206" y="642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5" name="Rectangle 42"/>
            <p:cNvSpPr>
              <a:spLocks noChangeArrowheads="1"/>
            </p:cNvSpPr>
            <p:nvPr/>
          </p:nvSpPr>
          <p:spPr bwMode="auto">
            <a:xfrm>
              <a:off x="4289" y="69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6" name="Rectangle 43"/>
            <p:cNvSpPr>
              <a:spLocks noChangeArrowheads="1"/>
            </p:cNvSpPr>
            <p:nvPr/>
          </p:nvSpPr>
          <p:spPr bwMode="auto">
            <a:xfrm>
              <a:off x="2637" y="1623"/>
              <a:ext cx="554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7" name="Rectangle 44"/>
            <p:cNvSpPr>
              <a:spLocks noChangeArrowheads="1"/>
            </p:cNvSpPr>
            <p:nvPr/>
          </p:nvSpPr>
          <p:spPr bwMode="auto">
            <a:xfrm>
              <a:off x="752" y="2089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8" name="Rectangle 45"/>
            <p:cNvSpPr>
              <a:spLocks noChangeArrowheads="1"/>
            </p:cNvSpPr>
            <p:nvPr/>
          </p:nvSpPr>
          <p:spPr bwMode="auto">
            <a:xfrm>
              <a:off x="873" y="240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9" name="Rectangle 46"/>
            <p:cNvSpPr>
              <a:spLocks noChangeArrowheads="1"/>
            </p:cNvSpPr>
            <p:nvPr/>
          </p:nvSpPr>
          <p:spPr bwMode="auto">
            <a:xfrm>
              <a:off x="956" y="246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0" name="Rectangle 47"/>
            <p:cNvSpPr>
              <a:spLocks noChangeArrowheads="1"/>
            </p:cNvSpPr>
            <p:nvPr/>
          </p:nvSpPr>
          <p:spPr bwMode="auto">
            <a:xfrm>
              <a:off x="873" y="2750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1" name="Rectangle 48"/>
            <p:cNvSpPr>
              <a:spLocks noChangeArrowheads="1"/>
            </p:cNvSpPr>
            <p:nvPr/>
          </p:nvSpPr>
          <p:spPr bwMode="auto">
            <a:xfrm>
              <a:off x="956" y="280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2" name="Rectangle 49"/>
            <p:cNvSpPr>
              <a:spLocks noChangeArrowheads="1"/>
            </p:cNvSpPr>
            <p:nvPr/>
          </p:nvSpPr>
          <p:spPr bwMode="auto">
            <a:xfrm>
              <a:off x="873" y="308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3" name="Rectangle 50"/>
            <p:cNvSpPr>
              <a:spLocks noChangeArrowheads="1"/>
            </p:cNvSpPr>
            <p:nvPr/>
          </p:nvSpPr>
          <p:spPr bwMode="auto">
            <a:xfrm>
              <a:off x="956" y="314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4" name="Rectangle 51"/>
            <p:cNvSpPr>
              <a:spLocks noChangeArrowheads="1"/>
            </p:cNvSpPr>
            <p:nvPr/>
          </p:nvSpPr>
          <p:spPr bwMode="auto">
            <a:xfrm>
              <a:off x="748" y="3396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5" name="Line 57"/>
            <p:cNvSpPr>
              <a:spLocks noChangeShapeType="1"/>
            </p:cNvSpPr>
            <p:nvPr/>
          </p:nvSpPr>
          <p:spPr bwMode="auto">
            <a:xfrm flipH="1">
              <a:off x="4716" y="516"/>
              <a:ext cx="13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6" name="Line 62"/>
            <p:cNvSpPr>
              <a:spLocks noChangeShapeType="1"/>
            </p:cNvSpPr>
            <p:nvPr/>
          </p:nvSpPr>
          <p:spPr bwMode="auto">
            <a:xfrm>
              <a:off x="2712" y="600"/>
              <a:ext cx="34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7" name="Line 63"/>
            <p:cNvSpPr>
              <a:spLocks noChangeShapeType="1"/>
            </p:cNvSpPr>
            <p:nvPr/>
          </p:nvSpPr>
          <p:spPr bwMode="auto">
            <a:xfrm flipH="1">
              <a:off x="1955" y="600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8" name="Line 64"/>
            <p:cNvSpPr>
              <a:spLocks noChangeShapeType="1"/>
            </p:cNvSpPr>
            <p:nvPr/>
          </p:nvSpPr>
          <p:spPr bwMode="auto">
            <a:xfrm flipH="1">
              <a:off x="4116" y="601"/>
              <a:ext cx="3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Freeform 65"/>
            <p:cNvSpPr>
              <a:spLocks/>
            </p:cNvSpPr>
            <p:nvPr/>
          </p:nvSpPr>
          <p:spPr bwMode="auto">
            <a:xfrm>
              <a:off x="2123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Freeform 66"/>
            <p:cNvSpPr>
              <a:spLocks/>
            </p:cNvSpPr>
            <p:nvPr/>
          </p:nvSpPr>
          <p:spPr bwMode="auto">
            <a:xfrm>
              <a:off x="3528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Freeform 67"/>
            <p:cNvSpPr>
              <a:spLocks/>
            </p:cNvSpPr>
            <p:nvPr/>
          </p:nvSpPr>
          <p:spPr bwMode="auto">
            <a:xfrm>
              <a:off x="1355" y="948"/>
              <a:ext cx="2173" cy="336"/>
            </a:xfrm>
            <a:custGeom>
              <a:avLst/>
              <a:gdLst>
                <a:gd name="T0" fmla="*/ 0 w 4344"/>
                <a:gd name="T1" fmla="*/ 0 h 672"/>
                <a:gd name="T2" fmla="*/ 0 w 4344"/>
                <a:gd name="T3" fmla="*/ 1 h 672"/>
                <a:gd name="T4" fmla="*/ 1 w 4344"/>
                <a:gd name="T5" fmla="*/ 1 h 672"/>
                <a:gd name="T6" fmla="*/ 0 60000 65536"/>
                <a:gd name="T7" fmla="*/ 0 60000 65536"/>
                <a:gd name="T8" fmla="*/ 0 60000 65536"/>
                <a:gd name="T9" fmla="*/ 0 w 4344"/>
                <a:gd name="T10" fmla="*/ 0 h 672"/>
                <a:gd name="T11" fmla="*/ 4344 w 4344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4" h="672">
                  <a:moveTo>
                    <a:pt x="0" y="0"/>
                  </a:moveTo>
                  <a:lnTo>
                    <a:pt x="0" y="672"/>
                  </a:lnTo>
                  <a:lnTo>
                    <a:pt x="4344" y="672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Freeform 68"/>
            <p:cNvSpPr>
              <a:spLocks/>
            </p:cNvSpPr>
            <p:nvPr/>
          </p:nvSpPr>
          <p:spPr bwMode="auto">
            <a:xfrm>
              <a:off x="2123" y="263"/>
              <a:ext cx="937" cy="337"/>
            </a:xfrm>
            <a:custGeom>
              <a:avLst/>
              <a:gdLst>
                <a:gd name="T0" fmla="*/ 937 w 937"/>
                <a:gd name="T1" fmla="*/ 170 h 337"/>
                <a:gd name="T2" fmla="*/ 769 w 937"/>
                <a:gd name="T3" fmla="*/ 169 h 337"/>
                <a:gd name="T4" fmla="*/ 769 w 937"/>
                <a:gd name="T5" fmla="*/ 0 h 337"/>
                <a:gd name="T6" fmla="*/ 0 w 937"/>
                <a:gd name="T7" fmla="*/ 0 h 337"/>
                <a:gd name="T8" fmla="*/ 0 w 937"/>
                <a:gd name="T9" fmla="*/ 337 h 3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7"/>
                <a:gd name="T16" fmla="*/ 0 h 337"/>
                <a:gd name="T17" fmla="*/ 937 w 937"/>
                <a:gd name="T18" fmla="*/ 337 h 3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7" h="337">
                  <a:moveTo>
                    <a:pt x="937" y="170"/>
                  </a:moveTo>
                  <a:lnTo>
                    <a:pt x="769" y="169"/>
                  </a:lnTo>
                  <a:lnTo>
                    <a:pt x="769" y="0"/>
                  </a:lnTo>
                  <a:lnTo>
                    <a:pt x="0" y="0"/>
                  </a:lnTo>
                  <a:lnTo>
                    <a:pt x="0" y="337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3" name="Freeform 69"/>
            <p:cNvSpPr>
              <a:spLocks/>
            </p:cNvSpPr>
            <p:nvPr/>
          </p:nvSpPr>
          <p:spPr bwMode="auto">
            <a:xfrm>
              <a:off x="3528" y="516"/>
              <a:ext cx="168" cy="84"/>
            </a:xfrm>
            <a:custGeom>
              <a:avLst/>
              <a:gdLst>
                <a:gd name="T0" fmla="*/ 1 w 336"/>
                <a:gd name="T1" fmla="*/ 1 h 168"/>
                <a:gd name="T2" fmla="*/ 0 w 336"/>
                <a:gd name="T3" fmla="*/ 1 h 168"/>
                <a:gd name="T4" fmla="*/ 0 w 336"/>
                <a:gd name="T5" fmla="*/ 0 h 168"/>
                <a:gd name="T6" fmla="*/ 0 60000 65536"/>
                <a:gd name="T7" fmla="*/ 0 60000 65536"/>
                <a:gd name="T8" fmla="*/ 0 60000 65536"/>
                <a:gd name="T9" fmla="*/ 0 w 336"/>
                <a:gd name="T10" fmla="*/ 0 h 168"/>
                <a:gd name="T11" fmla="*/ 336 w 336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68">
                  <a:moveTo>
                    <a:pt x="336" y="168"/>
                  </a:moveTo>
                  <a:lnTo>
                    <a:pt x="0" y="16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4" name="Freeform 70"/>
            <p:cNvSpPr>
              <a:spLocks/>
            </p:cNvSpPr>
            <p:nvPr/>
          </p:nvSpPr>
          <p:spPr bwMode="auto">
            <a:xfrm>
              <a:off x="2111" y="588"/>
              <a:ext cx="24" cy="36"/>
            </a:xfrm>
            <a:custGeom>
              <a:avLst/>
              <a:gdLst>
                <a:gd name="T0" fmla="*/ 0 w 48"/>
                <a:gd name="T1" fmla="*/ 1 h 72"/>
                <a:gd name="T2" fmla="*/ 1 w 48"/>
                <a:gd name="T3" fmla="*/ 1 h 72"/>
                <a:gd name="T4" fmla="*/ 1 w 48"/>
                <a:gd name="T5" fmla="*/ 1 h 72"/>
                <a:gd name="T6" fmla="*/ 1 w 48"/>
                <a:gd name="T7" fmla="*/ 1 h 72"/>
                <a:gd name="T8" fmla="*/ 1 w 48"/>
                <a:gd name="T9" fmla="*/ 1 h 72"/>
                <a:gd name="T10" fmla="*/ 1 w 48"/>
                <a:gd name="T11" fmla="*/ 1 h 72"/>
                <a:gd name="T12" fmla="*/ 1 w 48"/>
                <a:gd name="T13" fmla="*/ 1 h 72"/>
                <a:gd name="T14" fmla="*/ 1 w 48"/>
                <a:gd name="T15" fmla="*/ 1 h 72"/>
                <a:gd name="T16" fmla="*/ 1 w 48"/>
                <a:gd name="T17" fmla="*/ 1 h 72"/>
                <a:gd name="T18" fmla="*/ 1 w 48"/>
                <a:gd name="T19" fmla="*/ 1 h 72"/>
                <a:gd name="T20" fmla="*/ 1 w 48"/>
                <a:gd name="T21" fmla="*/ 1 h 72"/>
                <a:gd name="T22" fmla="*/ 1 w 48"/>
                <a:gd name="T23" fmla="*/ 0 h 72"/>
                <a:gd name="T24" fmla="*/ 1 w 48"/>
                <a:gd name="T25" fmla="*/ 1 h 72"/>
                <a:gd name="T26" fmla="*/ 1 w 48"/>
                <a:gd name="T27" fmla="*/ 1 h 72"/>
                <a:gd name="T28" fmla="*/ 1 w 48"/>
                <a:gd name="T29" fmla="*/ 1 h 72"/>
                <a:gd name="T30" fmla="*/ 1 w 48"/>
                <a:gd name="T31" fmla="*/ 1 h 72"/>
                <a:gd name="T32" fmla="*/ 1 w 48"/>
                <a:gd name="T33" fmla="*/ 1 h 72"/>
                <a:gd name="T34" fmla="*/ 1 w 48"/>
                <a:gd name="T35" fmla="*/ 1 h 72"/>
                <a:gd name="T36" fmla="*/ 1 w 48"/>
                <a:gd name="T37" fmla="*/ 1 h 72"/>
                <a:gd name="T38" fmla="*/ 1 w 48"/>
                <a:gd name="T39" fmla="*/ 1 h 72"/>
                <a:gd name="T40" fmla="*/ 1 w 48"/>
                <a:gd name="T41" fmla="*/ 1 h 72"/>
                <a:gd name="T42" fmla="*/ 1 w 48"/>
                <a:gd name="T43" fmla="*/ 1 h 72"/>
                <a:gd name="T44" fmla="*/ 1 w 48"/>
                <a:gd name="T45" fmla="*/ 1 h 72"/>
                <a:gd name="T46" fmla="*/ 1 w 48"/>
                <a:gd name="T47" fmla="*/ 1 h 72"/>
                <a:gd name="T48" fmla="*/ 1 w 48"/>
                <a:gd name="T49" fmla="*/ 1 h 72"/>
                <a:gd name="T50" fmla="*/ 1 w 48"/>
                <a:gd name="T51" fmla="*/ 1 h 72"/>
                <a:gd name="T52" fmla="*/ 1 w 48"/>
                <a:gd name="T53" fmla="*/ 1 h 72"/>
                <a:gd name="T54" fmla="*/ 1 w 48"/>
                <a:gd name="T55" fmla="*/ 1 h 72"/>
                <a:gd name="T56" fmla="*/ 1 w 48"/>
                <a:gd name="T57" fmla="*/ 1 h 72"/>
                <a:gd name="T58" fmla="*/ 1 w 48"/>
                <a:gd name="T59" fmla="*/ 1 h 72"/>
                <a:gd name="T60" fmla="*/ 1 w 48"/>
                <a:gd name="T61" fmla="*/ 1 h 72"/>
                <a:gd name="T62" fmla="*/ 1 w 48"/>
                <a:gd name="T63" fmla="*/ 1 h 72"/>
                <a:gd name="T64" fmla="*/ 1 w 48"/>
                <a:gd name="T65" fmla="*/ 1 h 72"/>
                <a:gd name="T66" fmla="*/ 1 w 48"/>
                <a:gd name="T67" fmla="*/ 1 h 72"/>
                <a:gd name="T68" fmla="*/ 1 w 48"/>
                <a:gd name="T69" fmla="*/ 1 h 72"/>
                <a:gd name="T70" fmla="*/ 1 w 48"/>
                <a:gd name="T71" fmla="*/ 1 h 72"/>
                <a:gd name="T72" fmla="*/ 1 w 48"/>
                <a:gd name="T73" fmla="*/ 1 h 72"/>
                <a:gd name="T74" fmla="*/ 1 w 48"/>
                <a:gd name="T75" fmla="*/ 1 h 72"/>
                <a:gd name="T76" fmla="*/ 1 w 48"/>
                <a:gd name="T77" fmla="*/ 1 h 72"/>
                <a:gd name="T78" fmla="*/ 1 w 48"/>
                <a:gd name="T79" fmla="*/ 1 h 72"/>
                <a:gd name="T80" fmla="*/ 1 w 48"/>
                <a:gd name="T81" fmla="*/ 1 h 72"/>
                <a:gd name="T82" fmla="*/ 1 w 48"/>
                <a:gd name="T83" fmla="*/ 1 h 72"/>
                <a:gd name="T84" fmla="*/ 1 w 48"/>
                <a:gd name="T85" fmla="*/ 1 h 72"/>
                <a:gd name="T86" fmla="*/ 1 w 48"/>
                <a:gd name="T87" fmla="*/ 1 h 72"/>
                <a:gd name="T88" fmla="*/ 1 w 48"/>
                <a:gd name="T89" fmla="*/ 1 h 72"/>
                <a:gd name="T90" fmla="*/ 1 w 48"/>
                <a:gd name="T91" fmla="*/ 1 h 72"/>
                <a:gd name="T92" fmla="*/ 1 w 48"/>
                <a:gd name="T93" fmla="*/ 1 h 72"/>
                <a:gd name="T94" fmla="*/ 1 w 48"/>
                <a:gd name="T95" fmla="*/ 1 h 72"/>
                <a:gd name="T96" fmla="*/ 1 w 48"/>
                <a:gd name="T97" fmla="*/ 1 h 72"/>
                <a:gd name="T98" fmla="*/ 1 w 48"/>
                <a:gd name="T99" fmla="*/ 1 h 72"/>
                <a:gd name="T100" fmla="*/ 1 w 48"/>
                <a:gd name="T101" fmla="*/ 1 h 72"/>
                <a:gd name="T102" fmla="*/ 1 w 48"/>
                <a:gd name="T103" fmla="*/ 1 h 72"/>
                <a:gd name="T104" fmla="*/ 1 w 48"/>
                <a:gd name="T105" fmla="*/ 1 h 72"/>
                <a:gd name="T106" fmla="*/ 1 w 48"/>
                <a:gd name="T107" fmla="*/ 1 h 72"/>
                <a:gd name="T108" fmla="*/ 1 w 48"/>
                <a:gd name="T109" fmla="*/ 1 h 72"/>
                <a:gd name="T110" fmla="*/ 0 w 48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6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4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38" y="65"/>
                  </a:lnTo>
                  <a:lnTo>
                    <a:pt x="37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4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29" y="71"/>
                  </a:lnTo>
                  <a:lnTo>
                    <a:pt x="28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5" name="Freeform 71"/>
            <p:cNvSpPr>
              <a:spLocks/>
            </p:cNvSpPr>
            <p:nvPr/>
          </p:nvSpPr>
          <p:spPr bwMode="auto">
            <a:xfrm>
              <a:off x="2868" y="251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5" y="2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7"/>
                  </a:lnTo>
                  <a:lnTo>
                    <a:pt x="63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4"/>
                  </a:lnTo>
                  <a:lnTo>
                    <a:pt x="69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9" y="33"/>
                  </a:lnTo>
                  <a:lnTo>
                    <a:pt x="69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3" y="41"/>
                  </a:lnTo>
                  <a:lnTo>
                    <a:pt x="61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5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1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6" name="Freeform 72"/>
            <p:cNvSpPr>
              <a:spLocks/>
            </p:cNvSpPr>
            <p:nvPr/>
          </p:nvSpPr>
          <p:spPr bwMode="auto">
            <a:xfrm>
              <a:off x="2111" y="1272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7" name="Freeform 73"/>
            <p:cNvSpPr>
              <a:spLocks/>
            </p:cNvSpPr>
            <p:nvPr/>
          </p:nvSpPr>
          <p:spPr bwMode="auto">
            <a:xfrm>
              <a:off x="1739" y="516"/>
              <a:ext cx="3193" cy="936"/>
            </a:xfrm>
            <a:custGeom>
              <a:avLst/>
              <a:gdLst>
                <a:gd name="T0" fmla="*/ 0 w 6385"/>
                <a:gd name="T1" fmla="*/ 0 h 1873"/>
                <a:gd name="T2" fmla="*/ 0 w 6385"/>
                <a:gd name="T3" fmla="*/ 0 h 1873"/>
                <a:gd name="T4" fmla="*/ 1 w 6385"/>
                <a:gd name="T5" fmla="*/ 0 h 1873"/>
                <a:gd name="T6" fmla="*/ 1 w 6385"/>
                <a:gd name="T7" fmla="*/ 0 h 1873"/>
                <a:gd name="T8" fmla="*/ 1 w 6385"/>
                <a:gd name="T9" fmla="*/ 0 h 18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85"/>
                <a:gd name="T16" fmla="*/ 0 h 1873"/>
                <a:gd name="T17" fmla="*/ 6385 w 6385"/>
                <a:gd name="T18" fmla="*/ 1873 h 18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85" h="1873">
                  <a:moveTo>
                    <a:pt x="0" y="1201"/>
                  </a:moveTo>
                  <a:lnTo>
                    <a:pt x="0" y="1873"/>
                  </a:lnTo>
                  <a:lnTo>
                    <a:pt x="6385" y="1873"/>
                  </a:lnTo>
                  <a:lnTo>
                    <a:pt x="6385" y="0"/>
                  </a:lnTo>
                  <a:lnTo>
                    <a:pt x="6217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8" name="Freeform 74"/>
            <p:cNvSpPr>
              <a:spLocks/>
            </p:cNvSpPr>
            <p:nvPr/>
          </p:nvSpPr>
          <p:spPr bwMode="auto">
            <a:xfrm>
              <a:off x="1709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9" name="Freeform 75"/>
            <p:cNvSpPr>
              <a:spLocks/>
            </p:cNvSpPr>
            <p:nvPr/>
          </p:nvSpPr>
          <p:spPr bwMode="auto">
            <a:xfrm>
              <a:off x="2478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4" y="6"/>
                  </a:lnTo>
                  <a:lnTo>
                    <a:pt x="37" y="5"/>
                  </a:lnTo>
                  <a:lnTo>
                    <a:pt x="40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70" y="1"/>
                  </a:lnTo>
                  <a:lnTo>
                    <a:pt x="73" y="2"/>
                  </a:lnTo>
                  <a:lnTo>
                    <a:pt x="76" y="2"/>
                  </a:lnTo>
                  <a:lnTo>
                    <a:pt x="78" y="4"/>
                  </a:lnTo>
                  <a:lnTo>
                    <a:pt x="82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4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2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8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8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2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4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2" y="116"/>
                  </a:lnTo>
                  <a:lnTo>
                    <a:pt x="78" y="118"/>
                  </a:lnTo>
                  <a:lnTo>
                    <a:pt x="76" y="119"/>
                  </a:lnTo>
                  <a:lnTo>
                    <a:pt x="73" y="119"/>
                  </a:lnTo>
                  <a:lnTo>
                    <a:pt x="70" y="120"/>
                  </a:lnTo>
                  <a:lnTo>
                    <a:pt x="67" y="120"/>
                  </a:lnTo>
                  <a:lnTo>
                    <a:pt x="64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40" y="116"/>
                  </a:lnTo>
                  <a:lnTo>
                    <a:pt x="37" y="116"/>
                  </a:lnTo>
                  <a:lnTo>
                    <a:pt x="34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2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6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4" y="82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0" name="Freeform 76"/>
            <p:cNvSpPr>
              <a:spLocks/>
            </p:cNvSpPr>
            <p:nvPr/>
          </p:nvSpPr>
          <p:spPr bwMode="auto">
            <a:xfrm>
              <a:off x="3876" y="1116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8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8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0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6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2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8" y="73"/>
                  </a:lnTo>
                  <a:lnTo>
                    <a:pt x="118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2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6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0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8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8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0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4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1" name="Freeform 77"/>
            <p:cNvSpPr>
              <a:spLocks/>
            </p:cNvSpPr>
            <p:nvPr/>
          </p:nvSpPr>
          <p:spPr bwMode="auto">
            <a:xfrm>
              <a:off x="4716" y="49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7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5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3"/>
                  </a:lnTo>
                  <a:lnTo>
                    <a:pt x="48" y="3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5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1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7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7"/>
                  </a:lnTo>
                  <a:lnTo>
                    <a:pt x="113" y="90"/>
                  </a:lnTo>
                  <a:lnTo>
                    <a:pt x="111" y="93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9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1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7"/>
                  </a:lnTo>
                  <a:lnTo>
                    <a:pt x="81" y="117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1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9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3"/>
                  </a:lnTo>
                  <a:lnTo>
                    <a:pt x="7" y="90"/>
                  </a:lnTo>
                  <a:lnTo>
                    <a:pt x="6" y="87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2" name="Line 78"/>
            <p:cNvSpPr>
              <a:spLocks noChangeShapeType="1"/>
            </p:cNvSpPr>
            <p:nvPr/>
          </p:nvSpPr>
          <p:spPr bwMode="auto">
            <a:xfrm>
              <a:off x="2508" y="1176"/>
              <a:ext cx="1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3" name="Freeform 79"/>
            <p:cNvSpPr>
              <a:spLocks/>
            </p:cNvSpPr>
            <p:nvPr/>
          </p:nvSpPr>
          <p:spPr bwMode="auto">
            <a:xfrm>
              <a:off x="2496" y="1440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4"/>
                  </a:lnTo>
                  <a:lnTo>
                    <a:pt x="36" y="44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4" name="Freeform 80"/>
            <p:cNvSpPr>
              <a:spLocks/>
            </p:cNvSpPr>
            <p:nvPr/>
          </p:nvSpPr>
          <p:spPr bwMode="auto">
            <a:xfrm>
              <a:off x="3888" y="1440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5" y="3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8"/>
                  </a:lnTo>
                  <a:lnTo>
                    <a:pt x="62" y="9"/>
                  </a:lnTo>
                  <a:lnTo>
                    <a:pt x="63" y="10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8" y="15"/>
                  </a:lnTo>
                  <a:lnTo>
                    <a:pt x="68" y="16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8"/>
                  </a:lnTo>
                  <a:lnTo>
                    <a:pt x="66" y="39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1" y="44"/>
                  </a:lnTo>
                  <a:lnTo>
                    <a:pt x="60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6" y="46"/>
                  </a:lnTo>
                  <a:lnTo>
                    <a:pt x="55" y="47"/>
                  </a:lnTo>
                  <a:lnTo>
                    <a:pt x="52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5" name="Freeform 81"/>
            <p:cNvSpPr>
              <a:spLocks/>
            </p:cNvSpPr>
            <p:nvPr/>
          </p:nvSpPr>
          <p:spPr bwMode="auto">
            <a:xfrm>
              <a:off x="1079" y="2057"/>
              <a:ext cx="3961" cy="168"/>
            </a:xfrm>
            <a:custGeom>
              <a:avLst/>
              <a:gdLst>
                <a:gd name="T0" fmla="*/ 1 w 7921"/>
                <a:gd name="T1" fmla="*/ 0 h 337"/>
                <a:gd name="T2" fmla="*/ 1 w 7921"/>
                <a:gd name="T3" fmla="*/ 0 h 337"/>
                <a:gd name="T4" fmla="*/ 1 w 7921"/>
                <a:gd name="T5" fmla="*/ 0 h 337"/>
                <a:gd name="T6" fmla="*/ 1 w 7921"/>
                <a:gd name="T7" fmla="*/ 0 h 337"/>
                <a:gd name="T8" fmla="*/ 1 w 7921"/>
                <a:gd name="T9" fmla="*/ 0 h 337"/>
                <a:gd name="T10" fmla="*/ 1 w 7921"/>
                <a:gd name="T11" fmla="*/ 0 h 337"/>
                <a:gd name="T12" fmla="*/ 1 w 7921"/>
                <a:gd name="T13" fmla="*/ 0 h 337"/>
                <a:gd name="T14" fmla="*/ 1 w 7921"/>
                <a:gd name="T15" fmla="*/ 0 h 337"/>
                <a:gd name="T16" fmla="*/ 1 w 7921"/>
                <a:gd name="T17" fmla="*/ 0 h 337"/>
                <a:gd name="T18" fmla="*/ 1 w 7921"/>
                <a:gd name="T19" fmla="*/ 0 h 337"/>
                <a:gd name="T20" fmla="*/ 1 w 7921"/>
                <a:gd name="T21" fmla="*/ 0 h 337"/>
                <a:gd name="T22" fmla="*/ 1 w 7921"/>
                <a:gd name="T23" fmla="*/ 0 h 337"/>
                <a:gd name="T24" fmla="*/ 1 w 7921"/>
                <a:gd name="T25" fmla="*/ 0 h 337"/>
                <a:gd name="T26" fmla="*/ 1 w 7921"/>
                <a:gd name="T27" fmla="*/ 0 h 337"/>
                <a:gd name="T28" fmla="*/ 1 w 7921"/>
                <a:gd name="T29" fmla="*/ 0 h 337"/>
                <a:gd name="T30" fmla="*/ 1 w 7921"/>
                <a:gd name="T31" fmla="*/ 0 h 337"/>
                <a:gd name="T32" fmla="*/ 1 w 7921"/>
                <a:gd name="T33" fmla="*/ 0 h 337"/>
                <a:gd name="T34" fmla="*/ 1 w 7921"/>
                <a:gd name="T35" fmla="*/ 0 h 337"/>
                <a:gd name="T36" fmla="*/ 1 w 7921"/>
                <a:gd name="T37" fmla="*/ 0 h 337"/>
                <a:gd name="T38" fmla="*/ 1 w 7921"/>
                <a:gd name="T39" fmla="*/ 0 h 337"/>
                <a:gd name="T40" fmla="*/ 1 w 7921"/>
                <a:gd name="T41" fmla="*/ 0 h 337"/>
                <a:gd name="T42" fmla="*/ 1 w 7921"/>
                <a:gd name="T43" fmla="*/ 0 h 337"/>
                <a:gd name="T44" fmla="*/ 1 w 7921"/>
                <a:gd name="T45" fmla="*/ 0 h 337"/>
                <a:gd name="T46" fmla="*/ 1 w 7921"/>
                <a:gd name="T47" fmla="*/ 0 h 337"/>
                <a:gd name="T48" fmla="*/ 1 w 7921"/>
                <a:gd name="T49" fmla="*/ 0 h 337"/>
                <a:gd name="T50" fmla="*/ 1 w 7921"/>
                <a:gd name="T51" fmla="*/ 0 h 337"/>
                <a:gd name="T52" fmla="*/ 1 w 7921"/>
                <a:gd name="T53" fmla="*/ 0 h 337"/>
                <a:gd name="T54" fmla="*/ 1 w 7921"/>
                <a:gd name="T55" fmla="*/ 0 h 337"/>
                <a:gd name="T56" fmla="*/ 1 w 7921"/>
                <a:gd name="T57" fmla="*/ 0 h 337"/>
                <a:gd name="T58" fmla="*/ 0 w 7921"/>
                <a:gd name="T59" fmla="*/ 0 h 33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921"/>
                <a:gd name="T91" fmla="*/ 0 h 337"/>
                <a:gd name="T92" fmla="*/ 7921 w 7921"/>
                <a:gd name="T93" fmla="*/ 337 h 33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921" h="337">
                  <a:moveTo>
                    <a:pt x="7921" y="337"/>
                  </a:moveTo>
                  <a:lnTo>
                    <a:pt x="7657" y="337"/>
                  </a:lnTo>
                  <a:lnTo>
                    <a:pt x="7657" y="0"/>
                  </a:lnTo>
                  <a:lnTo>
                    <a:pt x="7081" y="0"/>
                  </a:lnTo>
                  <a:lnTo>
                    <a:pt x="7081" y="337"/>
                  </a:lnTo>
                  <a:lnTo>
                    <a:pt x="6505" y="337"/>
                  </a:lnTo>
                  <a:lnTo>
                    <a:pt x="6505" y="0"/>
                  </a:lnTo>
                  <a:lnTo>
                    <a:pt x="5953" y="0"/>
                  </a:lnTo>
                  <a:lnTo>
                    <a:pt x="5953" y="337"/>
                  </a:lnTo>
                  <a:lnTo>
                    <a:pt x="5377" y="337"/>
                  </a:lnTo>
                  <a:lnTo>
                    <a:pt x="5377" y="0"/>
                  </a:lnTo>
                  <a:lnTo>
                    <a:pt x="4824" y="0"/>
                  </a:lnTo>
                  <a:lnTo>
                    <a:pt x="4824" y="337"/>
                  </a:lnTo>
                  <a:lnTo>
                    <a:pt x="4248" y="337"/>
                  </a:lnTo>
                  <a:lnTo>
                    <a:pt x="4248" y="0"/>
                  </a:lnTo>
                  <a:lnTo>
                    <a:pt x="3672" y="0"/>
                  </a:lnTo>
                  <a:lnTo>
                    <a:pt x="3672" y="337"/>
                  </a:lnTo>
                  <a:lnTo>
                    <a:pt x="3120" y="337"/>
                  </a:lnTo>
                  <a:lnTo>
                    <a:pt x="3120" y="0"/>
                  </a:lnTo>
                  <a:lnTo>
                    <a:pt x="2544" y="0"/>
                  </a:lnTo>
                  <a:lnTo>
                    <a:pt x="2544" y="337"/>
                  </a:lnTo>
                  <a:lnTo>
                    <a:pt x="1992" y="337"/>
                  </a:lnTo>
                  <a:lnTo>
                    <a:pt x="1992" y="0"/>
                  </a:lnTo>
                  <a:lnTo>
                    <a:pt x="1416" y="0"/>
                  </a:lnTo>
                  <a:lnTo>
                    <a:pt x="1416" y="337"/>
                  </a:lnTo>
                  <a:lnTo>
                    <a:pt x="864" y="337"/>
                  </a:lnTo>
                  <a:lnTo>
                    <a:pt x="864" y="0"/>
                  </a:lnTo>
                  <a:lnTo>
                    <a:pt x="288" y="0"/>
                  </a:lnTo>
                  <a:lnTo>
                    <a:pt x="28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6" name="Line 82"/>
            <p:cNvSpPr>
              <a:spLocks noChangeShapeType="1"/>
            </p:cNvSpPr>
            <p:nvPr/>
          </p:nvSpPr>
          <p:spPr bwMode="auto">
            <a:xfrm flipV="1">
              <a:off x="3600" y="2561"/>
              <a:ext cx="1" cy="76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7" name="Freeform 83"/>
            <p:cNvSpPr>
              <a:spLocks/>
            </p:cNvSpPr>
            <p:nvPr/>
          </p:nvSpPr>
          <p:spPr bwMode="auto">
            <a:xfrm>
              <a:off x="1079" y="2393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1 w 7921"/>
                <a:gd name="T11" fmla="*/ 1 h 336"/>
                <a:gd name="T12" fmla="*/ 1 w 7921"/>
                <a:gd name="T13" fmla="*/ 0 h 336"/>
                <a:gd name="T14" fmla="*/ 1 w 7921"/>
                <a:gd name="T15" fmla="*/ 0 h 336"/>
                <a:gd name="T16" fmla="*/ 1 w 7921"/>
                <a:gd name="T17" fmla="*/ 1 h 336"/>
                <a:gd name="T18" fmla="*/ 1 w 7921"/>
                <a:gd name="T19" fmla="*/ 1 h 336"/>
                <a:gd name="T20" fmla="*/ 1 w 7921"/>
                <a:gd name="T21" fmla="*/ 0 h 336"/>
                <a:gd name="T22" fmla="*/ 1 w 7921"/>
                <a:gd name="T23" fmla="*/ 0 h 336"/>
                <a:gd name="T24" fmla="*/ 1 w 7921"/>
                <a:gd name="T25" fmla="*/ 1 h 336"/>
                <a:gd name="T26" fmla="*/ 1 w 7921"/>
                <a:gd name="T27" fmla="*/ 1 h 336"/>
                <a:gd name="T28" fmla="*/ 1 w 7921"/>
                <a:gd name="T29" fmla="*/ 0 h 336"/>
                <a:gd name="T30" fmla="*/ 1 w 7921"/>
                <a:gd name="T31" fmla="*/ 0 h 336"/>
                <a:gd name="T32" fmla="*/ 1 w 7921"/>
                <a:gd name="T33" fmla="*/ 1 h 336"/>
                <a:gd name="T34" fmla="*/ 0 w 7921"/>
                <a:gd name="T35" fmla="*/ 1 h 3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921"/>
                <a:gd name="T55" fmla="*/ 0 h 336"/>
                <a:gd name="T56" fmla="*/ 7921 w 7921"/>
                <a:gd name="T57" fmla="*/ 336 h 3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921" h="336">
                  <a:moveTo>
                    <a:pt x="7921" y="336"/>
                  </a:moveTo>
                  <a:lnTo>
                    <a:pt x="7153" y="336"/>
                  </a:lnTo>
                  <a:lnTo>
                    <a:pt x="7153" y="0"/>
                  </a:lnTo>
                  <a:lnTo>
                    <a:pt x="6025" y="0"/>
                  </a:lnTo>
                  <a:lnTo>
                    <a:pt x="6025" y="336"/>
                  </a:lnTo>
                  <a:lnTo>
                    <a:pt x="5016" y="336"/>
                  </a:lnTo>
                  <a:lnTo>
                    <a:pt x="5016" y="0"/>
                  </a:lnTo>
                  <a:lnTo>
                    <a:pt x="4896" y="0"/>
                  </a:lnTo>
                  <a:lnTo>
                    <a:pt x="4896" y="336"/>
                  </a:lnTo>
                  <a:lnTo>
                    <a:pt x="3744" y="336"/>
                  </a:lnTo>
                  <a:lnTo>
                    <a:pt x="3744" y="0"/>
                  </a:lnTo>
                  <a:lnTo>
                    <a:pt x="2616" y="0"/>
                  </a:lnTo>
                  <a:lnTo>
                    <a:pt x="2616" y="336"/>
                  </a:lnTo>
                  <a:lnTo>
                    <a:pt x="1488" y="336"/>
                  </a:lnTo>
                  <a:lnTo>
                    <a:pt x="1488" y="0"/>
                  </a:lnTo>
                  <a:lnTo>
                    <a:pt x="360" y="0"/>
                  </a:lnTo>
                  <a:lnTo>
                    <a:pt x="36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8" name="Freeform 84"/>
            <p:cNvSpPr>
              <a:spLocks/>
            </p:cNvSpPr>
            <p:nvPr/>
          </p:nvSpPr>
          <p:spPr bwMode="auto">
            <a:xfrm>
              <a:off x="1079" y="2741"/>
              <a:ext cx="3961" cy="168"/>
            </a:xfrm>
            <a:custGeom>
              <a:avLst/>
              <a:gdLst>
                <a:gd name="T0" fmla="*/ 1 w 7921"/>
                <a:gd name="T1" fmla="*/ 0 h 336"/>
                <a:gd name="T2" fmla="*/ 1 w 7921"/>
                <a:gd name="T3" fmla="*/ 0 h 336"/>
                <a:gd name="T4" fmla="*/ 1 w 7921"/>
                <a:gd name="T5" fmla="*/ 1 h 336"/>
                <a:gd name="T6" fmla="*/ 1 w 7921"/>
                <a:gd name="T7" fmla="*/ 1 h 336"/>
                <a:gd name="T8" fmla="*/ 1 w 7921"/>
                <a:gd name="T9" fmla="*/ 0 h 336"/>
                <a:gd name="T10" fmla="*/ 1 w 7921"/>
                <a:gd name="T11" fmla="*/ 0 h 336"/>
                <a:gd name="T12" fmla="*/ 1 w 7921"/>
                <a:gd name="T13" fmla="*/ 1 h 336"/>
                <a:gd name="T14" fmla="*/ 0 w 7921"/>
                <a:gd name="T15" fmla="*/ 1 h 3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921"/>
                <a:gd name="T25" fmla="*/ 0 h 336"/>
                <a:gd name="T26" fmla="*/ 7921 w 7921"/>
                <a:gd name="T27" fmla="*/ 336 h 3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921" h="336">
                  <a:moveTo>
                    <a:pt x="7921" y="0"/>
                  </a:moveTo>
                  <a:lnTo>
                    <a:pt x="7153" y="0"/>
                  </a:lnTo>
                  <a:lnTo>
                    <a:pt x="7153" y="336"/>
                  </a:lnTo>
                  <a:lnTo>
                    <a:pt x="3768" y="336"/>
                  </a:lnTo>
                  <a:lnTo>
                    <a:pt x="3768" y="0"/>
                  </a:lnTo>
                  <a:lnTo>
                    <a:pt x="1488" y="0"/>
                  </a:lnTo>
                  <a:lnTo>
                    <a:pt x="148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9" name="Freeform 85"/>
            <p:cNvSpPr>
              <a:spLocks/>
            </p:cNvSpPr>
            <p:nvPr/>
          </p:nvSpPr>
          <p:spPr bwMode="auto">
            <a:xfrm>
              <a:off x="1079" y="3077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0 w 7921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21"/>
                <a:gd name="T19" fmla="*/ 0 h 336"/>
                <a:gd name="T20" fmla="*/ 7921 w 7921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21" h="336">
                  <a:moveTo>
                    <a:pt x="7921" y="336"/>
                  </a:moveTo>
                  <a:lnTo>
                    <a:pt x="5016" y="336"/>
                  </a:lnTo>
                  <a:lnTo>
                    <a:pt x="5016" y="0"/>
                  </a:lnTo>
                  <a:lnTo>
                    <a:pt x="3744" y="0"/>
                  </a:lnTo>
                  <a:lnTo>
                    <a:pt x="3744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0" name="Rectangle 86"/>
            <p:cNvSpPr>
              <a:spLocks noChangeArrowheads="1"/>
            </p:cNvSpPr>
            <p:nvPr/>
          </p:nvSpPr>
          <p:spPr bwMode="auto">
            <a:xfrm>
              <a:off x="2530" y="3659"/>
              <a:ext cx="112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1" name="Rectangle 87"/>
            <p:cNvSpPr>
              <a:spLocks noChangeArrowheads="1"/>
            </p:cNvSpPr>
            <p:nvPr/>
          </p:nvSpPr>
          <p:spPr bwMode="auto">
            <a:xfrm>
              <a:off x="110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2" name="Rectangle 88"/>
            <p:cNvSpPr>
              <a:spLocks noChangeArrowheads="1"/>
            </p:cNvSpPr>
            <p:nvPr/>
          </p:nvSpPr>
          <p:spPr bwMode="auto">
            <a:xfrm>
              <a:off x="148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3" name="Rectangle 89"/>
            <p:cNvSpPr>
              <a:spLocks noChangeArrowheads="1"/>
            </p:cNvSpPr>
            <p:nvPr/>
          </p:nvSpPr>
          <p:spPr bwMode="auto">
            <a:xfrm>
              <a:off x="2050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4" name="Rectangle 90"/>
            <p:cNvSpPr>
              <a:spLocks noChangeArrowheads="1"/>
            </p:cNvSpPr>
            <p:nvPr/>
          </p:nvSpPr>
          <p:spPr bwMode="auto">
            <a:xfrm>
              <a:off x="261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5" name="Rectangle 91"/>
            <p:cNvSpPr>
              <a:spLocks noChangeArrowheads="1"/>
            </p:cNvSpPr>
            <p:nvPr/>
          </p:nvSpPr>
          <p:spPr bwMode="auto">
            <a:xfrm>
              <a:off x="318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6" name="Rectangle 92"/>
            <p:cNvSpPr>
              <a:spLocks noChangeArrowheads="1"/>
            </p:cNvSpPr>
            <p:nvPr/>
          </p:nvSpPr>
          <p:spPr bwMode="auto">
            <a:xfrm>
              <a:off x="353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7" name="Rectangle 93"/>
            <p:cNvSpPr>
              <a:spLocks noChangeArrowheads="1"/>
            </p:cNvSpPr>
            <p:nvPr/>
          </p:nvSpPr>
          <p:spPr bwMode="auto">
            <a:xfrm>
              <a:off x="381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8" name="Rectangle 94"/>
            <p:cNvSpPr>
              <a:spLocks noChangeArrowheads="1"/>
            </p:cNvSpPr>
            <p:nvPr/>
          </p:nvSpPr>
          <p:spPr bwMode="auto">
            <a:xfrm>
              <a:off x="4314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9" name="Rectangle 95"/>
            <p:cNvSpPr>
              <a:spLocks noChangeArrowheads="1"/>
            </p:cNvSpPr>
            <p:nvPr/>
          </p:nvSpPr>
          <p:spPr bwMode="auto">
            <a:xfrm>
              <a:off x="484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50" name="AutoShape 97"/>
            <p:cNvSpPr>
              <a:spLocks noChangeArrowheads="1"/>
            </p:cNvSpPr>
            <p:nvPr/>
          </p:nvSpPr>
          <p:spPr bwMode="auto">
            <a:xfrm>
              <a:off x="3060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51" name="AutoShape 98"/>
            <p:cNvSpPr>
              <a:spLocks noChangeArrowheads="1"/>
            </p:cNvSpPr>
            <p:nvPr/>
          </p:nvSpPr>
          <p:spPr bwMode="auto">
            <a:xfrm>
              <a:off x="4416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66564" name="Oval 89"/>
          <p:cNvSpPr>
            <a:spLocks noChangeArrowheads="1"/>
          </p:cNvSpPr>
          <p:nvPr/>
        </p:nvSpPr>
        <p:spPr bwMode="auto">
          <a:xfrm>
            <a:off x="5408613" y="4222750"/>
            <a:ext cx="481012" cy="2127250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  <a:ea typeface="ＭＳ Ｐゴシック" charset="-128"/>
            </a:endParaRPr>
          </a:p>
        </p:txBody>
      </p:sp>
      <p:sp>
        <p:nvSpPr>
          <p:cNvPr id="66565" name="TextBox 90"/>
          <p:cNvSpPr txBox="1">
            <a:spLocks noChangeArrowheads="1"/>
          </p:cNvSpPr>
          <p:nvPr/>
        </p:nvSpPr>
        <p:spPr bwMode="auto">
          <a:xfrm>
            <a:off x="5759450" y="3036888"/>
            <a:ext cx="33893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number 5 is displayed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for a very short amount of time</a:t>
            </a:r>
          </a:p>
        </p:txBody>
      </p:sp>
      <p:cxnSp>
        <p:nvCxnSpPr>
          <p:cNvPr id="66566" name="Straight Arrow Connector 91"/>
          <p:cNvCxnSpPr>
            <a:cxnSpLocks noChangeShapeType="1"/>
          </p:cNvCxnSpPr>
          <p:nvPr/>
        </p:nvCxnSpPr>
        <p:spPr bwMode="auto">
          <a:xfrm flipH="1">
            <a:off x="5702300" y="3733800"/>
            <a:ext cx="263525" cy="517525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Other Types of Counters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(Section 5.11)</a:t>
            </a: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MS PGothic" charset="-128"/>
              </a:rPr>
              <a:t>A two-digit BCD counter</a:t>
            </a:r>
          </a:p>
        </p:txBody>
      </p:sp>
      <p:sp>
        <p:nvSpPr>
          <p:cNvPr id="6861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MS PGothic" charset="-128"/>
              </a:rPr>
              <a:t>Use Two Parallel-load four-bit counters</a:t>
            </a:r>
          </a:p>
          <a:p>
            <a:pPr lvl="1" eaLnBrk="1" hangingPunct="1"/>
            <a:r>
              <a:rPr lang="en-US" altLang="en-US" dirty="0">
                <a:ea typeface="MS PGothic" charset="-128"/>
              </a:rPr>
              <a:t>Figure 5.24</a:t>
            </a:r>
          </a:p>
          <a:p>
            <a:pPr eaLnBrk="1" hangingPunct="1"/>
            <a:r>
              <a:rPr lang="en-US" altLang="en-US" dirty="0">
                <a:ea typeface="MS PGothic" charset="-128"/>
              </a:rPr>
              <a:t>Each counts in binary</a:t>
            </a:r>
          </a:p>
          <a:p>
            <a:pPr lvl="1" eaLnBrk="1" hangingPunct="1"/>
            <a:r>
              <a:rPr lang="en-US" altLang="en-US" dirty="0">
                <a:ea typeface="MS PGothic" charset="-128"/>
              </a:rPr>
              <a:t>0-9</a:t>
            </a:r>
          </a:p>
          <a:p>
            <a:pPr eaLnBrk="1" hangingPunct="1"/>
            <a:r>
              <a:rPr lang="en-US" altLang="en-US" dirty="0">
                <a:ea typeface="MS PGothic" charset="-128"/>
              </a:rPr>
              <a:t>Resets generated on 9</a:t>
            </a:r>
          </a:p>
          <a:p>
            <a:pPr lvl="1" eaLnBrk="1" hangingPunct="1"/>
            <a:r>
              <a:rPr lang="en-US" altLang="en-US" dirty="0">
                <a:ea typeface="MS PGothic" charset="-128"/>
              </a:rPr>
              <a:t>Reset by loading 0</a:t>
            </a:r>
            <a:r>
              <a:rPr lang="ja-JP" altLang="en-US">
                <a:ea typeface="MS PGothic" charset="-128"/>
              </a:rPr>
              <a:t>’</a:t>
            </a:r>
            <a:r>
              <a:rPr lang="en-US" altLang="ja-JP" dirty="0">
                <a:ea typeface="MS PGothic" charset="-128"/>
              </a:rPr>
              <a:t>s</a:t>
            </a:r>
          </a:p>
          <a:p>
            <a:pPr eaLnBrk="1" hangingPunct="1"/>
            <a:r>
              <a:rPr lang="en-US" altLang="en-US" dirty="0">
                <a:ea typeface="MS PGothic" charset="-128"/>
              </a:rPr>
              <a:t>Second digit enabled by a 9 on first counter</a:t>
            </a:r>
          </a:p>
          <a:p>
            <a:pPr lvl="1" eaLnBrk="1" hangingPunct="1"/>
            <a:endParaRPr lang="en-US" altLang="en-US" dirty="0">
              <a:ea typeface="MS PGothic" charset="-128"/>
            </a:endParaRP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sp>
        <p:nvSpPr>
          <p:cNvPr id="6963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69635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sp>
        <p:nvSpPr>
          <p:cNvPr id="7065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0659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0" name="Oval 89"/>
          <p:cNvSpPr>
            <a:spLocks noChangeArrowheads="1"/>
          </p:cNvSpPr>
          <p:nvPr/>
        </p:nvSpPr>
        <p:spPr bwMode="auto">
          <a:xfrm>
            <a:off x="3962400" y="819150"/>
            <a:ext cx="2001838" cy="2847975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  <a:ea typeface="ＭＳ Ｐゴシック" charset="-128"/>
            </a:endParaRPr>
          </a:p>
        </p:txBody>
      </p:sp>
      <p:sp>
        <p:nvSpPr>
          <p:cNvPr id="70661" name="TextBox 90"/>
          <p:cNvSpPr txBox="1">
            <a:spLocks noChangeArrowheads="1"/>
          </p:cNvSpPr>
          <p:nvPr/>
        </p:nvSpPr>
        <p:spPr bwMode="auto">
          <a:xfrm>
            <a:off x="984250" y="1471613"/>
            <a:ext cx="15367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What is this?</a:t>
            </a:r>
          </a:p>
        </p:txBody>
      </p:sp>
      <p:cxnSp>
        <p:nvCxnSpPr>
          <p:cNvPr id="70662" name="Straight Arrow Connector 6"/>
          <p:cNvCxnSpPr>
            <a:cxnSpLocks noChangeShapeType="1"/>
          </p:cNvCxnSpPr>
          <p:nvPr/>
        </p:nvCxnSpPr>
        <p:spPr bwMode="auto">
          <a:xfrm>
            <a:off x="2514600" y="1717675"/>
            <a:ext cx="1524000" cy="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It is a counter with parallel-load capability</a:t>
            </a:r>
          </a:p>
        </p:txBody>
      </p:sp>
      <p:sp>
        <p:nvSpPr>
          <p:cNvPr id="7168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It is a counter with parallel-load capability</a:t>
            </a:r>
          </a:p>
        </p:txBody>
      </p:sp>
      <p:sp>
        <p:nvSpPr>
          <p:cNvPr id="7168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5" name="TextBox 90"/>
          <p:cNvSpPr txBox="1">
            <a:spLocks noChangeArrowheads="1"/>
          </p:cNvSpPr>
          <p:nvPr/>
        </p:nvSpPr>
        <p:spPr bwMode="auto">
          <a:xfrm>
            <a:off x="6520141" y="5438274"/>
            <a:ext cx="254428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In this case,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the z output is ignored</a:t>
            </a:r>
          </a:p>
        </p:txBody>
      </p:sp>
    </p:spTree>
    <p:extLst>
      <p:ext uri="{BB962C8B-B14F-4D97-AF65-F5344CB8AC3E}">
        <p14:creationId xmlns:p14="http://schemas.microsoft.com/office/powerpoint/2010/main" val="1759622617"/>
      </p:ext>
    </p:extLst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pic>
        <p:nvPicPr>
          <p:cNvPr id="7270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1108075"/>
            <a:ext cx="1219200" cy="224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8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3971925"/>
            <a:ext cx="1219200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pic>
        <p:nvPicPr>
          <p:cNvPr id="7270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1108075"/>
            <a:ext cx="1219200" cy="224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" name="Straight Connector 30"/>
          <p:cNvCxnSpPr>
            <a:cxnSpLocks noChangeShapeType="1"/>
          </p:cNvCxnSpPr>
          <p:nvPr/>
        </p:nvCxnSpPr>
        <p:spPr bwMode="auto">
          <a:xfrm>
            <a:off x="4360190" y="2882684"/>
            <a:ext cx="325464" cy="38745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" name="Straight Connector 30"/>
          <p:cNvCxnSpPr>
            <a:cxnSpLocks noChangeShapeType="1"/>
          </p:cNvCxnSpPr>
          <p:nvPr/>
        </p:nvCxnSpPr>
        <p:spPr bwMode="auto">
          <a:xfrm>
            <a:off x="4347275" y="3117741"/>
            <a:ext cx="204060" cy="2040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" name="Straight Connector 30"/>
          <p:cNvCxnSpPr>
            <a:cxnSpLocks noChangeShapeType="1"/>
          </p:cNvCxnSpPr>
          <p:nvPr/>
        </p:nvCxnSpPr>
        <p:spPr bwMode="auto">
          <a:xfrm>
            <a:off x="4344692" y="2371241"/>
            <a:ext cx="232474" cy="5011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" name="Straight Connector 30"/>
          <p:cNvCxnSpPr>
            <a:cxnSpLocks noChangeShapeType="1"/>
          </p:cNvCxnSpPr>
          <p:nvPr/>
        </p:nvCxnSpPr>
        <p:spPr bwMode="auto">
          <a:xfrm>
            <a:off x="4347275" y="2089688"/>
            <a:ext cx="240223" cy="26605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" name="Straight Connector 30"/>
          <p:cNvCxnSpPr>
            <a:cxnSpLocks noChangeShapeType="1"/>
          </p:cNvCxnSpPr>
          <p:nvPr/>
        </p:nvCxnSpPr>
        <p:spPr bwMode="auto">
          <a:xfrm flipV="1">
            <a:off x="4349858" y="1828800"/>
            <a:ext cx="268637" cy="4649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" name="Straight Connector 30"/>
          <p:cNvCxnSpPr>
            <a:cxnSpLocks noChangeShapeType="1"/>
          </p:cNvCxnSpPr>
          <p:nvPr/>
        </p:nvCxnSpPr>
        <p:spPr bwMode="auto">
          <a:xfrm flipV="1">
            <a:off x="4347275" y="1327688"/>
            <a:ext cx="240223" cy="271221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" name="Straight Connector 30"/>
          <p:cNvCxnSpPr>
            <a:cxnSpLocks noChangeShapeType="1"/>
          </p:cNvCxnSpPr>
          <p:nvPr/>
        </p:nvCxnSpPr>
        <p:spPr bwMode="auto">
          <a:xfrm flipV="1">
            <a:off x="4339526" y="1260529"/>
            <a:ext cx="242806" cy="8782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" name="Straight Connector 30"/>
          <p:cNvCxnSpPr>
            <a:cxnSpLocks noChangeShapeType="1"/>
          </p:cNvCxnSpPr>
          <p:nvPr/>
        </p:nvCxnSpPr>
        <p:spPr bwMode="auto">
          <a:xfrm>
            <a:off x="5499315" y="1273447"/>
            <a:ext cx="167898" cy="3177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Straight Connector 30"/>
          <p:cNvCxnSpPr>
            <a:cxnSpLocks noChangeShapeType="1"/>
          </p:cNvCxnSpPr>
          <p:nvPr/>
        </p:nvCxnSpPr>
        <p:spPr bwMode="auto">
          <a:xfrm>
            <a:off x="5491566" y="1766809"/>
            <a:ext cx="170481" cy="9815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Straight Connector 30"/>
          <p:cNvCxnSpPr>
            <a:cxnSpLocks noChangeShapeType="1"/>
          </p:cNvCxnSpPr>
          <p:nvPr/>
        </p:nvCxnSpPr>
        <p:spPr bwMode="auto">
          <a:xfrm flipV="1">
            <a:off x="5486400" y="2118102"/>
            <a:ext cx="170481" cy="19114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Straight Connector 30"/>
          <p:cNvCxnSpPr>
            <a:cxnSpLocks noChangeShapeType="1"/>
          </p:cNvCxnSpPr>
          <p:nvPr/>
        </p:nvCxnSpPr>
        <p:spPr bwMode="auto">
          <a:xfrm flipV="1">
            <a:off x="5499315" y="2376407"/>
            <a:ext cx="162732" cy="45203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46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3971925"/>
            <a:ext cx="1219200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26"/>
          <p:cNvGrpSpPr/>
          <p:nvPr/>
        </p:nvGrpSpPr>
        <p:grpSpPr>
          <a:xfrm>
            <a:off x="4337742" y="4123321"/>
            <a:ext cx="1327687" cy="2061274"/>
            <a:chOff x="914400" y="990654"/>
            <a:chExt cx="1327687" cy="2061274"/>
          </a:xfrm>
        </p:grpSpPr>
        <p:cxnSp>
          <p:nvCxnSpPr>
            <p:cNvPr id="34" name="Straight Connector 30"/>
            <p:cNvCxnSpPr>
              <a:cxnSpLocks noChangeShapeType="1"/>
            </p:cNvCxnSpPr>
            <p:nvPr/>
          </p:nvCxnSpPr>
          <p:spPr bwMode="auto">
            <a:xfrm>
              <a:off x="935064" y="2612809"/>
              <a:ext cx="325464" cy="38745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" name="Straight Connector 30"/>
            <p:cNvCxnSpPr>
              <a:cxnSpLocks noChangeShapeType="1"/>
            </p:cNvCxnSpPr>
            <p:nvPr/>
          </p:nvCxnSpPr>
          <p:spPr bwMode="auto">
            <a:xfrm>
              <a:off x="922149" y="2847866"/>
              <a:ext cx="204060" cy="20406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" name="Straight Connector 30"/>
            <p:cNvCxnSpPr>
              <a:cxnSpLocks noChangeShapeType="1"/>
            </p:cNvCxnSpPr>
            <p:nvPr/>
          </p:nvCxnSpPr>
          <p:spPr bwMode="auto">
            <a:xfrm>
              <a:off x="919566" y="2101366"/>
              <a:ext cx="232474" cy="50111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" name="Straight Connector 30"/>
            <p:cNvCxnSpPr>
              <a:cxnSpLocks noChangeShapeType="1"/>
            </p:cNvCxnSpPr>
            <p:nvPr/>
          </p:nvCxnSpPr>
          <p:spPr bwMode="auto">
            <a:xfrm>
              <a:off x="922149" y="1819813"/>
              <a:ext cx="240223" cy="266054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" name="Straight Connector 30"/>
            <p:cNvCxnSpPr>
              <a:cxnSpLocks noChangeShapeType="1"/>
            </p:cNvCxnSpPr>
            <p:nvPr/>
          </p:nvCxnSpPr>
          <p:spPr bwMode="auto">
            <a:xfrm flipV="1">
              <a:off x="924732" y="1558925"/>
              <a:ext cx="268637" cy="4649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" name="Straight Connector 30"/>
            <p:cNvCxnSpPr>
              <a:cxnSpLocks noChangeShapeType="1"/>
            </p:cNvCxnSpPr>
            <p:nvPr/>
          </p:nvCxnSpPr>
          <p:spPr bwMode="auto">
            <a:xfrm flipV="1">
              <a:off x="922149" y="1057813"/>
              <a:ext cx="240223" cy="271221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" name="Straight Connector 30"/>
            <p:cNvCxnSpPr>
              <a:cxnSpLocks noChangeShapeType="1"/>
            </p:cNvCxnSpPr>
            <p:nvPr/>
          </p:nvCxnSpPr>
          <p:spPr bwMode="auto">
            <a:xfrm flipV="1">
              <a:off x="914400" y="990654"/>
              <a:ext cx="242806" cy="8782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" name="Straight Connector 30"/>
            <p:cNvCxnSpPr>
              <a:cxnSpLocks noChangeShapeType="1"/>
            </p:cNvCxnSpPr>
            <p:nvPr/>
          </p:nvCxnSpPr>
          <p:spPr bwMode="auto">
            <a:xfrm>
              <a:off x="2074189" y="1003572"/>
              <a:ext cx="167898" cy="31771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" name="Straight Connector 30"/>
            <p:cNvCxnSpPr>
              <a:cxnSpLocks noChangeShapeType="1"/>
            </p:cNvCxnSpPr>
            <p:nvPr/>
          </p:nvCxnSpPr>
          <p:spPr bwMode="auto">
            <a:xfrm>
              <a:off x="2066440" y="1496934"/>
              <a:ext cx="170481" cy="98154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" name="Straight Connector 30"/>
            <p:cNvCxnSpPr>
              <a:cxnSpLocks noChangeShapeType="1"/>
            </p:cNvCxnSpPr>
            <p:nvPr/>
          </p:nvCxnSpPr>
          <p:spPr bwMode="auto">
            <a:xfrm flipV="1">
              <a:off x="2061274" y="1848227"/>
              <a:ext cx="170481" cy="19114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" name="Straight Connector 43"/>
            <p:cNvCxnSpPr>
              <a:cxnSpLocks noChangeShapeType="1"/>
            </p:cNvCxnSpPr>
            <p:nvPr/>
          </p:nvCxnSpPr>
          <p:spPr bwMode="auto">
            <a:xfrm flipV="1">
              <a:off x="2074189" y="2106532"/>
              <a:ext cx="162732" cy="45203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205954555"/>
      </p:ext>
    </p:extLst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>
            <a:extLst>
              <a:ext uri="{FF2B5EF4-FFF2-40B4-BE49-F238E27FC236}">
                <a16:creationId xmlns:a16="http://schemas.microsoft.com/office/drawing/2014/main" id="{4DA83339-FAB6-9840-8D73-BB7A01057D8D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T Flip-Flop</a:t>
            </a:r>
          </a:p>
        </p:txBody>
      </p:sp>
      <p:grpSp>
        <p:nvGrpSpPr>
          <p:cNvPr id="72706" name="Group 6">
            <a:extLst>
              <a:ext uri="{FF2B5EF4-FFF2-40B4-BE49-F238E27FC236}">
                <a16:creationId xmlns:a16="http://schemas.microsoft.com/office/drawing/2014/main" id="{FFBB7844-58C6-EF46-8980-2B10EBB1B603}"/>
              </a:ext>
            </a:extLst>
          </p:cNvPr>
          <p:cNvGrpSpPr>
            <a:grpSpLocks/>
          </p:cNvGrpSpPr>
          <p:nvPr/>
        </p:nvGrpSpPr>
        <p:grpSpPr bwMode="auto">
          <a:xfrm>
            <a:off x="292100" y="1981200"/>
            <a:ext cx="8623300" cy="3313113"/>
            <a:chOff x="292100" y="1981124"/>
            <a:chExt cx="8623300" cy="3313189"/>
          </a:xfrm>
        </p:grpSpPr>
        <p:sp>
          <p:nvSpPr>
            <p:cNvPr id="72707" name="Line 5">
              <a:extLst>
                <a:ext uri="{FF2B5EF4-FFF2-40B4-BE49-F238E27FC236}">
                  <a16:creationId xmlns:a16="http://schemas.microsoft.com/office/drawing/2014/main" id="{19F931A0-63B6-C349-A9F8-F32D15C5C1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113" y="2932500"/>
              <a:ext cx="391012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8" name="Line 6">
              <a:extLst>
                <a:ext uri="{FF2B5EF4-FFF2-40B4-BE49-F238E27FC236}">
                  <a16:creationId xmlns:a16="http://schemas.microsoft.com/office/drawing/2014/main" id="{B1AC238A-B5D6-2645-B006-DC6D00296E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7113" y="4206780"/>
              <a:ext cx="38733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9" name="Freeform 7">
              <a:extLst>
                <a:ext uri="{FF2B5EF4-FFF2-40B4-BE49-F238E27FC236}">
                  <a16:creationId xmlns:a16="http://schemas.microsoft.com/office/drawing/2014/main" id="{9643D441-D71F-814F-A95E-2EFD056D0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594" y="3091190"/>
              <a:ext cx="1458852" cy="1115591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0" name="Freeform 8">
              <a:extLst>
                <a:ext uri="{FF2B5EF4-FFF2-40B4-BE49-F238E27FC236}">
                  <a16:creationId xmlns:a16="http://schemas.microsoft.com/office/drawing/2014/main" id="{9B8365E9-1D1E-3F4C-BB32-BAC9BB0F7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594" y="2930912"/>
              <a:ext cx="1458852" cy="1117178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1" name="Freeform 10">
              <a:extLst>
                <a:ext uri="{FF2B5EF4-FFF2-40B4-BE49-F238E27FC236}">
                  <a16:creationId xmlns:a16="http://schemas.microsoft.com/office/drawing/2014/main" id="{C1CD8971-95DF-0840-960A-0C6F74E8A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873" y="2903935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2" name="Freeform 11">
              <a:extLst>
                <a:ext uri="{FF2B5EF4-FFF2-40B4-BE49-F238E27FC236}">
                  <a16:creationId xmlns:a16="http://schemas.microsoft.com/office/drawing/2014/main" id="{ABC02B86-9868-C343-90D2-FE33B9E38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223" y="4184563"/>
              <a:ext cx="44448" cy="44433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3" name="Line 13">
              <a:extLst>
                <a:ext uri="{FF2B5EF4-FFF2-40B4-BE49-F238E27FC236}">
                  <a16:creationId xmlns:a16="http://schemas.microsoft.com/office/drawing/2014/main" id="{0DE40B7B-30B1-0141-AFBD-63BCA9B366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0816" y="4367057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4" name="Line 14">
              <a:extLst>
                <a:ext uri="{FF2B5EF4-FFF2-40B4-BE49-F238E27FC236}">
                  <a16:creationId xmlns:a16="http://schemas.microsoft.com/office/drawing/2014/main" id="{8E5276C3-7AE2-354E-BEF4-6E08474881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9297" y="2930912"/>
              <a:ext cx="1588" cy="127586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5" name="Freeform 18">
              <a:extLst>
                <a:ext uri="{FF2B5EF4-FFF2-40B4-BE49-F238E27FC236}">
                  <a16:creationId xmlns:a16="http://schemas.microsoft.com/office/drawing/2014/main" id="{55B7B091-7A47-6A44-9CC5-BAF240F9C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983" y="4481633"/>
              <a:ext cx="708577" cy="45702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6" name="Freeform 20">
              <a:extLst>
                <a:ext uri="{FF2B5EF4-FFF2-40B4-BE49-F238E27FC236}">
                  <a16:creationId xmlns:a16="http://schemas.microsoft.com/office/drawing/2014/main" id="{2B29D62D-68E4-B046-953D-6CD4D5393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297" y="4206780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7" name="Line 25">
              <a:extLst>
                <a:ext uri="{FF2B5EF4-FFF2-40B4-BE49-F238E27FC236}">
                  <a16:creationId xmlns:a16="http://schemas.microsoft.com/office/drawing/2014/main" id="{E71E0DF0-99E6-C449-BD49-CC12901C72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94447" y="4208366"/>
              <a:ext cx="3678" cy="1764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8" name="Rectangle 26">
              <a:extLst>
                <a:ext uri="{FF2B5EF4-FFF2-40B4-BE49-F238E27FC236}">
                  <a16:creationId xmlns:a16="http://schemas.microsoft.com/office/drawing/2014/main" id="{48AB5FA1-B5BC-A845-AEB9-A95418B72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00" y="2613602"/>
              <a:ext cx="1728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9" name="Freeform 29">
              <a:extLst>
                <a:ext uri="{FF2B5EF4-FFF2-40B4-BE49-F238E27FC236}">
                  <a16:creationId xmlns:a16="http://schemas.microsoft.com/office/drawing/2014/main" id="{58CFEB6C-BD14-3649-8FC5-251AE8BE8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058" y="4306755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0" name="Freeform 34">
              <a:extLst>
                <a:ext uri="{FF2B5EF4-FFF2-40B4-BE49-F238E27FC236}">
                  <a16:creationId xmlns:a16="http://schemas.microsoft.com/office/drawing/2014/main" id="{E8C73193-7921-F24C-829B-69E69761A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880" y="4143304"/>
              <a:ext cx="122233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1" name="Line 35">
              <a:extLst>
                <a:ext uri="{FF2B5EF4-FFF2-40B4-BE49-F238E27FC236}">
                  <a16:creationId xmlns:a16="http://schemas.microsoft.com/office/drawing/2014/main" id="{431A3C3D-395E-C042-8360-3D96593D5D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5594" y="4048090"/>
              <a:ext cx="3190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2" name="Freeform 40">
              <a:extLst>
                <a:ext uri="{FF2B5EF4-FFF2-40B4-BE49-F238E27FC236}">
                  <a16:creationId xmlns:a16="http://schemas.microsoft.com/office/drawing/2014/main" id="{114BB1FF-DC04-8F42-B348-325683DA1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880" y="2870610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23" name="Line 41">
              <a:extLst>
                <a:ext uri="{FF2B5EF4-FFF2-40B4-BE49-F238E27FC236}">
                  <a16:creationId xmlns:a16="http://schemas.microsoft.com/office/drawing/2014/main" id="{8A16E89B-07C8-8743-AEDC-8727D528E9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0816" y="2772222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4" name="Line 42">
              <a:extLst>
                <a:ext uri="{FF2B5EF4-FFF2-40B4-BE49-F238E27FC236}">
                  <a16:creationId xmlns:a16="http://schemas.microsoft.com/office/drawing/2014/main" id="{AB747AE8-436E-CD48-8A25-597099417C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5594" y="3091190"/>
              <a:ext cx="3190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5" name="Freeform 44">
              <a:extLst>
                <a:ext uri="{FF2B5EF4-FFF2-40B4-BE49-F238E27FC236}">
                  <a16:creationId xmlns:a16="http://schemas.microsoft.com/office/drawing/2014/main" id="{F82960E2-511D-1C4E-A0D9-19D32E3F8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297" y="2930912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26" name="Line 45">
              <a:extLst>
                <a:ext uri="{FF2B5EF4-FFF2-40B4-BE49-F238E27FC236}">
                  <a16:creationId xmlns:a16="http://schemas.microsoft.com/office/drawing/2014/main" id="{FB2C226A-01DB-484A-B2AA-BCDF8560D8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59297" y="2930912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7" name="Freeform 51">
              <a:extLst>
                <a:ext uri="{FF2B5EF4-FFF2-40B4-BE49-F238E27FC236}">
                  <a16:creationId xmlns:a16="http://schemas.microsoft.com/office/drawing/2014/main" id="{19240E4C-8786-0847-BFDE-6502AB629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233" y="2710334"/>
              <a:ext cx="122233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8" name="Rectangle 52">
              <a:extLst>
                <a:ext uri="{FF2B5EF4-FFF2-40B4-BE49-F238E27FC236}">
                  <a16:creationId xmlns:a16="http://schemas.microsoft.com/office/drawing/2014/main" id="{134BA59F-C8D9-0E46-8ACF-C76987F53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00" y="3208509"/>
              <a:ext cx="541793" cy="24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9" name="AutoShape 56">
              <a:extLst>
                <a:ext uri="{FF2B5EF4-FFF2-40B4-BE49-F238E27FC236}">
                  <a16:creationId xmlns:a16="http://schemas.microsoft.com/office/drawing/2014/main" id="{754A8C1B-1FA6-1F44-9B58-2255B00E4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735" y="2499275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0" name="AutoShape 57">
              <a:extLst>
                <a:ext uri="{FF2B5EF4-FFF2-40B4-BE49-F238E27FC236}">
                  <a16:creationId xmlns:a16="http://schemas.microsoft.com/office/drawing/2014/main" id="{52B83A76-76B0-0448-8645-659D10EBE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735" y="4097284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1" name="AutoShape 59">
              <a:extLst>
                <a:ext uri="{FF2B5EF4-FFF2-40B4-BE49-F238E27FC236}">
                  <a16:creationId xmlns:a16="http://schemas.microsoft.com/office/drawing/2014/main" id="{66DCBC60-CE16-4F4C-9BD1-E47850D41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795" y="2657965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2" name="AutoShape 61">
              <a:extLst>
                <a:ext uri="{FF2B5EF4-FFF2-40B4-BE49-F238E27FC236}">
                  <a16:creationId xmlns:a16="http://schemas.microsoft.com/office/drawing/2014/main" id="{1953827B-61B0-AA4D-9B03-2DE39CD61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969" y="3933833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3" name="Freeform 64">
              <a:extLst>
                <a:ext uri="{FF2B5EF4-FFF2-40B4-BE49-F238E27FC236}">
                  <a16:creationId xmlns:a16="http://schemas.microsoft.com/office/drawing/2014/main" id="{2228CC6E-F172-2548-99BF-167FBE2C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285" y="4181390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34" name="Freeform 65">
              <a:extLst>
                <a:ext uri="{FF2B5EF4-FFF2-40B4-BE49-F238E27FC236}">
                  <a16:creationId xmlns:a16="http://schemas.microsoft.com/office/drawing/2014/main" id="{EE93B8D5-1679-D243-A6CC-F95A46465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311" y="3311952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35" name="Line 5">
              <a:extLst>
                <a:ext uri="{FF2B5EF4-FFF2-40B4-BE49-F238E27FC236}">
                  <a16:creationId xmlns:a16="http://schemas.microsoft.com/office/drawing/2014/main" id="{424D83AF-A635-0A45-A2C0-2DB516C303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18491" y="2932500"/>
              <a:ext cx="70640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6" name="Line 6">
              <a:extLst>
                <a:ext uri="{FF2B5EF4-FFF2-40B4-BE49-F238E27FC236}">
                  <a16:creationId xmlns:a16="http://schemas.microsoft.com/office/drawing/2014/main" id="{D6E60044-A733-C143-89FA-114DC71506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18491" y="4206780"/>
              <a:ext cx="38733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7" name="Freeform 7">
              <a:extLst>
                <a:ext uri="{FF2B5EF4-FFF2-40B4-BE49-F238E27FC236}">
                  <a16:creationId xmlns:a16="http://schemas.microsoft.com/office/drawing/2014/main" id="{87E5876A-30C8-CB48-9C85-AF012281D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974" y="3091190"/>
              <a:ext cx="1458851" cy="1115591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8" name="Freeform 8">
              <a:extLst>
                <a:ext uri="{FF2B5EF4-FFF2-40B4-BE49-F238E27FC236}">
                  <a16:creationId xmlns:a16="http://schemas.microsoft.com/office/drawing/2014/main" id="{F64AA219-3A1C-6D41-9321-8CE0BCFCD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974" y="2930912"/>
              <a:ext cx="1458851" cy="1117178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9" name="Freeform 10">
              <a:extLst>
                <a:ext uri="{FF2B5EF4-FFF2-40B4-BE49-F238E27FC236}">
                  <a16:creationId xmlns:a16="http://schemas.microsoft.com/office/drawing/2014/main" id="{B49D49F4-EFA0-9247-AD9A-3FC57396B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51" y="2903935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40" name="Freeform 11">
              <a:extLst>
                <a:ext uri="{FF2B5EF4-FFF2-40B4-BE49-F238E27FC236}">
                  <a16:creationId xmlns:a16="http://schemas.microsoft.com/office/drawing/2014/main" id="{6075F1DF-8987-0D40-8687-4469D3C89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3601" y="4184563"/>
              <a:ext cx="44448" cy="44433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41" name="Line 13">
              <a:extLst>
                <a:ext uri="{FF2B5EF4-FFF2-40B4-BE49-F238E27FC236}">
                  <a16:creationId xmlns:a16="http://schemas.microsoft.com/office/drawing/2014/main" id="{2DD5A73A-318E-4D40-95D1-90E197549E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42195" y="4367057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2" name="Line 14">
              <a:extLst>
                <a:ext uri="{FF2B5EF4-FFF2-40B4-BE49-F238E27FC236}">
                  <a16:creationId xmlns:a16="http://schemas.microsoft.com/office/drawing/2014/main" id="{8A700201-83DE-584D-928B-F7EB994D62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70678" y="2930912"/>
              <a:ext cx="1587" cy="127586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3" name="Freeform 20">
              <a:extLst>
                <a:ext uri="{FF2B5EF4-FFF2-40B4-BE49-F238E27FC236}">
                  <a16:creationId xmlns:a16="http://schemas.microsoft.com/office/drawing/2014/main" id="{95624B61-6AE1-5A42-B4AA-B085FAD44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678" y="4206780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44" name="Line 21">
              <a:extLst>
                <a:ext uri="{FF2B5EF4-FFF2-40B4-BE49-F238E27FC236}">
                  <a16:creationId xmlns:a16="http://schemas.microsoft.com/office/drawing/2014/main" id="{5365D7D6-A072-084F-9803-0893434D0A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70678" y="4206780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5" name="Line 25">
              <a:extLst>
                <a:ext uri="{FF2B5EF4-FFF2-40B4-BE49-F238E27FC236}">
                  <a16:creationId xmlns:a16="http://schemas.microsoft.com/office/drawing/2014/main" id="{2A0402CA-63A9-F548-92D8-5B2F12546B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05825" y="420678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6" name="Freeform 29">
              <a:extLst>
                <a:ext uri="{FF2B5EF4-FFF2-40B4-BE49-F238E27FC236}">
                  <a16:creationId xmlns:a16="http://schemas.microsoft.com/office/drawing/2014/main" id="{8C063301-9627-3044-9E00-A8C5F2260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0439" y="4306755"/>
              <a:ext cx="122232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7" name="Freeform 34">
              <a:extLst>
                <a:ext uri="{FF2B5EF4-FFF2-40B4-BE49-F238E27FC236}">
                  <a16:creationId xmlns:a16="http://schemas.microsoft.com/office/drawing/2014/main" id="{FA8346A5-0634-CF4F-8DB2-F2AE950FC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259" y="4143304"/>
              <a:ext cx="122232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8" name="Line 35">
              <a:extLst>
                <a:ext uri="{FF2B5EF4-FFF2-40B4-BE49-F238E27FC236}">
                  <a16:creationId xmlns:a16="http://schemas.microsoft.com/office/drawing/2014/main" id="{58BE4521-01A3-C841-8EBF-78C00BB826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6974" y="404809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9" name="Freeform 40">
              <a:extLst>
                <a:ext uri="{FF2B5EF4-FFF2-40B4-BE49-F238E27FC236}">
                  <a16:creationId xmlns:a16="http://schemas.microsoft.com/office/drawing/2014/main" id="{6B4A3AAC-9E90-E545-BD7B-A741AF13E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259" y="2870610"/>
              <a:ext cx="122232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50" name="Line 41">
              <a:extLst>
                <a:ext uri="{FF2B5EF4-FFF2-40B4-BE49-F238E27FC236}">
                  <a16:creationId xmlns:a16="http://schemas.microsoft.com/office/drawing/2014/main" id="{3077AE5C-DA36-FA4D-9410-D2EC6C0442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42195" y="2772222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1" name="Line 42">
              <a:extLst>
                <a:ext uri="{FF2B5EF4-FFF2-40B4-BE49-F238E27FC236}">
                  <a16:creationId xmlns:a16="http://schemas.microsoft.com/office/drawing/2014/main" id="{72DAC01E-EB8D-B44A-95C9-80DA0B0EE5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6974" y="309119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2" name="Freeform 44">
              <a:extLst>
                <a:ext uri="{FF2B5EF4-FFF2-40B4-BE49-F238E27FC236}">
                  <a16:creationId xmlns:a16="http://schemas.microsoft.com/office/drawing/2014/main" id="{212F0B20-554B-9643-9536-F147870DB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678" y="2930912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53" name="Line 45">
              <a:extLst>
                <a:ext uri="{FF2B5EF4-FFF2-40B4-BE49-F238E27FC236}">
                  <a16:creationId xmlns:a16="http://schemas.microsoft.com/office/drawing/2014/main" id="{BAA60549-1C7E-3C4A-BAAE-B0595D4EE6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70678" y="2930912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4" name="Freeform 51">
              <a:extLst>
                <a:ext uri="{FF2B5EF4-FFF2-40B4-BE49-F238E27FC236}">
                  <a16:creationId xmlns:a16="http://schemas.microsoft.com/office/drawing/2014/main" id="{37E167A0-A260-9D4C-9DA1-A053CB5C3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3614" y="2710334"/>
              <a:ext cx="122232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5" name="Line 53">
              <a:extLst>
                <a:ext uri="{FF2B5EF4-FFF2-40B4-BE49-F238E27FC236}">
                  <a16:creationId xmlns:a16="http://schemas.microsoft.com/office/drawing/2014/main" id="{4777498E-B657-C345-B1F6-C79FA39C67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708918" y="4115330"/>
              <a:ext cx="143909" cy="2243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6" name="Rectangle 54">
              <a:extLst>
                <a:ext uri="{FF2B5EF4-FFF2-40B4-BE49-F238E27FC236}">
                  <a16:creationId xmlns:a16="http://schemas.microsoft.com/office/drawing/2014/main" id="{D448114A-2A80-FF40-BEF4-14DA52347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07447" y="4113153"/>
              <a:ext cx="196842" cy="244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7" name="Rectangle 55">
              <a:extLst>
                <a:ext uri="{FF2B5EF4-FFF2-40B4-BE49-F238E27FC236}">
                  <a16:creationId xmlns:a16="http://schemas.microsoft.com/office/drawing/2014/main" id="{2A4E9171-9F64-1D46-9F1A-677F5A200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18558" y="2823003"/>
              <a:ext cx="196842" cy="244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8" name="AutoShape 56">
              <a:extLst>
                <a:ext uri="{FF2B5EF4-FFF2-40B4-BE49-F238E27FC236}">
                  <a16:creationId xmlns:a16="http://schemas.microsoft.com/office/drawing/2014/main" id="{CDD8115D-CDEA-734B-B40F-AB4CD4F62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9115" y="2499275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9" name="AutoShape 57">
              <a:extLst>
                <a:ext uri="{FF2B5EF4-FFF2-40B4-BE49-F238E27FC236}">
                  <a16:creationId xmlns:a16="http://schemas.microsoft.com/office/drawing/2014/main" id="{31C33844-6A64-024B-8D53-7B3520883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9115" y="4097284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60" name="AutoShape 59">
              <a:extLst>
                <a:ext uri="{FF2B5EF4-FFF2-40B4-BE49-F238E27FC236}">
                  <a16:creationId xmlns:a16="http://schemas.microsoft.com/office/drawing/2014/main" id="{016AA9A0-D6CB-5742-AC1D-393A8489D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74" y="2657965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61" name="AutoShape 61">
              <a:extLst>
                <a:ext uri="{FF2B5EF4-FFF2-40B4-BE49-F238E27FC236}">
                  <a16:creationId xmlns:a16="http://schemas.microsoft.com/office/drawing/2014/main" id="{1D4C8BA9-3C0C-F34C-83FB-E78491FE3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3349" y="3933833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62" name="Freeform 64">
              <a:extLst>
                <a:ext uri="{FF2B5EF4-FFF2-40B4-BE49-F238E27FC236}">
                  <a16:creationId xmlns:a16="http://schemas.microsoft.com/office/drawing/2014/main" id="{5260F66C-D1BD-ED47-BC47-E4E4FC326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5665" y="4181390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63" name="Freeform 65">
              <a:extLst>
                <a:ext uri="{FF2B5EF4-FFF2-40B4-BE49-F238E27FC236}">
                  <a16:creationId xmlns:a16="http://schemas.microsoft.com/office/drawing/2014/main" id="{1B83EB9D-F0C0-2146-BCA0-F5755160A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1633" y="4179983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64" name="Line 14">
              <a:extLst>
                <a:ext uri="{FF2B5EF4-FFF2-40B4-BE49-F238E27FC236}">
                  <a16:creationId xmlns:a16="http://schemas.microsoft.com/office/drawing/2014/main" id="{8D816971-5BEC-0A4A-B345-425F840A89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96282" y="4230582"/>
              <a:ext cx="1843" cy="3012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5" name="Line 14">
              <a:extLst>
                <a:ext uri="{FF2B5EF4-FFF2-40B4-BE49-F238E27FC236}">
                  <a16:creationId xmlns:a16="http://schemas.microsoft.com/office/drawing/2014/main" id="{8883F52C-0DA6-9A42-8DEB-37A2AC93F4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94408" y="2583689"/>
              <a:ext cx="0" cy="3232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6" name="Line 14">
              <a:extLst>
                <a:ext uri="{FF2B5EF4-FFF2-40B4-BE49-F238E27FC236}">
                  <a16:creationId xmlns:a16="http://schemas.microsoft.com/office/drawing/2014/main" id="{60A8F685-D89B-A049-A61E-BF12E103AA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18516" y="3331577"/>
              <a:ext cx="0" cy="196273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7" name="Line 14">
              <a:extLst>
                <a:ext uri="{FF2B5EF4-FFF2-40B4-BE49-F238E27FC236}">
                  <a16:creationId xmlns:a16="http://schemas.microsoft.com/office/drawing/2014/main" id="{E966FA69-C90D-9840-8C01-6E3D4D7F7D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566308" y="4200214"/>
              <a:ext cx="3949" cy="108806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8" name="Line 13">
              <a:extLst>
                <a:ext uri="{FF2B5EF4-FFF2-40B4-BE49-F238E27FC236}">
                  <a16:creationId xmlns:a16="http://schemas.microsoft.com/office/drawing/2014/main" id="{921EDBFB-9A8C-B142-8C4F-709F6F3339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18514" y="5285983"/>
              <a:ext cx="4457414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9" name="Line 19">
              <a:extLst>
                <a:ext uri="{FF2B5EF4-FFF2-40B4-BE49-F238E27FC236}">
                  <a16:creationId xmlns:a16="http://schemas.microsoft.com/office/drawing/2014/main" id="{44BC1DB7-101F-1040-AC9B-23FA2A1073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92859" y="4524439"/>
              <a:ext cx="76038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0" name="Line 47">
              <a:extLst>
                <a:ext uri="{FF2B5EF4-FFF2-40B4-BE49-F238E27FC236}">
                  <a16:creationId xmlns:a16="http://schemas.microsoft.com/office/drawing/2014/main" id="{A9197F4C-8957-B048-A7F8-883531B516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88626" y="2591315"/>
              <a:ext cx="783133" cy="40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1" name="Line 13">
              <a:extLst>
                <a:ext uri="{FF2B5EF4-FFF2-40B4-BE49-F238E27FC236}">
                  <a16:creationId xmlns:a16="http://schemas.microsoft.com/office/drawing/2014/main" id="{51722BDA-5A7A-D348-882D-4FD40DF5794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873141" y="4415901"/>
              <a:ext cx="146658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2" name="Freeform 29">
              <a:extLst>
                <a:ext uri="{FF2B5EF4-FFF2-40B4-BE49-F238E27FC236}">
                  <a16:creationId xmlns:a16="http://schemas.microsoft.com/office/drawing/2014/main" id="{CD8BED58-C908-E84F-A563-C435E120E50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84748" y="4229837"/>
              <a:ext cx="122192" cy="122233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3" name="Isosceles Triangle 11">
              <a:extLst>
                <a:ext uri="{FF2B5EF4-FFF2-40B4-BE49-F238E27FC236}">
                  <a16:creationId xmlns:a16="http://schemas.microsoft.com/office/drawing/2014/main" id="{94984C45-1024-6C46-8041-9F3B5E266EA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767185" y="3841930"/>
              <a:ext cx="366697" cy="380856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74" name="Line 13">
              <a:extLst>
                <a:ext uri="{FF2B5EF4-FFF2-40B4-BE49-F238E27FC236}">
                  <a16:creationId xmlns:a16="http://schemas.microsoft.com/office/drawing/2014/main" id="{1B0E8D00-8A54-1D4A-8FAA-A593A84642F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316766" y="3223588"/>
              <a:ext cx="1260803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5" name="Freeform 65">
              <a:extLst>
                <a:ext uri="{FF2B5EF4-FFF2-40B4-BE49-F238E27FC236}">
                  <a16:creationId xmlns:a16="http://schemas.microsoft.com/office/drawing/2014/main" id="{267529C2-3B25-2741-86E1-682C910D4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935" y="3320321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2776" name="Group 3">
              <a:extLst>
                <a:ext uri="{FF2B5EF4-FFF2-40B4-BE49-F238E27FC236}">
                  <a16:creationId xmlns:a16="http://schemas.microsoft.com/office/drawing/2014/main" id="{51F8564A-A557-704B-A412-2727F9B62E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6397" y="2309942"/>
              <a:ext cx="719667" cy="541866"/>
              <a:chOff x="1227666" y="1693334"/>
              <a:chExt cx="719667" cy="541866"/>
            </a:xfrm>
          </p:grpSpPr>
          <p:sp>
            <p:nvSpPr>
              <p:cNvPr id="72786" name="Freeform 20">
                <a:extLst>
                  <a:ext uri="{FF2B5EF4-FFF2-40B4-BE49-F238E27FC236}">
                    <a16:creationId xmlns:a16="http://schemas.microsoft.com/office/drawing/2014/main" id="{42A3F725-7C25-464F-89E8-E19AE59A6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654" y="1693706"/>
                <a:ext cx="640679" cy="270746"/>
              </a:xfrm>
              <a:custGeom>
                <a:avLst/>
                <a:gdLst>
                  <a:gd name="T0" fmla="*/ 0 w 1719"/>
                  <a:gd name="T1" fmla="*/ 0 h 685"/>
                  <a:gd name="T2" fmla="*/ 0 w 1719"/>
                  <a:gd name="T3" fmla="*/ 0 h 685"/>
                  <a:gd name="T4" fmla="*/ 0 w 1719"/>
                  <a:gd name="T5" fmla="*/ 0 h 685"/>
                  <a:gd name="T6" fmla="*/ 0 w 1719"/>
                  <a:gd name="T7" fmla="*/ 0 h 685"/>
                  <a:gd name="T8" fmla="*/ 0 w 1719"/>
                  <a:gd name="T9" fmla="*/ 0 h 685"/>
                  <a:gd name="T10" fmla="*/ 0 w 1719"/>
                  <a:gd name="T11" fmla="*/ 0 h 685"/>
                  <a:gd name="T12" fmla="*/ 0 w 1719"/>
                  <a:gd name="T13" fmla="*/ 0 h 685"/>
                  <a:gd name="T14" fmla="*/ 0 w 1719"/>
                  <a:gd name="T15" fmla="*/ 0 h 685"/>
                  <a:gd name="T16" fmla="*/ 0 w 1719"/>
                  <a:gd name="T17" fmla="*/ 0 h 685"/>
                  <a:gd name="T18" fmla="*/ 0 w 1719"/>
                  <a:gd name="T19" fmla="*/ 0 h 685"/>
                  <a:gd name="T20" fmla="*/ 0 w 1719"/>
                  <a:gd name="T21" fmla="*/ 0 h 685"/>
                  <a:gd name="T22" fmla="*/ 0 w 1719"/>
                  <a:gd name="T23" fmla="*/ 0 h 685"/>
                  <a:gd name="T24" fmla="*/ 0 w 1719"/>
                  <a:gd name="T25" fmla="*/ 0 h 685"/>
                  <a:gd name="T26" fmla="*/ 0 w 1719"/>
                  <a:gd name="T27" fmla="*/ 0 h 685"/>
                  <a:gd name="T28" fmla="*/ 0 w 1719"/>
                  <a:gd name="T29" fmla="*/ 0 h 685"/>
                  <a:gd name="T30" fmla="*/ 0 w 1719"/>
                  <a:gd name="T31" fmla="*/ 0 h 685"/>
                  <a:gd name="T32" fmla="*/ 0 w 1719"/>
                  <a:gd name="T33" fmla="*/ 0 h 685"/>
                  <a:gd name="T34" fmla="*/ 0 w 1719"/>
                  <a:gd name="T35" fmla="*/ 0 h 685"/>
                  <a:gd name="T36" fmla="*/ 0 w 1719"/>
                  <a:gd name="T37" fmla="*/ 0 h 685"/>
                  <a:gd name="T38" fmla="*/ 0 w 1719"/>
                  <a:gd name="T39" fmla="*/ 0 h 685"/>
                  <a:gd name="T40" fmla="*/ 0 w 1719"/>
                  <a:gd name="T41" fmla="*/ 0 h 685"/>
                  <a:gd name="T42" fmla="*/ 0 w 1719"/>
                  <a:gd name="T43" fmla="*/ 0 h 685"/>
                  <a:gd name="T44" fmla="*/ 0 w 1719"/>
                  <a:gd name="T45" fmla="*/ 0 h 685"/>
                  <a:gd name="T46" fmla="*/ 0 w 1719"/>
                  <a:gd name="T47" fmla="*/ 0 h 685"/>
                  <a:gd name="T48" fmla="*/ 0 w 1719"/>
                  <a:gd name="T49" fmla="*/ 0 h 685"/>
                  <a:gd name="T50" fmla="*/ 0 w 1719"/>
                  <a:gd name="T51" fmla="*/ 0 h 685"/>
                  <a:gd name="T52" fmla="*/ 0 w 1719"/>
                  <a:gd name="T53" fmla="*/ 0 h 685"/>
                  <a:gd name="T54" fmla="*/ 0 w 1719"/>
                  <a:gd name="T55" fmla="*/ 0 h 685"/>
                  <a:gd name="T56" fmla="*/ 0 w 1719"/>
                  <a:gd name="T57" fmla="*/ 0 h 685"/>
                  <a:gd name="T58" fmla="*/ 0 w 1719"/>
                  <a:gd name="T59" fmla="*/ 0 h 685"/>
                  <a:gd name="T60" fmla="*/ 0 w 1719"/>
                  <a:gd name="T61" fmla="*/ 0 h 685"/>
                  <a:gd name="T62" fmla="*/ 0 w 1719"/>
                  <a:gd name="T63" fmla="*/ 0 h 685"/>
                  <a:gd name="T64" fmla="*/ 0 w 1719"/>
                  <a:gd name="T65" fmla="*/ 0 h 685"/>
                  <a:gd name="T66" fmla="*/ 0 w 1719"/>
                  <a:gd name="T67" fmla="*/ 0 h 685"/>
                  <a:gd name="T68" fmla="*/ 0 w 1719"/>
                  <a:gd name="T69" fmla="*/ 0 h 685"/>
                  <a:gd name="T70" fmla="*/ 0 w 1719"/>
                  <a:gd name="T71" fmla="*/ 0 h 685"/>
                  <a:gd name="T72" fmla="*/ 0 w 1719"/>
                  <a:gd name="T73" fmla="*/ 0 h 685"/>
                  <a:gd name="T74" fmla="*/ 0 w 1719"/>
                  <a:gd name="T75" fmla="*/ 0 h 685"/>
                  <a:gd name="T76" fmla="*/ 0 w 1719"/>
                  <a:gd name="T77" fmla="*/ 0 h 685"/>
                  <a:gd name="T78" fmla="*/ 0 w 1719"/>
                  <a:gd name="T79" fmla="*/ 0 h 685"/>
                  <a:gd name="T80" fmla="*/ 0 w 1719"/>
                  <a:gd name="T81" fmla="*/ 0 h 685"/>
                  <a:gd name="T82" fmla="*/ 0 w 1719"/>
                  <a:gd name="T83" fmla="*/ 0 h 685"/>
                  <a:gd name="T84" fmla="*/ 0 w 1719"/>
                  <a:gd name="T85" fmla="*/ 0 h 685"/>
                  <a:gd name="T86" fmla="*/ 0 w 1719"/>
                  <a:gd name="T87" fmla="*/ 0 h 685"/>
                  <a:gd name="T88" fmla="*/ 0 w 1719"/>
                  <a:gd name="T89" fmla="*/ 0 h 685"/>
                  <a:gd name="T90" fmla="*/ 0 w 1719"/>
                  <a:gd name="T91" fmla="*/ 0 h 685"/>
                  <a:gd name="T92" fmla="*/ 0 w 1719"/>
                  <a:gd name="T93" fmla="*/ 0 h 685"/>
                  <a:gd name="T94" fmla="*/ 0 w 1719"/>
                  <a:gd name="T95" fmla="*/ 0 h 685"/>
                  <a:gd name="T96" fmla="*/ 0 w 1719"/>
                  <a:gd name="T97" fmla="*/ 0 h 685"/>
                  <a:gd name="T98" fmla="*/ 0 w 1719"/>
                  <a:gd name="T99" fmla="*/ 0 h 685"/>
                  <a:gd name="T100" fmla="*/ 0 w 1719"/>
                  <a:gd name="T101" fmla="*/ 0 h 685"/>
                  <a:gd name="T102" fmla="*/ 0 w 1719"/>
                  <a:gd name="T103" fmla="*/ 0 h 685"/>
                  <a:gd name="T104" fmla="*/ 0 w 1719"/>
                  <a:gd name="T105" fmla="*/ 0 h 685"/>
                  <a:gd name="T106" fmla="*/ 0 w 1719"/>
                  <a:gd name="T107" fmla="*/ 0 h 685"/>
                  <a:gd name="T108" fmla="*/ 0 w 1719"/>
                  <a:gd name="T109" fmla="*/ 0 h 685"/>
                  <a:gd name="T110" fmla="*/ 0 w 1719"/>
                  <a:gd name="T111" fmla="*/ 0 h 685"/>
                  <a:gd name="T112" fmla="*/ 0 w 1719"/>
                  <a:gd name="T113" fmla="*/ 0 h 685"/>
                  <a:gd name="T114" fmla="*/ 0 w 1719"/>
                  <a:gd name="T115" fmla="*/ 0 h 685"/>
                  <a:gd name="T116" fmla="*/ 0 w 1719"/>
                  <a:gd name="T117" fmla="*/ 0 h 685"/>
                  <a:gd name="T118" fmla="*/ 0 w 1719"/>
                  <a:gd name="T119" fmla="*/ 0 h 685"/>
                  <a:gd name="T120" fmla="*/ 0 w 1719"/>
                  <a:gd name="T121" fmla="*/ 0 h 6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5"/>
                  <a:gd name="T185" fmla="*/ 1719 w 1719"/>
                  <a:gd name="T186" fmla="*/ 685 h 68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5">
                    <a:moveTo>
                      <a:pt x="0" y="0"/>
                    </a:moveTo>
                    <a:lnTo>
                      <a:pt x="66" y="0"/>
                    </a:lnTo>
                    <a:lnTo>
                      <a:pt x="127" y="0"/>
                    </a:lnTo>
                    <a:lnTo>
                      <a:pt x="184" y="0"/>
                    </a:lnTo>
                    <a:lnTo>
                      <a:pt x="238" y="0"/>
                    </a:lnTo>
                    <a:lnTo>
                      <a:pt x="290" y="0"/>
                    </a:lnTo>
                    <a:lnTo>
                      <a:pt x="336" y="1"/>
                    </a:lnTo>
                    <a:lnTo>
                      <a:pt x="379" y="1"/>
                    </a:lnTo>
                    <a:lnTo>
                      <a:pt x="418" y="1"/>
                    </a:lnTo>
                    <a:lnTo>
                      <a:pt x="455" y="1"/>
                    </a:lnTo>
                    <a:lnTo>
                      <a:pt x="490" y="1"/>
                    </a:lnTo>
                    <a:lnTo>
                      <a:pt x="520" y="1"/>
                    </a:lnTo>
                    <a:lnTo>
                      <a:pt x="549" y="1"/>
                    </a:lnTo>
                    <a:lnTo>
                      <a:pt x="575" y="1"/>
                    </a:lnTo>
                    <a:lnTo>
                      <a:pt x="598" y="1"/>
                    </a:lnTo>
                    <a:lnTo>
                      <a:pt x="620" y="1"/>
                    </a:lnTo>
                    <a:lnTo>
                      <a:pt x="639" y="1"/>
                    </a:lnTo>
                    <a:lnTo>
                      <a:pt x="656" y="1"/>
                    </a:lnTo>
                    <a:lnTo>
                      <a:pt x="671" y="1"/>
                    </a:lnTo>
                    <a:lnTo>
                      <a:pt x="685" y="1"/>
                    </a:lnTo>
                    <a:lnTo>
                      <a:pt x="698" y="1"/>
                    </a:lnTo>
                    <a:lnTo>
                      <a:pt x="708" y="1"/>
                    </a:lnTo>
                    <a:lnTo>
                      <a:pt x="718" y="3"/>
                    </a:lnTo>
                    <a:lnTo>
                      <a:pt x="726" y="3"/>
                    </a:lnTo>
                    <a:lnTo>
                      <a:pt x="733" y="3"/>
                    </a:lnTo>
                    <a:lnTo>
                      <a:pt x="741" y="3"/>
                    </a:lnTo>
                    <a:lnTo>
                      <a:pt x="746" y="3"/>
                    </a:lnTo>
                    <a:lnTo>
                      <a:pt x="751" y="3"/>
                    </a:lnTo>
                    <a:lnTo>
                      <a:pt x="757" y="4"/>
                    </a:lnTo>
                    <a:lnTo>
                      <a:pt x="761" y="4"/>
                    </a:lnTo>
                    <a:lnTo>
                      <a:pt x="765" y="4"/>
                    </a:lnTo>
                    <a:lnTo>
                      <a:pt x="770" y="4"/>
                    </a:lnTo>
                    <a:lnTo>
                      <a:pt x="775" y="5"/>
                    </a:lnTo>
                    <a:lnTo>
                      <a:pt x="780" y="5"/>
                    </a:lnTo>
                    <a:lnTo>
                      <a:pt x="785" y="5"/>
                    </a:lnTo>
                    <a:lnTo>
                      <a:pt x="788" y="6"/>
                    </a:lnTo>
                    <a:lnTo>
                      <a:pt x="792" y="6"/>
                    </a:lnTo>
                    <a:lnTo>
                      <a:pt x="796" y="6"/>
                    </a:lnTo>
                    <a:lnTo>
                      <a:pt x="800" y="6"/>
                    </a:lnTo>
                    <a:lnTo>
                      <a:pt x="803" y="6"/>
                    </a:lnTo>
                    <a:lnTo>
                      <a:pt x="806" y="7"/>
                    </a:lnTo>
                    <a:lnTo>
                      <a:pt x="808" y="7"/>
                    </a:lnTo>
                    <a:lnTo>
                      <a:pt x="811" y="7"/>
                    </a:lnTo>
                    <a:lnTo>
                      <a:pt x="814" y="7"/>
                    </a:lnTo>
                    <a:lnTo>
                      <a:pt x="817" y="7"/>
                    </a:lnTo>
                    <a:lnTo>
                      <a:pt x="819" y="8"/>
                    </a:lnTo>
                    <a:lnTo>
                      <a:pt x="822" y="8"/>
                    </a:lnTo>
                    <a:lnTo>
                      <a:pt x="824" y="8"/>
                    </a:lnTo>
                    <a:lnTo>
                      <a:pt x="826" y="8"/>
                    </a:lnTo>
                    <a:lnTo>
                      <a:pt x="829" y="9"/>
                    </a:lnTo>
                    <a:lnTo>
                      <a:pt x="831" y="9"/>
                    </a:lnTo>
                    <a:lnTo>
                      <a:pt x="835" y="9"/>
                    </a:lnTo>
                    <a:lnTo>
                      <a:pt x="837" y="9"/>
                    </a:lnTo>
                    <a:lnTo>
                      <a:pt x="839" y="10"/>
                    </a:lnTo>
                    <a:lnTo>
                      <a:pt x="842" y="10"/>
                    </a:lnTo>
                    <a:lnTo>
                      <a:pt x="844" y="10"/>
                    </a:lnTo>
                    <a:lnTo>
                      <a:pt x="847" y="11"/>
                    </a:lnTo>
                    <a:lnTo>
                      <a:pt x="850" y="11"/>
                    </a:lnTo>
                    <a:lnTo>
                      <a:pt x="854" y="12"/>
                    </a:lnTo>
                    <a:lnTo>
                      <a:pt x="857" y="12"/>
                    </a:lnTo>
                    <a:lnTo>
                      <a:pt x="860" y="13"/>
                    </a:lnTo>
                    <a:lnTo>
                      <a:pt x="864" y="13"/>
                    </a:lnTo>
                    <a:lnTo>
                      <a:pt x="868" y="14"/>
                    </a:lnTo>
                    <a:lnTo>
                      <a:pt x="874" y="14"/>
                    </a:lnTo>
                    <a:lnTo>
                      <a:pt x="878" y="15"/>
                    </a:lnTo>
                    <a:lnTo>
                      <a:pt x="882" y="15"/>
                    </a:lnTo>
                    <a:lnTo>
                      <a:pt x="886" y="16"/>
                    </a:lnTo>
                    <a:lnTo>
                      <a:pt x="891" y="17"/>
                    </a:lnTo>
                    <a:lnTo>
                      <a:pt x="894" y="17"/>
                    </a:lnTo>
                    <a:lnTo>
                      <a:pt x="898" y="18"/>
                    </a:lnTo>
                    <a:lnTo>
                      <a:pt x="901" y="18"/>
                    </a:lnTo>
                    <a:lnTo>
                      <a:pt x="904" y="19"/>
                    </a:lnTo>
                    <a:lnTo>
                      <a:pt x="907" y="19"/>
                    </a:lnTo>
                    <a:lnTo>
                      <a:pt x="910" y="20"/>
                    </a:lnTo>
                    <a:lnTo>
                      <a:pt x="913" y="20"/>
                    </a:lnTo>
                    <a:lnTo>
                      <a:pt x="915" y="20"/>
                    </a:lnTo>
                    <a:lnTo>
                      <a:pt x="919" y="22"/>
                    </a:lnTo>
                    <a:lnTo>
                      <a:pt x="921" y="22"/>
                    </a:lnTo>
                    <a:lnTo>
                      <a:pt x="924" y="23"/>
                    </a:lnTo>
                    <a:lnTo>
                      <a:pt x="926" y="23"/>
                    </a:lnTo>
                    <a:lnTo>
                      <a:pt x="928" y="24"/>
                    </a:lnTo>
                    <a:lnTo>
                      <a:pt x="932" y="25"/>
                    </a:lnTo>
                    <a:lnTo>
                      <a:pt x="934" y="25"/>
                    </a:lnTo>
                    <a:lnTo>
                      <a:pt x="936" y="26"/>
                    </a:lnTo>
                    <a:lnTo>
                      <a:pt x="939" y="26"/>
                    </a:lnTo>
                    <a:lnTo>
                      <a:pt x="942" y="27"/>
                    </a:lnTo>
                    <a:lnTo>
                      <a:pt x="944" y="28"/>
                    </a:lnTo>
                    <a:lnTo>
                      <a:pt x="947" y="29"/>
                    </a:lnTo>
                    <a:lnTo>
                      <a:pt x="951" y="30"/>
                    </a:lnTo>
                    <a:lnTo>
                      <a:pt x="954" y="31"/>
                    </a:lnTo>
                    <a:lnTo>
                      <a:pt x="958" y="32"/>
                    </a:lnTo>
                    <a:lnTo>
                      <a:pt x="961" y="34"/>
                    </a:lnTo>
                    <a:lnTo>
                      <a:pt x="966" y="35"/>
                    </a:lnTo>
                    <a:lnTo>
                      <a:pt x="971" y="36"/>
                    </a:lnTo>
                    <a:lnTo>
                      <a:pt x="975" y="37"/>
                    </a:lnTo>
                    <a:lnTo>
                      <a:pt x="980" y="39"/>
                    </a:lnTo>
                    <a:lnTo>
                      <a:pt x="985" y="41"/>
                    </a:lnTo>
                    <a:lnTo>
                      <a:pt x="991" y="43"/>
                    </a:lnTo>
                    <a:lnTo>
                      <a:pt x="995" y="44"/>
                    </a:lnTo>
                    <a:lnTo>
                      <a:pt x="999" y="46"/>
                    </a:lnTo>
                    <a:lnTo>
                      <a:pt x="1003" y="47"/>
                    </a:lnTo>
                    <a:lnTo>
                      <a:pt x="1009" y="48"/>
                    </a:lnTo>
                    <a:lnTo>
                      <a:pt x="1013" y="49"/>
                    </a:lnTo>
                    <a:lnTo>
                      <a:pt x="1016" y="50"/>
                    </a:lnTo>
                    <a:lnTo>
                      <a:pt x="1019" y="51"/>
                    </a:lnTo>
                    <a:lnTo>
                      <a:pt x="1022" y="52"/>
                    </a:lnTo>
                    <a:lnTo>
                      <a:pt x="1026" y="53"/>
                    </a:lnTo>
                    <a:lnTo>
                      <a:pt x="1029" y="54"/>
                    </a:lnTo>
                    <a:lnTo>
                      <a:pt x="1032" y="55"/>
                    </a:lnTo>
                    <a:lnTo>
                      <a:pt x="1034" y="56"/>
                    </a:lnTo>
                    <a:lnTo>
                      <a:pt x="1037" y="57"/>
                    </a:lnTo>
                    <a:lnTo>
                      <a:pt x="1039" y="58"/>
                    </a:lnTo>
                    <a:lnTo>
                      <a:pt x="1041" y="59"/>
                    </a:lnTo>
                    <a:lnTo>
                      <a:pt x="1044" y="61"/>
                    </a:lnTo>
                    <a:lnTo>
                      <a:pt x="1047" y="62"/>
                    </a:lnTo>
                    <a:lnTo>
                      <a:pt x="1049" y="63"/>
                    </a:lnTo>
                    <a:lnTo>
                      <a:pt x="1052" y="64"/>
                    </a:lnTo>
                    <a:lnTo>
                      <a:pt x="1055" y="65"/>
                    </a:lnTo>
                    <a:lnTo>
                      <a:pt x="1058" y="66"/>
                    </a:lnTo>
                    <a:lnTo>
                      <a:pt x="1060" y="67"/>
                    </a:lnTo>
                    <a:lnTo>
                      <a:pt x="1063" y="68"/>
                    </a:lnTo>
                    <a:lnTo>
                      <a:pt x="1067" y="70"/>
                    </a:lnTo>
                    <a:lnTo>
                      <a:pt x="1070" y="71"/>
                    </a:lnTo>
                    <a:lnTo>
                      <a:pt x="1073" y="73"/>
                    </a:lnTo>
                    <a:lnTo>
                      <a:pt x="1076" y="74"/>
                    </a:lnTo>
                    <a:lnTo>
                      <a:pt x="1080" y="76"/>
                    </a:lnTo>
                    <a:lnTo>
                      <a:pt x="1085" y="80"/>
                    </a:lnTo>
                    <a:lnTo>
                      <a:pt x="1089" y="82"/>
                    </a:lnTo>
                    <a:lnTo>
                      <a:pt x="1093" y="84"/>
                    </a:lnTo>
                    <a:lnTo>
                      <a:pt x="1097" y="86"/>
                    </a:lnTo>
                    <a:lnTo>
                      <a:pt x="1102" y="88"/>
                    </a:lnTo>
                    <a:lnTo>
                      <a:pt x="1107" y="90"/>
                    </a:lnTo>
                    <a:lnTo>
                      <a:pt x="1110" y="92"/>
                    </a:lnTo>
                    <a:lnTo>
                      <a:pt x="1114" y="94"/>
                    </a:lnTo>
                    <a:lnTo>
                      <a:pt x="1117" y="95"/>
                    </a:lnTo>
                    <a:lnTo>
                      <a:pt x="1120" y="97"/>
                    </a:lnTo>
                    <a:lnTo>
                      <a:pt x="1123" y="98"/>
                    </a:lnTo>
                    <a:lnTo>
                      <a:pt x="1126" y="101"/>
                    </a:lnTo>
                    <a:lnTo>
                      <a:pt x="1129" y="102"/>
                    </a:lnTo>
                    <a:lnTo>
                      <a:pt x="1131" y="103"/>
                    </a:lnTo>
                    <a:lnTo>
                      <a:pt x="1133" y="104"/>
                    </a:lnTo>
                    <a:lnTo>
                      <a:pt x="1135" y="105"/>
                    </a:lnTo>
                    <a:lnTo>
                      <a:pt x="1138" y="106"/>
                    </a:lnTo>
                    <a:lnTo>
                      <a:pt x="1140" y="108"/>
                    </a:lnTo>
                    <a:lnTo>
                      <a:pt x="1144" y="109"/>
                    </a:lnTo>
                    <a:lnTo>
                      <a:pt x="1146" y="110"/>
                    </a:lnTo>
                    <a:lnTo>
                      <a:pt x="1148" y="111"/>
                    </a:lnTo>
                    <a:lnTo>
                      <a:pt x="1150" y="112"/>
                    </a:lnTo>
                    <a:lnTo>
                      <a:pt x="1152" y="113"/>
                    </a:lnTo>
                    <a:lnTo>
                      <a:pt x="1154" y="114"/>
                    </a:lnTo>
                    <a:lnTo>
                      <a:pt x="1157" y="115"/>
                    </a:lnTo>
                    <a:lnTo>
                      <a:pt x="1159" y="117"/>
                    </a:lnTo>
                    <a:lnTo>
                      <a:pt x="1162" y="119"/>
                    </a:lnTo>
                    <a:lnTo>
                      <a:pt x="1165" y="120"/>
                    </a:lnTo>
                    <a:lnTo>
                      <a:pt x="1168" y="122"/>
                    </a:lnTo>
                    <a:lnTo>
                      <a:pt x="1170" y="123"/>
                    </a:lnTo>
                    <a:lnTo>
                      <a:pt x="1174" y="126"/>
                    </a:lnTo>
                    <a:lnTo>
                      <a:pt x="1177" y="128"/>
                    </a:lnTo>
                    <a:lnTo>
                      <a:pt x="1181" y="130"/>
                    </a:lnTo>
                    <a:lnTo>
                      <a:pt x="1185" y="132"/>
                    </a:lnTo>
                    <a:lnTo>
                      <a:pt x="1189" y="134"/>
                    </a:lnTo>
                    <a:lnTo>
                      <a:pt x="1193" y="136"/>
                    </a:lnTo>
                    <a:lnTo>
                      <a:pt x="1197" y="139"/>
                    </a:lnTo>
                    <a:lnTo>
                      <a:pt x="1201" y="141"/>
                    </a:lnTo>
                    <a:lnTo>
                      <a:pt x="1204" y="142"/>
                    </a:lnTo>
                    <a:lnTo>
                      <a:pt x="1207" y="144"/>
                    </a:lnTo>
                    <a:lnTo>
                      <a:pt x="1210" y="146"/>
                    </a:lnTo>
                    <a:lnTo>
                      <a:pt x="1213" y="147"/>
                    </a:lnTo>
                    <a:lnTo>
                      <a:pt x="1215" y="149"/>
                    </a:lnTo>
                    <a:lnTo>
                      <a:pt x="1217" y="150"/>
                    </a:lnTo>
                    <a:lnTo>
                      <a:pt x="1221" y="151"/>
                    </a:lnTo>
                    <a:lnTo>
                      <a:pt x="1223" y="152"/>
                    </a:lnTo>
                    <a:lnTo>
                      <a:pt x="1225" y="154"/>
                    </a:lnTo>
                    <a:lnTo>
                      <a:pt x="1227" y="155"/>
                    </a:lnTo>
                    <a:lnTo>
                      <a:pt x="1228" y="156"/>
                    </a:lnTo>
                    <a:lnTo>
                      <a:pt x="1230" y="158"/>
                    </a:lnTo>
                    <a:lnTo>
                      <a:pt x="1232" y="159"/>
                    </a:lnTo>
                    <a:lnTo>
                      <a:pt x="1235" y="160"/>
                    </a:lnTo>
                    <a:lnTo>
                      <a:pt x="1236" y="161"/>
                    </a:lnTo>
                    <a:lnTo>
                      <a:pt x="1239" y="162"/>
                    </a:lnTo>
                    <a:lnTo>
                      <a:pt x="1241" y="163"/>
                    </a:lnTo>
                    <a:lnTo>
                      <a:pt x="1243" y="164"/>
                    </a:lnTo>
                    <a:lnTo>
                      <a:pt x="1245" y="165"/>
                    </a:lnTo>
                    <a:lnTo>
                      <a:pt x="1246" y="167"/>
                    </a:lnTo>
                    <a:lnTo>
                      <a:pt x="1248" y="168"/>
                    </a:lnTo>
                    <a:lnTo>
                      <a:pt x="1250" y="170"/>
                    </a:lnTo>
                    <a:lnTo>
                      <a:pt x="1253" y="172"/>
                    </a:lnTo>
                    <a:lnTo>
                      <a:pt x="1255" y="173"/>
                    </a:lnTo>
                    <a:lnTo>
                      <a:pt x="1257" y="175"/>
                    </a:lnTo>
                    <a:lnTo>
                      <a:pt x="1261" y="177"/>
                    </a:lnTo>
                    <a:lnTo>
                      <a:pt x="1263" y="179"/>
                    </a:lnTo>
                    <a:lnTo>
                      <a:pt x="1266" y="181"/>
                    </a:lnTo>
                    <a:lnTo>
                      <a:pt x="1269" y="183"/>
                    </a:lnTo>
                    <a:lnTo>
                      <a:pt x="1272" y="185"/>
                    </a:lnTo>
                    <a:lnTo>
                      <a:pt x="1275" y="187"/>
                    </a:lnTo>
                    <a:lnTo>
                      <a:pt x="1280" y="188"/>
                    </a:lnTo>
                    <a:lnTo>
                      <a:pt x="1282" y="190"/>
                    </a:lnTo>
                    <a:lnTo>
                      <a:pt x="1285" y="192"/>
                    </a:lnTo>
                    <a:lnTo>
                      <a:pt x="1287" y="193"/>
                    </a:lnTo>
                    <a:lnTo>
                      <a:pt x="1289" y="194"/>
                    </a:lnTo>
                    <a:lnTo>
                      <a:pt x="1291" y="197"/>
                    </a:lnTo>
                    <a:lnTo>
                      <a:pt x="1293" y="198"/>
                    </a:lnTo>
                    <a:lnTo>
                      <a:pt x="1295" y="199"/>
                    </a:lnTo>
                    <a:lnTo>
                      <a:pt x="1296" y="200"/>
                    </a:lnTo>
                    <a:lnTo>
                      <a:pt x="1299" y="201"/>
                    </a:lnTo>
                    <a:lnTo>
                      <a:pt x="1300" y="202"/>
                    </a:lnTo>
                    <a:lnTo>
                      <a:pt x="1302" y="203"/>
                    </a:lnTo>
                    <a:lnTo>
                      <a:pt x="1303" y="204"/>
                    </a:lnTo>
                    <a:lnTo>
                      <a:pt x="1304" y="205"/>
                    </a:lnTo>
                    <a:lnTo>
                      <a:pt x="1306" y="206"/>
                    </a:lnTo>
                    <a:lnTo>
                      <a:pt x="1307" y="207"/>
                    </a:lnTo>
                    <a:lnTo>
                      <a:pt x="1308" y="208"/>
                    </a:lnTo>
                    <a:lnTo>
                      <a:pt x="1310" y="209"/>
                    </a:lnTo>
                    <a:lnTo>
                      <a:pt x="1311" y="210"/>
                    </a:lnTo>
                    <a:lnTo>
                      <a:pt x="1312" y="211"/>
                    </a:lnTo>
                    <a:lnTo>
                      <a:pt x="1313" y="212"/>
                    </a:lnTo>
                    <a:lnTo>
                      <a:pt x="1315" y="213"/>
                    </a:lnTo>
                    <a:lnTo>
                      <a:pt x="1317" y="216"/>
                    </a:lnTo>
                    <a:lnTo>
                      <a:pt x="1319" y="217"/>
                    </a:lnTo>
                    <a:lnTo>
                      <a:pt x="1320" y="218"/>
                    </a:lnTo>
                    <a:lnTo>
                      <a:pt x="1322" y="220"/>
                    </a:lnTo>
                    <a:lnTo>
                      <a:pt x="1325" y="221"/>
                    </a:lnTo>
                    <a:lnTo>
                      <a:pt x="1327" y="223"/>
                    </a:lnTo>
                    <a:lnTo>
                      <a:pt x="1329" y="224"/>
                    </a:lnTo>
                    <a:lnTo>
                      <a:pt x="1331" y="226"/>
                    </a:lnTo>
                    <a:lnTo>
                      <a:pt x="1333" y="228"/>
                    </a:lnTo>
                    <a:lnTo>
                      <a:pt x="1336" y="229"/>
                    </a:lnTo>
                    <a:lnTo>
                      <a:pt x="1338" y="231"/>
                    </a:lnTo>
                    <a:lnTo>
                      <a:pt x="1339" y="232"/>
                    </a:lnTo>
                    <a:lnTo>
                      <a:pt x="1341" y="233"/>
                    </a:lnTo>
                    <a:lnTo>
                      <a:pt x="1343" y="234"/>
                    </a:lnTo>
                    <a:lnTo>
                      <a:pt x="1344" y="237"/>
                    </a:lnTo>
                    <a:lnTo>
                      <a:pt x="1346" y="238"/>
                    </a:lnTo>
                    <a:lnTo>
                      <a:pt x="1347" y="239"/>
                    </a:lnTo>
                    <a:lnTo>
                      <a:pt x="1348" y="240"/>
                    </a:lnTo>
                    <a:lnTo>
                      <a:pt x="1350" y="241"/>
                    </a:lnTo>
                    <a:lnTo>
                      <a:pt x="1351" y="242"/>
                    </a:lnTo>
                    <a:lnTo>
                      <a:pt x="1352" y="242"/>
                    </a:lnTo>
                    <a:lnTo>
                      <a:pt x="1353" y="243"/>
                    </a:lnTo>
                    <a:lnTo>
                      <a:pt x="1354" y="244"/>
                    </a:lnTo>
                    <a:lnTo>
                      <a:pt x="1357" y="245"/>
                    </a:lnTo>
                    <a:lnTo>
                      <a:pt x="1358" y="246"/>
                    </a:lnTo>
                    <a:lnTo>
                      <a:pt x="1359" y="247"/>
                    </a:lnTo>
                    <a:lnTo>
                      <a:pt x="1360" y="248"/>
                    </a:lnTo>
                    <a:lnTo>
                      <a:pt x="1361" y="249"/>
                    </a:lnTo>
                    <a:lnTo>
                      <a:pt x="1363" y="249"/>
                    </a:lnTo>
                    <a:lnTo>
                      <a:pt x="1364" y="250"/>
                    </a:lnTo>
                    <a:lnTo>
                      <a:pt x="1365" y="251"/>
                    </a:lnTo>
                    <a:lnTo>
                      <a:pt x="1367" y="252"/>
                    </a:lnTo>
                    <a:lnTo>
                      <a:pt x="1370" y="255"/>
                    </a:lnTo>
                    <a:lnTo>
                      <a:pt x="1371" y="256"/>
                    </a:lnTo>
                    <a:lnTo>
                      <a:pt x="1373" y="257"/>
                    </a:lnTo>
                    <a:lnTo>
                      <a:pt x="1376" y="258"/>
                    </a:lnTo>
                    <a:lnTo>
                      <a:pt x="1378" y="261"/>
                    </a:lnTo>
                    <a:lnTo>
                      <a:pt x="1380" y="262"/>
                    </a:lnTo>
                    <a:lnTo>
                      <a:pt x="1382" y="264"/>
                    </a:lnTo>
                    <a:lnTo>
                      <a:pt x="1385" y="265"/>
                    </a:lnTo>
                    <a:lnTo>
                      <a:pt x="1387" y="267"/>
                    </a:lnTo>
                    <a:lnTo>
                      <a:pt x="1389" y="268"/>
                    </a:lnTo>
                    <a:lnTo>
                      <a:pt x="1392" y="270"/>
                    </a:lnTo>
                    <a:lnTo>
                      <a:pt x="1395" y="271"/>
                    </a:lnTo>
                    <a:lnTo>
                      <a:pt x="1397" y="274"/>
                    </a:lnTo>
                    <a:lnTo>
                      <a:pt x="1398" y="275"/>
                    </a:lnTo>
                    <a:lnTo>
                      <a:pt x="1400" y="276"/>
                    </a:lnTo>
                    <a:lnTo>
                      <a:pt x="1402" y="277"/>
                    </a:lnTo>
                    <a:lnTo>
                      <a:pt x="1403" y="279"/>
                    </a:lnTo>
                    <a:lnTo>
                      <a:pt x="1405" y="280"/>
                    </a:lnTo>
                    <a:lnTo>
                      <a:pt x="1406" y="281"/>
                    </a:lnTo>
                    <a:lnTo>
                      <a:pt x="1407" y="282"/>
                    </a:lnTo>
                    <a:lnTo>
                      <a:pt x="1409" y="283"/>
                    </a:lnTo>
                    <a:lnTo>
                      <a:pt x="1410" y="284"/>
                    </a:lnTo>
                    <a:lnTo>
                      <a:pt x="1411" y="285"/>
                    </a:lnTo>
                    <a:lnTo>
                      <a:pt x="1415" y="286"/>
                    </a:lnTo>
                    <a:lnTo>
                      <a:pt x="1416" y="287"/>
                    </a:lnTo>
                    <a:lnTo>
                      <a:pt x="1417" y="289"/>
                    </a:lnTo>
                    <a:lnTo>
                      <a:pt x="1419" y="290"/>
                    </a:lnTo>
                    <a:lnTo>
                      <a:pt x="1420" y="291"/>
                    </a:lnTo>
                    <a:lnTo>
                      <a:pt x="1421" y="294"/>
                    </a:lnTo>
                    <a:lnTo>
                      <a:pt x="1423" y="295"/>
                    </a:lnTo>
                    <a:lnTo>
                      <a:pt x="1424" y="297"/>
                    </a:lnTo>
                    <a:lnTo>
                      <a:pt x="1426" y="298"/>
                    </a:lnTo>
                    <a:lnTo>
                      <a:pt x="1428" y="300"/>
                    </a:lnTo>
                    <a:lnTo>
                      <a:pt x="1429" y="302"/>
                    </a:lnTo>
                    <a:lnTo>
                      <a:pt x="1431" y="305"/>
                    </a:lnTo>
                    <a:lnTo>
                      <a:pt x="1434" y="307"/>
                    </a:lnTo>
                    <a:lnTo>
                      <a:pt x="1436" y="309"/>
                    </a:lnTo>
                    <a:lnTo>
                      <a:pt x="1439" y="311"/>
                    </a:lnTo>
                    <a:lnTo>
                      <a:pt x="1441" y="315"/>
                    </a:lnTo>
                    <a:lnTo>
                      <a:pt x="1444" y="318"/>
                    </a:lnTo>
                    <a:lnTo>
                      <a:pt x="1446" y="320"/>
                    </a:lnTo>
                    <a:lnTo>
                      <a:pt x="1449" y="323"/>
                    </a:lnTo>
                    <a:lnTo>
                      <a:pt x="1452" y="325"/>
                    </a:lnTo>
                    <a:lnTo>
                      <a:pt x="1454" y="328"/>
                    </a:lnTo>
                    <a:lnTo>
                      <a:pt x="1456" y="330"/>
                    </a:lnTo>
                    <a:lnTo>
                      <a:pt x="1458" y="333"/>
                    </a:lnTo>
                    <a:lnTo>
                      <a:pt x="1461" y="335"/>
                    </a:lnTo>
                    <a:lnTo>
                      <a:pt x="1463" y="337"/>
                    </a:lnTo>
                    <a:lnTo>
                      <a:pt x="1464" y="338"/>
                    </a:lnTo>
                    <a:lnTo>
                      <a:pt x="1466" y="340"/>
                    </a:lnTo>
                    <a:lnTo>
                      <a:pt x="1467" y="342"/>
                    </a:lnTo>
                    <a:lnTo>
                      <a:pt x="1469" y="343"/>
                    </a:lnTo>
                    <a:lnTo>
                      <a:pt x="1470" y="345"/>
                    </a:lnTo>
                    <a:lnTo>
                      <a:pt x="1473" y="347"/>
                    </a:lnTo>
                    <a:lnTo>
                      <a:pt x="1474" y="348"/>
                    </a:lnTo>
                    <a:lnTo>
                      <a:pt x="1476" y="352"/>
                    </a:lnTo>
                    <a:lnTo>
                      <a:pt x="1477" y="353"/>
                    </a:lnTo>
                    <a:lnTo>
                      <a:pt x="1479" y="355"/>
                    </a:lnTo>
                    <a:lnTo>
                      <a:pt x="1480" y="357"/>
                    </a:lnTo>
                    <a:lnTo>
                      <a:pt x="1482" y="359"/>
                    </a:lnTo>
                    <a:lnTo>
                      <a:pt x="1483" y="361"/>
                    </a:lnTo>
                    <a:lnTo>
                      <a:pt x="1485" y="363"/>
                    </a:lnTo>
                    <a:lnTo>
                      <a:pt x="1487" y="365"/>
                    </a:lnTo>
                    <a:lnTo>
                      <a:pt x="1489" y="367"/>
                    </a:lnTo>
                    <a:lnTo>
                      <a:pt x="1492" y="369"/>
                    </a:lnTo>
                    <a:lnTo>
                      <a:pt x="1494" y="373"/>
                    </a:lnTo>
                    <a:lnTo>
                      <a:pt x="1496" y="375"/>
                    </a:lnTo>
                    <a:lnTo>
                      <a:pt x="1498" y="378"/>
                    </a:lnTo>
                    <a:lnTo>
                      <a:pt x="1501" y="381"/>
                    </a:lnTo>
                    <a:lnTo>
                      <a:pt x="1505" y="385"/>
                    </a:lnTo>
                    <a:lnTo>
                      <a:pt x="1507" y="388"/>
                    </a:lnTo>
                    <a:lnTo>
                      <a:pt x="1512" y="393"/>
                    </a:lnTo>
                    <a:lnTo>
                      <a:pt x="1515" y="397"/>
                    </a:lnTo>
                    <a:lnTo>
                      <a:pt x="1517" y="401"/>
                    </a:lnTo>
                    <a:lnTo>
                      <a:pt x="1520" y="404"/>
                    </a:lnTo>
                    <a:lnTo>
                      <a:pt x="1523" y="407"/>
                    </a:lnTo>
                    <a:lnTo>
                      <a:pt x="1525" y="411"/>
                    </a:lnTo>
                    <a:lnTo>
                      <a:pt x="1527" y="413"/>
                    </a:lnTo>
                    <a:lnTo>
                      <a:pt x="1530" y="416"/>
                    </a:lnTo>
                    <a:lnTo>
                      <a:pt x="1532" y="418"/>
                    </a:lnTo>
                    <a:lnTo>
                      <a:pt x="1534" y="421"/>
                    </a:lnTo>
                    <a:lnTo>
                      <a:pt x="1536" y="423"/>
                    </a:lnTo>
                    <a:lnTo>
                      <a:pt x="1538" y="425"/>
                    </a:lnTo>
                    <a:lnTo>
                      <a:pt x="1539" y="427"/>
                    </a:lnTo>
                    <a:lnTo>
                      <a:pt x="1541" y="430"/>
                    </a:lnTo>
                    <a:lnTo>
                      <a:pt x="1543" y="432"/>
                    </a:lnTo>
                    <a:lnTo>
                      <a:pt x="1544" y="434"/>
                    </a:lnTo>
                    <a:lnTo>
                      <a:pt x="1546" y="436"/>
                    </a:lnTo>
                    <a:lnTo>
                      <a:pt x="1547" y="438"/>
                    </a:lnTo>
                    <a:lnTo>
                      <a:pt x="1551" y="442"/>
                    </a:lnTo>
                    <a:lnTo>
                      <a:pt x="1552" y="444"/>
                    </a:lnTo>
                    <a:lnTo>
                      <a:pt x="1554" y="446"/>
                    </a:lnTo>
                    <a:lnTo>
                      <a:pt x="1556" y="449"/>
                    </a:lnTo>
                    <a:lnTo>
                      <a:pt x="1557" y="452"/>
                    </a:lnTo>
                    <a:lnTo>
                      <a:pt x="1559" y="454"/>
                    </a:lnTo>
                    <a:lnTo>
                      <a:pt x="1561" y="457"/>
                    </a:lnTo>
                    <a:lnTo>
                      <a:pt x="1563" y="460"/>
                    </a:lnTo>
                    <a:lnTo>
                      <a:pt x="1565" y="462"/>
                    </a:lnTo>
                    <a:lnTo>
                      <a:pt x="1569" y="466"/>
                    </a:lnTo>
                    <a:lnTo>
                      <a:pt x="1571" y="470"/>
                    </a:lnTo>
                    <a:lnTo>
                      <a:pt x="1574" y="473"/>
                    </a:lnTo>
                    <a:lnTo>
                      <a:pt x="1576" y="477"/>
                    </a:lnTo>
                    <a:lnTo>
                      <a:pt x="1579" y="481"/>
                    </a:lnTo>
                    <a:lnTo>
                      <a:pt x="1582" y="486"/>
                    </a:lnTo>
                    <a:lnTo>
                      <a:pt x="1585" y="492"/>
                    </a:lnTo>
                    <a:lnTo>
                      <a:pt x="1589" y="496"/>
                    </a:lnTo>
                    <a:lnTo>
                      <a:pt x="1592" y="499"/>
                    </a:lnTo>
                    <a:lnTo>
                      <a:pt x="1595" y="503"/>
                    </a:lnTo>
                    <a:lnTo>
                      <a:pt x="1598" y="507"/>
                    </a:lnTo>
                    <a:lnTo>
                      <a:pt x="1600" y="510"/>
                    </a:lnTo>
                    <a:lnTo>
                      <a:pt x="1602" y="513"/>
                    </a:lnTo>
                    <a:lnTo>
                      <a:pt x="1604" y="516"/>
                    </a:lnTo>
                    <a:lnTo>
                      <a:pt x="1607" y="519"/>
                    </a:lnTo>
                    <a:lnTo>
                      <a:pt x="1609" y="521"/>
                    </a:lnTo>
                    <a:lnTo>
                      <a:pt x="1610" y="524"/>
                    </a:lnTo>
                    <a:lnTo>
                      <a:pt x="1612" y="527"/>
                    </a:lnTo>
                    <a:lnTo>
                      <a:pt x="1614" y="529"/>
                    </a:lnTo>
                    <a:lnTo>
                      <a:pt x="1615" y="533"/>
                    </a:lnTo>
                    <a:lnTo>
                      <a:pt x="1617" y="535"/>
                    </a:lnTo>
                    <a:lnTo>
                      <a:pt x="1618" y="537"/>
                    </a:lnTo>
                    <a:lnTo>
                      <a:pt x="1620" y="539"/>
                    </a:lnTo>
                    <a:lnTo>
                      <a:pt x="1622" y="542"/>
                    </a:lnTo>
                    <a:lnTo>
                      <a:pt x="1623" y="544"/>
                    </a:lnTo>
                    <a:lnTo>
                      <a:pt x="1625" y="547"/>
                    </a:lnTo>
                    <a:lnTo>
                      <a:pt x="1628" y="550"/>
                    </a:lnTo>
                    <a:lnTo>
                      <a:pt x="1630" y="552"/>
                    </a:lnTo>
                    <a:lnTo>
                      <a:pt x="1632" y="555"/>
                    </a:lnTo>
                    <a:lnTo>
                      <a:pt x="1634" y="558"/>
                    </a:lnTo>
                    <a:lnTo>
                      <a:pt x="1636" y="561"/>
                    </a:lnTo>
                    <a:lnTo>
                      <a:pt x="1638" y="564"/>
                    </a:lnTo>
                    <a:lnTo>
                      <a:pt x="1641" y="568"/>
                    </a:lnTo>
                    <a:lnTo>
                      <a:pt x="1644" y="571"/>
                    </a:lnTo>
                    <a:lnTo>
                      <a:pt x="1647" y="576"/>
                    </a:lnTo>
                    <a:lnTo>
                      <a:pt x="1650" y="580"/>
                    </a:lnTo>
                    <a:lnTo>
                      <a:pt x="1653" y="585"/>
                    </a:lnTo>
                    <a:lnTo>
                      <a:pt x="1656" y="589"/>
                    </a:lnTo>
                    <a:lnTo>
                      <a:pt x="1660" y="594"/>
                    </a:lnTo>
                    <a:lnTo>
                      <a:pt x="1663" y="598"/>
                    </a:lnTo>
                    <a:lnTo>
                      <a:pt x="1666" y="602"/>
                    </a:lnTo>
                    <a:lnTo>
                      <a:pt x="1669" y="606"/>
                    </a:lnTo>
                    <a:lnTo>
                      <a:pt x="1672" y="610"/>
                    </a:lnTo>
                    <a:lnTo>
                      <a:pt x="1674" y="613"/>
                    </a:lnTo>
                    <a:lnTo>
                      <a:pt x="1676" y="616"/>
                    </a:lnTo>
                    <a:lnTo>
                      <a:pt x="1678" y="620"/>
                    </a:lnTo>
                    <a:lnTo>
                      <a:pt x="1680" y="622"/>
                    </a:lnTo>
                    <a:lnTo>
                      <a:pt x="1682" y="626"/>
                    </a:lnTo>
                    <a:lnTo>
                      <a:pt x="1686" y="628"/>
                    </a:lnTo>
                    <a:lnTo>
                      <a:pt x="1687" y="631"/>
                    </a:lnTo>
                    <a:lnTo>
                      <a:pt x="1689" y="633"/>
                    </a:lnTo>
                    <a:lnTo>
                      <a:pt x="1690" y="635"/>
                    </a:lnTo>
                    <a:lnTo>
                      <a:pt x="1692" y="637"/>
                    </a:lnTo>
                    <a:lnTo>
                      <a:pt x="1693" y="639"/>
                    </a:lnTo>
                    <a:lnTo>
                      <a:pt x="1694" y="641"/>
                    </a:lnTo>
                    <a:lnTo>
                      <a:pt x="1696" y="645"/>
                    </a:lnTo>
                    <a:lnTo>
                      <a:pt x="1697" y="647"/>
                    </a:lnTo>
                    <a:lnTo>
                      <a:pt x="1698" y="649"/>
                    </a:lnTo>
                    <a:lnTo>
                      <a:pt x="1700" y="651"/>
                    </a:lnTo>
                    <a:lnTo>
                      <a:pt x="1701" y="653"/>
                    </a:lnTo>
                    <a:lnTo>
                      <a:pt x="1702" y="655"/>
                    </a:lnTo>
                    <a:lnTo>
                      <a:pt x="1705" y="658"/>
                    </a:lnTo>
                    <a:lnTo>
                      <a:pt x="1706" y="660"/>
                    </a:lnTo>
                    <a:lnTo>
                      <a:pt x="1708" y="664"/>
                    </a:lnTo>
                    <a:lnTo>
                      <a:pt x="1709" y="668"/>
                    </a:lnTo>
                    <a:lnTo>
                      <a:pt x="1711" y="670"/>
                    </a:lnTo>
                    <a:lnTo>
                      <a:pt x="1713" y="673"/>
                    </a:lnTo>
                    <a:lnTo>
                      <a:pt x="1714" y="677"/>
                    </a:lnTo>
                    <a:lnTo>
                      <a:pt x="1716" y="680"/>
                    </a:lnTo>
                    <a:lnTo>
                      <a:pt x="1719" y="685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87" name="Freeform 21">
                <a:extLst>
                  <a:ext uri="{FF2B5EF4-FFF2-40B4-BE49-F238E27FC236}">
                    <a16:creationId xmlns:a16="http://schemas.microsoft.com/office/drawing/2014/main" id="{8E3322D2-3AD1-A94D-B512-014F34172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654" y="1966430"/>
                <a:ext cx="640679" cy="268770"/>
              </a:xfrm>
              <a:custGeom>
                <a:avLst/>
                <a:gdLst>
                  <a:gd name="T0" fmla="*/ 0 w 1719"/>
                  <a:gd name="T1" fmla="*/ 0 h 683"/>
                  <a:gd name="T2" fmla="*/ 0 w 1719"/>
                  <a:gd name="T3" fmla="*/ 0 h 683"/>
                  <a:gd name="T4" fmla="*/ 0 w 1719"/>
                  <a:gd name="T5" fmla="*/ 0 h 683"/>
                  <a:gd name="T6" fmla="*/ 0 w 1719"/>
                  <a:gd name="T7" fmla="*/ 0 h 683"/>
                  <a:gd name="T8" fmla="*/ 0 w 1719"/>
                  <a:gd name="T9" fmla="*/ 0 h 683"/>
                  <a:gd name="T10" fmla="*/ 0 w 1719"/>
                  <a:gd name="T11" fmla="*/ 0 h 683"/>
                  <a:gd name="T12" fmla="*/ 0 w 1719"/>
                  <a:gd name="T13" fmla="*/ 0 h 683"/>
                  <a:gd name="T14" fmla="*/ 0 w 1719"/>
                  <a:gd name="T15" fmla="*/ 0 h 683"/>
                  <a:gd name="T16" fmla="*/ 0 w 1719"/>
                  <a:gd name="T17" fmla="*/ 0 h 683"/>
                  <a:gd name="T18" fmla="*/ 0 w 1719"/>
                  <a:gd name="T19" fmla="*/ 0 h 683"/>
                  <a:gd name="T20" fmla="*/ 0 w 1719"/>
                  <a:gd name="T21" fmla="*/ 0 h 683"/>
                  <a:gd name="T22" fmla="*/ 0 w 1719"/>
                  <a:gd name="T23" fmla="*/ 0 h 683"/>
                  <a:gd name="T24" fmla="*/ 0 w 1719"/>
                  <a:gd name="T25" fmla="*/ 0 h 683"/>
                  <a:gd name="T26" fmla="*/ 0 w 1719"/>
                  <a:gd name="T27" fmla="*/ 0 h 683"/>
                  <a:gd name="T28" fmla="*/ 0 w 1719"/>
                  <a:gd name="T29" fmla="*/ 0 h 683"/>
                  <a:gd name="T30" fmla="*/ 0 w 1719"/>
                  <a:gd name="T31" fmla="*/ 0 h 683"/>
                  <a:gd name="T32" fmla="*/ 0 w 1719"/>
                  <a:gd name="T33" fmla="*/ 0 h 683"/>
                  <a:gd name="T34" fmla="*/ 0 w 1719"/>
                  <a:gd name="T35" fmla="*/ 0 h 683"/>
                  <a:gd name="T36" fmla="*/ 0 w 1719"/>
                  <a:gd name="T37" fmla="*/ 0 h 683"/>
                  <a:gd name="T38" fmla="*/ 0 w 1719"/>
                  <a:gd name="T39" fmla="*/ 0 h 683"/>
                  <a:gd name="T40" fmla="*/ 0 w 1719"/>
                  <a:gd name="T41" fmla="*/ 0 h 683"/>
                  <a:gd name="T42" fmla="*/ 0 w 1719"/>
                  <a:gd name="T43" fmla="*/ 0 h 683"/>
                  <a:gd name="T44" fmla="*/ 0 w 1719"/>
                  <a:gd name="T45" fmla="*/ 0 h 683"/>
                  <a:gd name="T46" fmla="*/ 0 w 1719"/>
                  <a:gd name="T47" fmla="*/ 0 h 683"/>
                  <a:gd name="T48" fmla="*/ 0 w 1719"/>
                  <a:gd name="T49" fmla="*/ 0 h 683"/>
                  <a:gd name="T50" fmla="*/ 0 w 1719"/>
                  <a:gd name="T51" fmla="*/ 0 h 683"/>
                  <a:gd name="T52" fmla="*/ 0 w 1719"/>
                  <a:gd name="T53" fmla="*/ 0 h 683"/>
                  <a:gd name="T54" fmla="*/ 0 w 1719"/>
                  <a:gd name="T55" fmla="*/ 0 h 683"/>
                  <a:gd name="T56" fmla="*/ 0 w 1719"/>
                  <a:gd name="T57" fmla="*/ 0 h 683"/>
                  <a:gd name="T58" fmla="*/ 0 w 1719"/>
                  <a:gd name="T59" fmla="*/ 0 h 683"/>
                  <a:gd name="T60" fmla="*/ 0 w 1719"/>
                  <a:gd name="T61" fmla="*/ 0 h 683"/>
                  <a:gd name="T62" fmla="*/ 0 w 1719"/>
                  <a:gd name="T63" fmla="*/ 0 h 683"/>
                  <a:gd name="T64" fmla="*/ 0 w 1719"/>
                  <a:gd name="T65" fmla="*/ 0 h 683"/>
                  <a:gd name="T66" fmla="*/ 0 w 1719"/>
                  <a:gd name="T67" fmla="*/ 0 h 683"/>
                  <a:gd name="T68" fmla="*/ 0 w 1719"/>
                  <a:gd name="T69" fmla="*/ 0 h 683"/>
                  <a:gd name="T70" fmla="*/ 0 w 1719"/>
                  <a:gd name="T71" fmla="*/ 0 h 683"/>
                  <a:gd name="T72" fmla="*/ 0 w 1719"/>
                  <a:gd name="T73" fmla="*/ 0 h 683"/>
                  <a:gd name="T74" fmla="*/ 0 w 1719"/>
                  <a:gd name="T75" fmla="*/ 0 h 683"/>
                  <a:gd name="T76" fmla="*/ 0 w 1719"/>
                  <a:gd name="T77" fmla="*/ 0 h 683"/>
                  <a:gd name="T78" fmla="*/ 0 w 1719"/>
                  <a:gd name="T79" fmla="*/ 0 h 683"/>
                  <a:gd name="T80" fmla="*/ 0 w 1719"/>
                  <a:gd name="T81" fmla="*/ 0 h 683"/>
                  <a:gd name="T82" fmla="*/ 0 w 1719"/>
                  <a:gd name="T83" fmla="*/ 0 h 683"/>
                  <a:gd name="T84" fmla="*/ 0 w 1719"/>
                  <a:gd name="T85" fmla="*/ 0 h 683"/>
                  <a:gd name="T86" fmla="*/ 0 w 1719"/>
                  <a:gd name="T87" fmla="*/ 0 h 683"/>
                  <a:gd name="T88" fmla="*/ 0 w 1719"/>
                  <a:gd name="T89" fmla="*/ 0 h 683"/>
                  <a:gd name="T90" fmla="*/ 0 w 1719"/>
                  <a:gd name="T91" fmla="*/ 0 h 683"/>
                  <a:gd name="T92" fmla="*/ 0 w 1719"/>
                  <a:gd name="T93" fmla="*/ 0 h 683"/>
                  <a:gd name="T94" fmla="*/ 0 w 1719"/>
                  <a:gd name="T95" fmla="*/ 0 h 683"/>
                  <a:gd name="T96" fmla="*/ 0 w 1719"/>
                  <a:gd name="T97" fmla="*/ 0 h 683"/>
                  <a:gd name="T98" fmla="*/ 0 w 1719"/>
                  <a:gd name="T99" fmla="*/ 0 h 683"/>
                  <a:gd name="T100" fmla="*/ 0 w 1719"/>
                  <a:gd name="T101" fmla="*/ 0 h 683"/>
                  <a:gd name="T102" fmla="*/ 0 w 1719"/>
                  <a:gd name="T103" fmla="*/ 0 h 683"/>
                  <a:gd name="T104" fmla="*/ 0 w 1719"/>
                  <a:gd name="T105" fmla="*/ 0 h 683"/>
                  <a:gd name="T106" fmla="*/ 0 w 1719"/>
                  <a:gd name="T107" fmla="*/ 0 h 683"/>
                  <a:gd name="T108" fmla="*/ 0 w 1719"/>
                  <a:gd name="T109" fmla="*/ 0 h 683"/>
                  <a:gd name="T110" fmla="*/ 0 w 1719"/>
                  <a:gd name="T111" fmla="*/ 0 h 683"/>
                  <a:gd name="T112" fmla="*/ 0 w 1719"/>
                  <a:gd name="T113" fmla="*/ 0 h 683"/>
                  <a:gd name="T114" fmla="*/ 0 w 1719"/>
                  <a:gd name="T115" fmla="*/ 0 h 683"/>
                  <a:gd name="T116" fmla="*/ 0 w 1719"/>
                  <a:gd name="T117" fmla="*/ 0 h 683"/>
                  <a:gd name="T118" fmla="*/ 0 w 1719"/>
                  <a:gd name="T119" fmla="*/ 0 h 683"/>
                  <a:gd name="T120" fmla="*/ 0 w 1719"/>
                  <a:gd name="T121" fmla="*/ 0 h 6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3"/>
                  <a:gd name="T185" fmla="*/ 1719 w 1719"/>
                  <a:gd name="T186" fmla="*/ 683 h 6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3">
                    <a:moveTo>
                      <a:pt x="0" y="683"/>
                    </a:moveTo>
                    <a:lnTo>
                      <a:pt x="66" y="683"/>
                    </a:lnTo>
                    <a:lnTo>
                      <a:pt x="127" y="683"/>
                    </a:lnTo>
                    <a:lnTo>
                      <a:pt x="184" y="683"/>
                    </a:lnTo>
                    <a:lnTo>
                      <a:pt x="238" y="683"/>
                    </a:lnTo>
                    <a:lnTo>
                      <a:pt x="290" y="683"/>
                    </a:lnTo>
                    <a:lnTo>
                      <a:pt x="336" y="683"/>
                    </a:lnTo>
                    <a:lnTo>
                      <a:pt x="379" y="683"/>
                    </a:lnTo>
                    <a:lnTo>
                      <a:pt x="418" y="683"/>
                    </a:lnTo>
                    <a:lnTo>
                      <a:pt x="455" y="683"/>
                    </a:lnTo>
                    <a:lnTo>
                      <a:pt x="490" y="683"/>
                    </a:lnTo>
                    <a:lnTo>
                      <a:pt x="520" y="683"/>
                    </a:lnTo>
                    <a:lnTo>
                      <a:pt x="549" y="683"/>
                    </a:lnTo>
                    <a:lnTo>
                      <a:pt x="575" y="683"/>
                    </a:lnTo>
                    <a:lnTo>
                      <a:pt x="598" y="683"/>
                    </a:lnTo>
                    <a:lnTo>
                      <a:pt x="620" y="683"/>
                    </a:lnTo>
                    <a:lnTo>
                      <a:pt x="639" y="683"/>
                    </a:lnTo>
                    <a:lnTo>
                      <a:pt x="656" y="682"/>
                    </a:lnTo>
                    <a:lnTo>
                      <a:pt x="671" y="682"/>
                    </a:lnTo>
                    <a:lnTo>
                      <a:pt x="685" y="682"/>
                    </a:lnTo>
                    <a:lnTo>
                      <a:pt x="698" y="682"/>
                    </a:lnTo>
                    <a:lnTo>
                      <a:pt x="708" y="682"/>
                    </a:lnTo>
                    <a:lnTo>
                      <a:pt x="718" y="682"/>
                    </a:lnTo>
                    <a:lnTo>
                      <a:pt x="726" y="682"/>
                    </a:lnTo>
                    <a:lnTo>
                      <a:pt x="733" y="682"/>
                    </a:lnTo>
                    <a:lnTo>
                      <a:pt x="741" y="681"/>
                    </a:lnTo>
                    <a:lnTo>
                      <a:pt x="746" y="681"/>
                    </a:lnTo>
                    <a:lnTo>
                      <a:pt x="751" y="681"/>
                    </a:lnTo>
                    <a:lnTo>
                      <a:pt x="757" y="681"/>
                    </a:lnTo>
                    <a:lnTo>
                      <a:pt x="761" y="681"/>
                    </a:lnTo>
                    <a:lnTo>
                      <a:pt x="765" y="680"/>
                    </a:lnTo>
                    <a:lnTo>
                      <a:pt x="770" y="680"/>
                    </a:lnTo>
                    <a:lnTo>
                      <a:pt x="775" y="680"/>
                    </a:lnTo>
                    <a:lnTo>
                      <a:pt x="780" y="679"/>
                    </a:lnTo>
                    <a:lnTo>
                      <a:pt x="785" y="679"/>
                    </a:lnTo>
                    <a:lnTo>
                      <a:pt x="788" y="679"/>
                    </a:lnTo>
                    <a:lnTo>
                      <a:pt x="792" y="679"/>
                    </a:lnTo>
                    <a:lnTo>
                      <a:pt x="796" y="678"/>
                    </a:lnTo>
                    <a:lnTo>
                      <a:pt x="800" y="678"/>
                    </a:lnTo>
                    <a:lnTo>
                      <a:pt x="803" y="678"/>
                    </a:lnTo>
                    <a:lnTo>
                      <a:pt x="806" y="678"/>
                    </a:lnTo>
                    <a:lnTo>
                      <a:pt x="808" y="678"/>
                    </a:lnTo>
                    <a:lnTo>
                      <a:pt x="811" y="677"/>
                    </a:lnTo>
                    <a:lnTo>
                      <a:pt x="814" y="677"/>
                    </a:lnTo>
                    <a:lnTo>
                      <a:pt x="817" y="677"/>
                    </a:lnTo>
                    <a:lnTo>
                      <a:pt x="819" y="677"/>
                    </a:lnTo>
                    <a:lnTo>
                      <a:pt x="822" y="677"/>
                    </a:lnTo>
                    <a:lnTo>
                      <a:pt x="824" y="676"/>
                    </a:lnTo>
                    <a:lnTo>
                      <a:pt x="826" y="676"/>
                    </a:lnTo>
                    <a:lnTo>
                      <a:pt x="829" y="676"/>
                    </a:lnTo>
                    <a:lnTo>
                      <a:pt x="831" y="676"/>
                    </a:lnTo>
                    <a:lnTo>
                      <a:pt x="835" y="675"/>
                    </a:lnTo>
                    <a:lnTo>
                      <a:pt x="837" y="675"/>
                    </a:lnTo>
                    <a:lnTo>
                      <a:pt x="839" y="675"/>
                    </a:lnTo>
                    <a:lnTo>
                      <a:pt x="842" y="674"/>
                    </a:lnTo>
                    <a:lnTo>
                      <a:pt x="844" y="674"/>
                    </a:lnTo>
                    <a:lnTo>
                      <a:pt x="847" y="674"/>
                    </a:lnTo>
                    <a:lnTo>
                      <a:pt x="850" y="673"/>
                    </a:lnTo>
                    <a:lnTo>
                      <a:pt x="854" y="673"/>
                    </a:lnTo>
                    <a:lnTo>
                      <a:pt x="857" y="671"/>
                    </a:lnTo>
                    <a:lnTo>
                      <a:pt x="860" y="671"/>
                    </a:lnTo>
                    <a:lnTo>
                      <a:pt x="864" y="670"/>
                    </a:lnTo>
                    <a:lnTo>
                      <a:pt x="868" y="670"/>
                    </a:lnTo>
                    <a:lnTo>
                      <a:pt x="874" y="669"/>
                    </a:lnTo>
                    <a:lnTo>
                      <a:pt x="878" y="669"/>
                    </a:lnTo>
                    <a:lnTo>
                      <a:pt x="882" y="668"/>
                    </a:lnTo>
                    <a:lnTo>
                      <a:pt x="886" y="667"/>
                    </a:lnTo>
                    <a:lnTo>
                      <a:pt x="891" y="667"/>
                    </a:lnTo>
                    <a:lnTo>
                      <a:pt x="894" y="666"/>
                    </a:lnTo>
                    <a:lnTo>
                      <a:pt x="898" y="666"/>
                    </a:lnTo>
                    <a:lnTo>
                      <a:pt x="901" y="666"/>
                    </a:lnTo>
                    <a:lnTo>
                      <a:pt x="904" y="665"/>
                    </a:lnTo>
                    <a:lnTo>
                      <a:pt x="907" y="665"/>
                    </a:lnTo>
                    <a:lnTo>
                      <a:pt x="910" y="664"/>
                    </a:lnTo>
                    <a:lnTo>
                      <a:pt x="913" y="664"/>
                    </a:lnTo>
                    <a:lnTo>
                      <a:pt x="915" y="663"/>
                    </a:lnTo>
                    <a:lnTo>
                      <a:pt x="919" y="663"/>
                    </a:lnTo>
                    <a:lnTo>
                      <a:pt x="921" y="662"/>
                    </a:lnTo>
                    <a:lnTo>
                      <a:pt x="924" y="662"/>
                    </a:lnTo>
                    <a:lnTo>
                      <a:pt x="926" y="661"/>
                    </a:lnTo>
                    <a:lnTo>
                      <a:pt x="928" y="661"/>
                    </a:lnTo>
                    <a:lnTo>
                      <a:pt x="932" y="660"/>
                    </a:lnTo>
                    <a:lnTo>
                      <a:pt x="934" y="660"/>
                    </a:lnTo>
                    <a:lnTo>
                      <a:pt x="936" y="659"/>
                    </a:lnTo>
                    <a:lnTo>
                      <a:pt x="939" y="658"/>
                    </a:lnTo>
                    <a:lnTo>
                      <a:pt x="942" y="658"/>
                    </a:lnTo>
                    <a:lnTo>
                      <a:pt x="944" y="657"/>
                    </a:lnTo>
                    <a:lnTo>
                      <a:pt x="947" y="656"/>
                    </a:lnTo>
                    <a:lnTo>
                      <a:pt x="951" y="655"/>
                    </a:lnTo>
                    <a:lnTo>
                      <a:pt x="954" y="652"/>
                    </a:lnTo>
                    <a:lnTo>
                      <a:pt x="958" y="651"/>
                    </a:lnTo>
                    <a:lnTo>
                      <a:pt x="961" y="650"/>
                    </a:lnTo>
                    <a:lnTo>
                      <a:pt x="966" y="649"/>
                    </a:lnTo>
                    <a:lnTo>
                      <a:pt x="971" y="648"/>
                    </a:lnTo>
                    <a:lnTo>
                      <a:pt x="975" y="646"/>
                    </a:lnTo>
                    <a:lnTo>
                      <a:pt x="980" y="645"/>
                    </a:lnTo>
                    <a:lnTo>
                      <a:pt x="985" y="643"/>
                    </a:lnTo>
                    <a:lnTo>
                      <a:pt x="991" y="642"/>
                    </a:lnTo>
                    <a:lnTo>
                      <a:pt x="995" y="640"/>
                    </a:lnTo>
                    <a:lnTo>
                      <a:pt x="999" y="639"/>
                    </a:lnTo>
                    <a:lnTo>
                      <a:pt x="1003" y="638"/>
                    </a:lnTo>
                    <a:lnTo>
                      <a:pt x="1009" y="636"/>
                    </a:lnTo>
                    <a:lnTo>
                      <a:pt x="1013" y="635"/>
                    </a:lnTo>
                    <a:lnTo>
                      <a:pt x="1016" y="633"/>
                    </a:lnTo>
                    <a:lnTo>
                      <a:pt x="1019" y="632"/>
                    </a:lnTo>
                    <a:lnTo>
                      <a:pt x="1022" y="631"/>
                    </a:lnTo>
                    <a:lnTo>
                      <a:pt x="1026" y="630"/>
                    </a:lnTo>
                    <a:lnTo>
                      <a:pt x="1029" y="629"/>
                    </a:lnTo>
                    <a:lnTo>
                      <a:pt x="1032" y="628"/>
                    </a:lnTo>
                    <a:lnTo>
                      <a:pt x="1034" y="628"/>
                    </a:lnTo>
                    <a:lnTo>
                      <a:pt x="1037" y="627"/>
                    </a:lnTo>
                    <a:lnTo>
                      <a:pt x="1039" y="626"/>
                    </a:lnTo>
                    <a:lnTo>
                      <a:pt x="1041" y="625"/>
                    </a:lnTo>
                    <a:lnTo>
                      <a:pt x="1044" y="624"/>
                    </a:lnTo>
                    <a:lnTo>
                      <a:pt x="1047" y="623"/>
                    </a:lnTo>
                    <a:lnTo>
                      <a:pt x="1049" y="622"/>
                    </a:lnTo>
                    <a:lnTo>
                      <a:pt x="1052" y="621"/>
                    </a:lnTo>
                    <a:lnTo>
                      <a:pt x="1055" y="620"/>
                    </a:lnTo>
                    <a:lnTo>
                      <a:pt x="1058" y="619"/>
                    </a:lnTo>
                    <a:lnTo>
                      <a:pt x="1060" y="617"/>
                    </a:lnTo>
                    <a:lnTo>
                      <a:pt x="1063" y="616"/>
                    </a:lnTo>
                    <a:lnTo>
                      <a:pt x="1067" y="615"/>
                    </a:lnTo>
                    <a:lnTo>
                      <a:pt x="1070" y="612"/>
                    </a:lnTo>
                    <a:lnTo>
                      <a:pt x="1073" y="611"/>
                    </a:lnTo>
                    <a:lnTo>
                      <a:pt x="1076" y="609"/>
                    </a:lnTo>
                    <a:lnTo>
                      <a:pt x="1080" y="607"/>
                    </a:lnTo>
                    <a:lnTo>
                      <a:pt x="1085" y="605"/>
                    </a:lnTo>
                    <a:lnTo>
                      <a:pt x="1089" y="603"/>
                    </a:lnTo>
                    <a:lnTo>
                      <a:pt x="1093" y="601"/>
                    </a:lnTo>
                    <a:lnTo>
                      <a:pt x="1097" y="599"/>
                    </a:lnTo>
                    <a:lnTo>
                      <a:pt x="1102" y="597"/>
                    </a:lnTo>
                    <a:lnTo>
                      <a:pt x="1107" y="594"/>
                    </a:lnTo>
                    <a:lnTo>
                      <a:pt x="1110" y="592"/>
                    </a:lnTo>
                    <a:lnTo>
                      <a:pt x="1114" y="590"/>
                    </a:lnTo>
                    <a:lnTo>
                      <a:pt x="1117" y="589"/>
                    </a:lnTo>
                    <a:lnTo>
                      <a:pt x="1120" y="587"/>
                    </a:lnTo>
                    <a:lnTo>
                      <a:pt x="1123" y="586"/>
                    </a:lnTo>
                    <a:lnTo>
                      <a:pt x="1126" y="584"/>
                    </a:lnTo>
                    <a:lnTo>
                      <a:pt x="1129" y="583"/>
                    </a:lnTo>
                    <a:lnTo>
                      <a:pt x="1131" y="582"/>
                    </a:lnTo>
                    <a:lnTo>
                      <a:pt x="1133" y="581"/>
                    </a:lnTo>
                    <a:lnTo>
                      <a:pt x="1135" y="580"/>
                    </a:lnTo>
                    <a:lnTo>
                      <a:pt x="1138" y="578"/>
                    </a:lnTo>
                    <a:lnTo>
                      <a:pt x="1140" y="577"/>
                    </a:lnTo>
                    <a:lnTo>
                      <a:pt x="1144" y="576"/>
                    </a:lnTo>
                    <a:lnTo>
                      <a:pt x="1146" y="574"/>
                    </a:lnTo>
                    <a:lnTo>
                      <a:pt x="1148" y="573"/>
                    </a:lnTo>
                    <a:lnTo>
                      <a:pt x="1150" y="572"/>
                    </a:lnTo>
                    <a:lnTo>
                      <a:pt x="1152" y="571"/>
                    </a:lnTo>
                    <a:lnTo>
                      <a:pt x="1154" y="570"/>
                    </a:lnTo>
                    <a:lnTo>
                      <a:pt x="1157" y="568"/>
                    </a:lnTo>
                    <a:lnTo>
                      <a:pt x="1159" y="567"/>
                    </a:lnTo>
                    <a:lnTo>
                      <a:pt x="1162" y="566"/>
                    </a:lnTo>
                    <a:lnTo>
                      <a:pt x="1165" y="564"/>
                    </a:lnTo>
                    <a:lnTo>
                      <a:pt x="1168" y="562"/>
                    </a:lnTo>
                    <a:lnTo>
                      <a:pt x="1170" y="560"/>
                    </a:lnTo>
                    <a:lnTo>
                      <a:pt x="1174" y="559"/>
                    </a:lnTo>
                    <a:lnTo>
                      <a:pt x="1177" y="557"/>
                    </a:lnTo>
                    <a:lnTo>
                      <a:pt x="1181" y="554"/>
                    </a:lnTo>
                    <a:lnTo>
                      <a:pt x="1185" y="552"/>
                    </a:lnTo>
                    <a:lnTo>
                      <a:pt x="1189" y="550"/>
                    </a:lnTo>
                    <a:lnTo>
                      <a:pt x="1193" y="548"/>
                    </a:lnTo>
                    <a:lnTo>
                      <a:pt x="1197" y="546"/>
                    </a:lnTo>
                    <a:lnTo>
                      <a:pt x="1201" y="544"/>
                    </a:lnTo>
                    <a:lnTo>
                      <a:pt x="1204" y="542"/>
                    </a:lnTo>
                    <a:lnTo>
                      <a:pt x="1207" y="540"/>
                    </a:lnTo>
                    <a:lnTo>
                      <a:pt x="1210" y="539"/>
                    </a:lnTo>
                    <a:lnTo>
                      <a:pt x="1213" y="536"/>
                    </a:lnTo>
                    <a:lnTo>
                      <a:pt x="1215" y="535"/>
                    </a:lnTo>
                    <a:lnTo>
                      <a:pt x="1217" y="534"/>
                    </a:lnTo>
                    <a:lnTo>
                      <a:pt x="1221" y="532"/>
                    </a:lnTo>
                    <a:lnTo>
                      <a:pt x="1223" y="531"/>
                    </a:lnTo>
                    <a:lnTo>
                      <a:pt x="1225" y="530"/>
                    </a:lnTo>
                    <a:lnTo>
                      <a:pt x="1227" y="529"/>
                    </a:lnTo>
                    <a:lnTo>
                      <a:pt x="1228" y="528"/>
                    </a:lnTo>
                    <a:lnTo>
                      <a:pt x="1230" y="527"/>
                    </a:lnTo>
                    <a:lnTo>
                      <a:pt x="1232" y="526"/>
                    </a:lnTo>
                    <a:lnTo>
                      <a:pt x="1235" y="525"/>
                    </a:lnTo>
                    <a:lnTo>
                      <a:pt x="1236" y="523"/>
                    </a:lnTo>
                    <a:lnTo>
                      <a:pt x="1239" y="522"/>
                    </a:lnTo>
                    <a:lnTo>
                      <a:pt x="1241" y="521"/>
                    </a:lnTo>
                    <a:lnTo>
                      <a:pt x="1243" y="520"/>
                    </a:lnTo>
                    <a:lnTo>
                      <a:pt x="1245" y="518"/>
                    </a:lnTo>
                    <a:lnTo>
                      <a:pt x="1246" y="516"/>
                    </a:lnTo>
                    <a:lnTo>
                      <a:pt x="1248" y="515"/>
                    </a:lnTo>
                    <a:lnTo>
                      <a:pt x="1250" y="513"/>
                    </a:lnTo>
                    <a:lnTo>
                      <a:pt x="1253" y="512"/>
                    </a:lnTo>
                    <a:lnTo>
                      <a:pt x="1255" y="511"/>
                    </a:lnTo>
                    <a:lnTo>
                      <a:pt x="1257" y="509"/>
                    </a:lnTo>
                    <a:lnTo>
                      <a:pt x="1261" y="507"/>
                    </a:lnTo>
                    <a:lnTo>
                      <a:pt x="1263" y="506"/>
                    </a:lnTo>
                    <a:lnTo>
                      <a:pt x="1266" y="504"/>
                    </a:lnTo>
                    <a:lnTo>
                      <a:pt x="1269" y="502"/>
                    </a:lnTo>
                    <a:lnTo>
                      <a:pt x="1272" y="500"/>
                    </a:lnTo>
                    <a:lnTo>
                      <a:pt x="1275" y="497"/>
                    </a:lnTo>
                    <a:lnTo>
                      <a:pt x="1280" y="495"/>
                    </a:lnTo>
                    <a:lnTo>
                      <a:pt x="1282" y="494"/>
                    </a:lnTo>
                    <a:lnTo>
                      <a:pt x="1285" y="492"/>
                    </a:lnTo>
                    <a:lnTo>
                      <a:pt x="1287" y="491"/>
                    </a:lnTo>
                    <a:lnTo>
                      <a:pt x="1289" y="489"/>
                    </a:lnTo>
                    <a:lnTo>
                      <a:pt x="1291" y="488"/>
                    </a:lnTo>
                    <a:lnTo>
                      <a:pt x="1293" y="487"/>
                    </a:lnTo>
                    <a:lnTo>
                      <a:pt x="1295" y="486"/>
                    </a:lnTo>
                    <a:lnTo>
                      <a:pt x="1296" y="485"/>
                    </a:lnTo>
                    <a:lnTo>
                      <a:pt x="1299" y="484"/>
                    </a:lnTo>
                    <a:lnTo>
                      <a:pt x="1300" y="482"/>
                    </a:lnTo>
                    <a:lnTo>
                      <a:pt x="1302" y="482"/>
                    </a:lnTo>
                    <a:lnTo>
                      <a:pt x="1303" y="481"/>
                    </a:lnTo>
                    <a:lnTo>
                      <a:pt x="1304" y="480"/>
                    </a:lnTo>
                    <a:lnTo>
                      <a:pt x="1306" y="479"/>
                    </a:lnTo>
                    <a:lnTo>
                      <a:pt x="1307" y="477"/>
                    </a:lnTo>
                    <a:lnTo>
                      <a:pt x="1308" y="476"/>
                    </a:lnTo>
                    <a:lnTo>
                      <a:pt x="1310" y="475"/>
                    </a:lnTo>
                    <a:lnTo>
                      <a:pt x="1311" y="474"/>
                    </a:lnTo>
                    <a:lnTo>
                      <a:pt x="1312" y="472"/>
                    </a:lnTo>
                    <a:lnTo>
                      <a:pt x="1313" y="471"/>
                    </a:lnTo>
                    <a:lnTo>
                      <a:pt x="1315" y="470"/>
                    </a:lnTo>
                    <a:lnTo>
                      <a:pt x="1317" y="469"/>
                    </a:lnTo>
                    <a:lnTo>
                      <a:pt x="1319" y="468"/>
                    </a:lnTo>
                    <a:lnTo>
                      <a:pt x="1320" y="466"/>
                    </a:lnTo>
                    <a:lnTo>
                      <a:pt x="1322" y="465"/>
                    </a:lnTo>
                    <a:lnTo>
                      <a:pt x="1325" y="464"/>
                    </a:lnTo>
                    <a:lnTo>
                      <a:pt x="1327" y="462"/>
                    </a:lnTo>
                    <a:lnTo>
                      <a:pt x="1329" y="461"/>
                    </a:lnTo>
                    <a:lnTo>
                      <a:pt x="1331" y="458"/>
                    </a:lnTo>
                    <a:lnTo>
                      <a:pt x="1333" y="456"/>
                    </a:lnTo>
                    <a:lnTo>
                      <a:pt x="1336" y="455"/>
                    </a:lnTo>
                    <a:lnTo>
                      <a:pt x="1338" y="453"/>
                    </a:lnTo>
                    <a:lnTo>
                      <a:pt x="1339" y="452"/>
                    </a:lnTo>
                    <a:lnTo>
                      <a:pt x="1341" y="450"/>
                    </a:lnTo>
                    <a:lnTo>
                      <a:pt x="1343" y="449"/>
                    </a:lnTo>
                    <a:lnTo>
                      <a:pt x="1344" y="448"/>
                    </a:lnTo>
                    <a:lnTo>
                      <a:pt x="1346" y="447"/>
                    </a:lnTo>
                    <a:lnTo>
                      <a:pt x="1347" y="446"/>
                    </a:lnTo>
                    <a:lnTo>
                      <a:pt x="1348" y="445"/>
                    </a:lnTo>
                    <a:lnTo>
                      <a:pt x="1350" y="444"/>
                    </a:lnTo>
                    <a:lnTo>
                      <a:pt x="1351" y="443"/>
                    </a:lnTo>
                    <a:lnTo>
                      <a:pt x="1352" y="442"/>
                    </a:lnTo>
                    <a:lnTo>
                      <a:pt x="1353" y="441"/>
                    </a:lnTo>
                    <a:lnTo>
                      <a:pt x="1354" y="440"/>
                    </a:lnTo>
                    <a:lnTo>
                      <a:pt x="1357" y="438"/>
                    </a:lnTo>
                    <a:lnTo>
                      <a:pt x="1358" y="438"/>
                    </a:lnTo>
                    <a:lnTo>
                      <a:pt x="1359" y="437"/>
                    </a:lnTo>
                    <a:lnTo>
                      <a:pt x="1360" y="436"/>
                    </a:lnTo>
                    <a:lnTo>
                      <a:pt x="1361" y="435"/>
                    </a:lnTo>
                    <a:lnTo>
                      <a:pt x="1363" y="434"/>
                    </a:lnTo>
                    <a:lnTo>
                      <a:pt x="1364" y="433"/>
                    </a:lnTo>
                    <a:lnTo>
                      <a:pt x="1365" y="432"/>
                    </a:lnTo>
                    <a:lnTo>
                      <a:pt x="1367" y="431"/>
                    </a:lnTo>
                    <a:lnTo>
                      <a:pt x="1370" y="430"/>
                    </a:lnTo>
                    <a:lnTo>
                      <a:pt x="1371" y="429"/>
                    </a:lnTo>
                    <a:lnTo>
                      <a:pt x="1373" y="427"/>
                    </a:lnTo>
                    <a:lnTo>
                      <a:pt x="1376" y="425"/>
                    </a:lnTo>
                    <a:lnTo>
                      <a:pt x="1378" y="424"/>
                    </a:lnTo>
                    <a:lnTo>
                      <a:pt x="1380" y="422"/>
                    </a:lnTo>
                    <a:lnTo>
                      <a:pt x="1382" y="421"/>
                    </a:lnTo>
                    <a:lnTo>
                      <a:pt x="1385" y="418"/>
                    </a:lnTo>
                    <a:lnTo>
                      <a:pt x="1387" y="417"/>
                    </a:lnTo>
                    <a:lnTo>
                      <a:pt x="1389" y="415"/>
                    </a:lnTo>
                    <a:lnTo>
                      <a:pt x="1392" y="414"/>
                    </a:lnTo>
                    <a:lnTo>
                      <a:pt x="1395" y="412"/>
                    </a:lnTo>
                    <a:lnTo>
                      <a:pt x="1397" y="411"/>
                    </a:lnTo>
                    <a:lnTo>
                      <a:pt x="1398" y="410"/>
                    </a:lnTo>
                    <a:lnTo>
                      <a:pt x="1400" y="408"/>
                    </a:lnTo>
                    <a:lnTo>
                      <a:pt x="1402" y="407"/>
                    </a:lnTo>
                    <a:lnTo>
                      <a:pt x="1403" y="406"/>
                    </a:lnTo>
                    <a:lnTo>
                      <a:pt x="1405" y="405"/>
                    </a:lnTo>
                    <a:lnTo>
                      <a:pt x="1406" y="404"/>
                    </a:lnTo>
                    <a:lnTo>
                      <a:pt x="1407" y="403"/>
                    </a:lnTo>
                    <a:lnTo>
                      <a:pt x="1409" y="402"/>
                    </a:lnTo>
                    <a:lnTo>
                      <a:pt x="1410" y="400"/>
                    </a:lnTo>
                    <a:lnTo>
                      <a:pt x="1411" y="399"/>
                    </a:lnTo>
                    <a:lnTo>
                      <a:pt x="1415" y="398"/>
                    </a:lnTo>
                    <a:lnTo>
                      <a:pt x="1416" y="396"/>
                    </a:lnTo>
                    <a:lnTo>
                      <a:pt x="1417" y="395"/>
                    </a:lnTo>
                    <a:lnTo>
                      <a:pt x="1419" y="394"/>
                    </a:lnTo>
                    <a:lnTo>
                      <a:pt x="1420" y="393"/>
                    </a:lnTo>
                    <a:lnTo>
                      <a:pt x="1421" y="391"/>
                    </a:lnTo>
                    <a:lnTo>
                      <a:pt x="1423" y="390"/>
                    </a:lnTo>
                    <a:lnTo>
                      <a:pt x="1424" y="388"/>
                    </a:lnTo>
                    <a:lnTo>
                      <a:pt x="1426" y="387"/>
                    </a:lnTo>
                    <a:lnTo>
                      <a:pt x="1428" y="385"/>
                    </a:lnTo>
                    <a:lnTo>
                      <a:pt x="1429" y="382"/>
                    </a:lnTo>
                    <a:lnTo>
                      <a:pt x="1431" y="379"/>
                    </a:lnTo>
                    <a:lnTo>
                      <a:pt x="1434" y="377"/>
                    </a:lnTo>
                    <a:lnTo>
                      <a:pt x="1436" y="374"/>
                    </a:lnTo>
                    <a:lnTo>
                      <a:pt x="1439" y="372"/>
                    </a:lnTo>
                    <a:lnTo>
                      <a:pt x="1441" y="369"/>
                    </a:lnTo>
                    <a:lnTo>
                      <a:pt x="1444" y="367"/>
                    </a:lnTo>
                    <a:lnTo>
                      <a:pt x="1446" y="364"/>
                    </a:lnTo>
                    <a:lnTo>
                      <a:pt x="1449" y="360"/>
                    </a:lnTo>
                    <a:lnTo>
                      <a:pt x="1452" y="358"/>
                    </a:lnTo>
                    <a:lnTo>
                      <a:pt x="1454" y="356"/>
                    </a:lnTo>
                    <a:lnTo>
                      <a:pt x="1456" y="354"/>
                    </a:lnTo>
                    <a:lnTo>
                      <a:pt x="1458" y="352"/>
                    </a:lnTo>
                    <a:lnTo>
                      <a:pt x="1461" y="350"/>
                    </a:lnTo>
                    <a:lnTo>
                      <a:pt x="1463" y="348"/>
                    </a:lnTo>
                    <a:lnTo>
                      <a:pt x="1464" y="346"/>
                    </a:lnTo>
                    <a:lnTo>
                      <a:pt x="1466" y="344"/>
                    </a:lnTo>
                    <a:lnTo>
                      <a:pt x="1467" y="343"/>
                    </a:lnTo>
                    <a:lnTo>
                      <a:pt x="1469" y="340"/>
                    </a:lnTo>
                    <a:lnTo>
                      <a:pt x="1470" y="338"/>
                    </a:lnTo>
                    <a:lnTo>
                      <a:pt x="1473" y="336"/>
                    </a:lnTo>
                    <a:lnTo>
                      <a:pt x="1474" y="334"/>
                    </a:lnTo>
                    <a:lnTo>
                      <a:pt x="1476" y="333"/>
                    </a:lnTo>
                    <a:lnTo>
                      <a:pt x="1477" y="331"/>
                    </a:lnTo>
                    <a:lnTo>
                      <a:pt x="1479" y="329"/>
                    </a:lnTo>
                    <a:lnTo>
                      <a:pt x="1480" y="327"/>
                    </a:lnTo>
                    <a:lnTo>
                      <a:pt x="1482" y="326"/>
                    </a:lnTo>
                    <a:lnTo>
                      <a:pt x="1483" y="324"/>
                    </a:lnTo>
                    <a:lnTo>
                      <a:pt x="1485" y="321"/>
                    </a:lnTo>
                    <a:lnTo>
                      <a:pt x="1487" y="319"/>
                    </a:lnTo>
                    <a:lnTo>
                      <a:pt x="1489" y="316"/>
                    </a:lnTo>
                    <a:lnTo>
                      <a:pt x="1492" y="314"/>
                    </a:lnTo>
                    <a:lnTo>
                      <a:pt x="1494" y="312"/>
                    </a:lnTo>
                    <a:lnTo>
                      <a:pt x="1496" y="309"/>
                    </a:lnTo>
                    <a:lnTo>
                      <a:pt x="1498" y="306"/>
                    </a:lnTo>
                    <a:lnTo>
                      <a:pt x="1501" y="302"/>
                    </a:lnTo>
                    <a:lnTo>
                      <a:pt x="1505" y="299"/>
                    </a:lnTo>
                    <a:lnTo>
                      <a:pt x="1507" y="295"/>
                    </a:lnTo>
                    <a:lnTo>
                      <a:pt x="1512" y="291"/>
                    </a:lnTo>
                    <a:lnTo>
                      <a:pt x="1515" y="287"/>
                    </a:lnTo>
                    <a:lnTo>
                      <a:pt x="1517" y="283"/>
                    </a:lnTo>
                    <a:lnTo>
                      <a:pt x="1520" y="280"/>
                    </a:lnTo>
                    <a:lnTo>
                      <a:pt x="1523" y="277"/>
                    </a:lnTo>
                    <a:lnTo>
                      <a:pt x="1525" y="274"/>
                    </a:lnTo>
                    <a:lnTo>
                      <a:pt x="1527" y="271"/>
                    </a:lnTo>
                    <a:lnTo>
                      <a:pt x="1530" y="268"/>
                    </a:lnTo>
                    <a:lnTo>
                      <a:pt x="1532" y="266"/>
                    </a:lnTo>
                    <a:lnTo>
                      <a:pt x="1534" y="263"/>
                    </a:lnTo>
                    <a:lnTo>
                      <a:pt x="1536" y="260"/>
                    </a:lnTo>
                    <a:lnTo>
                      <a:pt x="1538" y="258"/>
                    </a:lnTo>
                    <a:lnTo>
                      <a:pt x="1539" y="256"/>
                    </a:lnTo>
                    <a:lnTo>
                      <a:pt x="1541" y="254"/>
                    </a:lnTo>
                    <a:lnTo>
                      <a:pt x="1543" y="252"/>
                    </a:lnTo>
                    <a:lnTo>
                      <a:pt x="1544" y="250"/>
                    </a:lnTo>
                    <a:lnTo>
                      <a:pt x="1546" y="247"/>
                    </a:lnTo>
                    <a:lnTo>
                      <a:pt x="1547" y="244"/>
                    </a:lnTo>
                    <a:lnTo>
                      <a:pt x="1551" y="242"/>
                    </a:lnTo>
                    <a:lnTo>
                      <a:pt x="1552" y="240"/>
                    </a:lnTo>
                    <a:lnTo>
                      <a:pt x="1554" y="238"/>
                    </a:lnTo>
                    <a:lnTo>
                      <a:pt x="1556" y="235"/>
                    </a:lnTo>
                    <a:lnTo>
                      <a:pt x="1557" y="233"/>
                    </a:lnTo>
                    <a:lnTo>
                      <a:pt x="1559" y="231"/>
                    </a:lnTo>
                    <a:lnTo>
                      <a:pt x="1561" y="228"/>
                    </a:lnTo>
                    <a:lnTo>
                      <a:pt x="1563" y="224"/>
                    </a:lnTo>
                    <a:lnTo>
                      <a:pt x="1565" y="221"/>
                    </a:lnTo>
                    <a:lnTo>
                      <a:pt x="1569" y="218"/>
                    </a:lnTo>
                    <a:lnTo>
                      <a:pt x="1571" y="215"/>
                    </a:lnTo>
                    <a:lnTo>
                      <a:pt x="1574" y="211"/>
                    </a:lnTo>
                    <a:lnTo>
                      <a:pt x="1576" y="208"/>
                    </a:lnTo>
                    <a:lnTo>
                      <a:pt x="1579" y="203"/>
                    </a:lnTo>
                    <a:lnTo>
                      <a:pt x="1582" y="197"/>
                    </a:lnTo>
                    <a:lnTo>
                      <a:pt x="1585" y="193"/>
                    </a:lnTo>
                    <a:lnTo>
                      <a:pt x="1589" y="189"/>
                    </a:lnTo>
                    <a:lnTo>
                      <a:pt x="1592" y="184"/>
                    </a:lnTo>
                    <a:lnTo>
                      <a:pt x="1595" y="181"/>
                    </a:lnTo>
                    <a:lnTo>
                      <a:pt x="1598" y="178"/>
                    </a:lnTo>
                    <a:lnTo>
                      <a:pt x="1600" y="174"/>
                    </a:lnTo>
                    <a:lnTo>
                      <a:pt x="1602" y="171"/>
                    </a:lnTo>
                    <a:lnTo>
                      <a:pt x="1604" y="169"/>
                    </a:lnTo>
                    <a:lnTo>
                      <a:pt x="1607" y="165"/>
                    </a:lnTo>
                    <a:lnTo>
                      <a:pt x="1609" y="162"/>
                    </a:lnTo>
                    <a:lnTo>
                      <a:pt x="1610" y="160"/>
                    </a:lnTo>
                    <a:lnTo>
                      <a:pt x="1612" y="156"/>
                    </a:lnTo>
                    <a:lnTo>
                      <a:pt x="1614" y="154"/>
                    </a:lnTo>
                    <a:lnTo>
                      <a:pt x="1615" y="152"/>
                    </a:lnTo>
                    <a:lnTo>
                      <a:pt x="1617" y="150"/>
                    </a:lnTo>
                    <a:lnTo>
                      <a:pt x="1618" y="146"/>
                    </a:lnTo>
                    <a:lnTo>
                      <a:pt x="1620" y="144"/>
                    </a:lnTo>
                    <a:lnTo>
                      <a:pt x="1622" y="142"/>
                    </a:lnTo>
                    <a:lnTo>
                      <a:pt x="1623" y="140"/>
                    </a:lnTo>
                    <a:lnTo>
                      <a:pt x="1625" y="137"/>
                    </a:lnTo>
                    <a:lnTo>
                      <a:pt x="1628" y="135"/>
                    </a:lnTo>
                    <a:lnTo>
                      <a:pt x="1630" y="132"/>
                    </a:lnTo>
                    <a:lnTo>
                      <a:pt x="1632" y="130"/>
                    </a:lnTo>
                    <a:lnTo>
                      <a:pt x="1634" y="126"/>
                    </a:lnTo>
                    <a:lnTo>
                      <a:pt x="1636" y="123"/>
                    </a:lnTo>
                    <a:lnTo>
                      <a:pt x="1638" y="120"/>
                    </a:lnTo>
                    <a:lnTo>
                      <a:pt x="1641" y="117"/>
                    </a:lnTo>
                    <a:lnTo>
                      <a:pt x="1644" y="112"/>
                    </a:lnTo>
                    <a:lnTo>
                      <a:pt x="1647" y="107"/>
                    </a:lnTo>
                    <a:lnTo>
                      <a:pt x="1650" y="104"/>
                    </a:lnTo>
                    <a:lnTo>
                      <a:pt x="1653" y="99"/>
                    </a:lnTo>
                    <a:lnTo>
                      <a:pt x="1656" y="95"/>
                    </a:lnTo>
                    <a:lnTo>
                      <a:pt x="1660" y="91"/>
                    </a:lnTo>
                    <a:lnTo>
                      <a:pt x="1663" y="86"/>
                    </a:lnTo>
                    <a:lnTo>
                      <a:pt x="1666" y="82"/>
                    </a:lnTo>
                    <a:lnTo>
                      <a:pt x="1669" y="78"/>
                    </a:lnTo>
                    <a:lnTo>
                      <a:pt x="1672" y="75"/>
                    </a:lnTo>
                    <a:lnTo>
                      <a:pt x="1674" y="72"/>
                    </a:lnTo>
                    <a:lnTo>
                      <a:pt x="1676" y="68"/>
                    </a:lnTo>
                    <a:lnTo>
                      <a:pt x="1678" y="64"/>
                    </a:lnTo>
                    <a:lnTo>
                      <a:pt x="1680" y="61"/>
                    </a:lnTo>
                    <a:lnTo>
                      <a:pt x="1682" y="58"/>
                    </a:lnTo>
                    <a:lnTo>
                      <a:pt x="1686" y="56"/>
                    </a:lnTo>
                    <a:lnTo>
                      <a:pt x="1687" y="54"/>
                    </a:lnTo>
                    <a:lnTo>
                      <a:pt x="1689" y="50"/>
                    </a:lnTo>
                    <a:lnTo>
                      <a:pt x="1690" y="48"/>
                    </a:lnTo>
                    <a:lnTo>
                      <a:pt x="1692" y="46"/>
                    </a:lnTo>
                    <a:lnTo>
                      <a:pt x="1693" y="44"/>
                    </a:lnTo>
                    <a:lnTo>
                      <a:pt x="1694" y="42"/>
                    </a:lnTo>
                    <a:lnTo>
                      <a:pt x="1696" y="40"/>
                    </a:lnTo>
                    <a:lnTo>
                      <a:pt x="1697" y="38"/>
                    </a:lnTo>
                    <a:lnTo>
                      <a:pt x="1698" y="36"/>
                    </a:lnTo>
                    <a:lnTo>
                      <a:pt x="1700" y="34"/>
                    </a:lnTo>
                    <a:lnTo>
                      <a:pt x="1701" y="31"/>
                    </a:lnTo>
                    <a:lnTo>
                      <a:pt x="1702" y="28"/>
                    </a:lnTo>
                    <a:lnTo>
                      <a:pt x="1705" y="26"/>
                    </a:lnTo>
                    <a:lnTo>
                      <a:pt x="1706" y="23"/>
                    </a:lnTo>
                    <a:lnTo>
                      <a:pt x="1708" y="20"/>
                    </a:lnTo>
                    <a:lnTo>
                      <a:pt x="1709" y="17"/>
                    </a:lnTo>
                    <a:lnTo>
                      <a:pt x="1711" y="14"/>
                    </a:lnTo>
                    <a:lnTo>
                      <a:pt x="1713" y="10"/>
                    </a:lnTo>
                    <a:lnTo>
                      <a:pt x="1714" y="7"/>
                    </a:lnTo>
                    <a:lnTo>
                      <a:pt x="1716" y="4"/>
                    </a:lnTo>
                    <a:lnTo>
                      <a:pt x="1719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88" name="Freeform 22">
                <a:extLst>
                  <a:ext uri="{FF2B5EF4-FFF2-40B4-BE49-F238E27FC236}">
                    <a16:creationId xmlns:a16="http://schemas.microsoft.com/office/drawing/2014/main" id="{CFE4FA6D-E51F-A746-9B16-39F383678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067" y="1693706"/>
                <a:ext cx="74498" cy="272724"/>
              </a:xfrm>
              <a:custGeom>
                <a:avLst/>
                <a:gdLst>
                  <a:gd name="T0" fmla="*/ 0 w 203"/>
                  <a:gd name="T1" fmla="*/ 0 h 688"/>
                  <a:gd name="T2" fmla="*/ 0 w 203"/>
                  <a:gd name="T3" fmla="*/ 0 h 688"/>
                  <a:gd name="T4" fmla="*/ 0 w 203"/>
                  <a:gd name="T5" fmla="*/ 0 h 688"/>
                  <a:gd name="T6" fmla="*/ 0 w 203"/>
                  <a:gd name="T7" fmla="*/ 0 h 688"/>
                  <a:gd name="T8" fmla="*/ 0 w 203"/>
                  <a:gd name="T9" fmla="*/ 0 h 688"/>
                  <a:gd name="T10" fmla="*/ 0 w 203"/>
                  <a:gd name="T11" fmla="*/ 0 h 688"/>
                  <a:gd name="T12" fmla="*/ 0 w 203"/>
                  <a:gd name="T13" fmla="*/ 0 h 688"/>
                  <a:gd name="T14" fmla="*/ 0 w 203"/>
                  <a:gd name="T15" fmla="*/ 0 h 688"/>
                  <a:gd name="T16" fmla="*/ 0 w 203"/>
                  <a:gd name="T17" fmla="*/ 0 h 688"/>
                  <a:gd name="T18" fmla="*/ 0 w 203"/>
                  <a:gd name="T19" fmla="*/ 0 h 688"/>
                  <a:gd name="T20" fmla="*/ 0 w 203"/>
                  <a:gd name="T21" fmla="*/ 0 h 688"/>
                  <a:gd name="T22" fmla="*/ 0 w 203"/>
                  <a:gd name="T23" fmla="*/ 0 h 688"/>
                  <a:gd name="T24" fmla="*/ 0 w 203"/>
                  <a:gd name="T25" fmla="*/ 0 h 688"/>
                  <a:gd name="T26" fmla="*/ 0 w 203"/>
                  <a:gd name="T27" fmla="*/ 0 h 688"/>
                  <a:gd name="T28" fmla="*/ 0 w 203"/>
                  <a:gd name="T29" fmla="*/ 0 h 688"/>
                  <a:gd name="T30" fmla="*/ 0 w 203"/>
                  <a:gd name="T31" fmla="*/ 0 h 688"/>
                  <a:gd name="T32" fmla="*/ 0 w 203"/>
                  <a:gd name="T33" fmla="*/ 0 h 688"/>
                  <a:gd name="T34" fmla="*/ 0 w 203"/>
                  <a:gd name="T35" fmla="*/ 0 h 688"/>
                  <a:gd name="T36" fmla="*/ 0 w 203"/>
                  <a:gd name="T37" fmla="*/ 0 h 688"/>
                  <a:gd name="T38" fmla="*/ 0 w 203"/>
                  <a:gd name="T39" fmla="*/ 0 h 688"/>
                  <a:gd name="T40" fmla="*/ 0 w 203"/>
                  <a:gd name="T41" fmla="*/ 0 h 688"/>
                  <a:gd name="T42" fmla="*/ 0 w 203"/>
                  <a:gd name="T43" fmla="*/ 0 h 688"/>
                  <a:gd name="T44" fmla="*/ 0 w 203"/>
                  <a:gd name="T45" fmla="*/ 0 h 688"/>
                  <a:gd name="T46" fmla="*/ 0 w 203"/>
                  <a:gd name="T47" fmla="*/ 0 h 688"/>
                  <a:gd name="T48" fmla="*/ 0 w 203"/>
                  <a:gd name="T49" fmla="*/ 0 h 688"/>
                  <a:gd name="T50" fmla="*/ 0 w 203"/>
                  <a:gd name="T51" fmla="*/ 0 h 688"/>
                  <a:gd name="T52" fmla="*/ 0 w 203"/>
                  <a:gd name="T53" fmla="*/ 0 h 688"/>
                  <a:gd name="T54" fmla="*/ 0 w 203"/>
                  <a:gd name="T55" fmla="*/ 0 h 688"/>
                  <a:gd name="T56" fmla="*/ 0 w 203"/>
                  <a:gd name="T57" fmla="*/ 0 h 688"/>
                  <a:gd name="T58" fmla="*/ 0 w 203"/>
                  <a:gd name="T59" fmla="*/ 0 h 688"/>
                  <a:gd name="T60" fmla="*/ 0 w 203"/>
                  <a:gd name="T61" fmla="*/ 0 h 688"/>
                  <a:gd name="T62" fmla="*/ 0 w 203"/>
                  <a:gd name="T63" fmla="*/ 0 h 688"/>
                  <a:gd name="T64" fmla="*/ 0 w 203"/>
                  <a:gd name="T65" fmla="*/ 0 h 688"/>
                  <a:gd name="T66" fmla="*/ 0 w 203"/>
                  <a:gd name="T67" fmla="*/ 0 h 688"/>
                  <a:gd name="T68" fmla="*/ 0 w 203"/>
                  <a:gd name="T69" fmla="*/ 0 h 688"/>
                  <a:gd name="T70" fmla="*/ 0 w 203"/>
                  <a:gd name="T71" fmla="*/ 0 h 688"/>
                  <a:gd name="T72" fmla="*/ 0 w 203"/>
                  <a:gd name="T73" fmla="*/ 0 h 688"/>
                  <a:gd name="T74" fmla="*/ 0 w 203"/>
                  <a:gd name="T75" fmla="*/ 0 h 688"/>
                  <a:gd name="T76" fmla="*/ 0 w 203"/>
                  <a:gd name="T77" fmla="*/ 0 h 688"/>
                  <a:gd name="T78" fmla="*/ 0 w 203"/>
                  <a:gd name="T79" fmla="*/ 0 h 688"/>
                  <a:gd name="T80" fmla="*/ 0 w 203"/>
                  <a:gd name="T81" fmla="*/ 0 h 688"/>
                  <a:gd name="T82" fmla="*/ 0 w 203"/>
                  <a:gd name="T83" fmla="*/ 0 h 688"/>
                  <a:gd name="T84" fmla="*/ 0 w 203"/>
                  <a:gd name="T85" fmla="*/ 0 h 688"/>
                  <a:gd name="T86" fmla="*/ 0 w 203"/>
                  <a:gd name="T87" fmla="*/ 0 h 688"/>
                  <a:gd name="T88" fmla="*/ 0 w 203"/>
                  <a:gd name="T89" fmla="*/ 0 h 688"/>
                  <a:gd name="T90" fmla="*/ 0 w 203"/>
                  <a:gd name="T91" fmla="*/ 0 h 688"/>
                  <a:gd name="T92" fmla="*/ 0 w 203"/>
                  <a:gd name="T93" fmla="*/ 0 h 688"/>
                  <a:gd name="T94" fmla="*/ 0 w 203"/>
                  <a:gd name="T95" fmla="*/ 0 h 688"/>
                  <a:gd name="T96" fmla="*/ 0 w 203"/>
                  <a:gd name="T97" fmla="*/ 0 h 688"/>
                  <a:gd name="T98" fmla="*/ 0 w 203"/>
                  <a:gd name="T99" fmla="*/ 0 h 688"/>
                  <a:gd name="T100" fmla="*/ 0 w 203"/>
                  <a:gd name="T101" fmla="*/ 0 h 688"/>
                  <a:gd name="T102" fmla="*/ 0 w 203"/>
                  <a:gd name="T103" fmla="*/ 0 h 688"/>
                  <a:gd name="T104" fmla="*/ 0 w 203"/>
                  <a:gd name="T105" fmla="*/ 0 h 688"/>
                  <a:gd name="T106" fmla="*/ 0 w 203"/>
                  <a:gd name="T107" fmla="*/ 0 h 688"/>
                  <a:gd name="T108" fmla="*/ 0 w 203"/>
                  <a:gd name="T109" fmla="*/ 0 h 688"/>
                  <a:gd name="T110" fmla="*/ 0 w 203"/>
                  <a:gd name="T111" fmla="*/ 0 h 688"/>
                  <a:gd name="T112" fmla="*/ 0 w 203"/>
                  <a:gd name="T113" fmla="*/ 0 h 6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8"/>
                  <a:gd name="T173" fmla="*/ 203 w 203"/>
                  <a:gd name="T174" fmla="*/ 688 h 6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8">
                    <a:moveTo>
                      <a:pt x="0" y="0"/>
                    </a:moveTo>
                    <a:lnTo>
                      <a:pt x="4" y="8"/>
                    </a:lnTo>
                    <a:lnTo>
                      <a:pt x="8" y="15"/>
                    </a:lnTo>
                    <a:lnTo>
                      <a:pt x="12" y="22"/>
                    </a:lnTo>
                    <a:lnTo>
                      <a:pt x="15" y="28"/>
                    </a:lnTo>
                    <a:lnTo>
                      <a:pt x="19" y="34"/>
                    </a:lnTo>
                    <a:lnTo>
                      <a:pt x="22" y="39"/>
                    </a:lnTo>
                    <a:lnTo>
                      <a:pt x="24" y="45"/>
                    </a:lnTo>
                    <a:lnTo>
                      <a:pt x="27" y="49"/>
                    </a:lnTo>
                    <a:lnTo>
                      <a:pt x="29" y="54"/>
                    </a:lnTo>
                    <a:lnTo>
                      <a:pt x="31" y="58"/>
                    </a:lnTo>
                    <a:lnTo>
                      <a:pt x="34" y="62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40" y="72"/>
                    </a:lnTo>
                    <a:lnTo>
                      <a:pt x="42" y="75"/>
                    </a:lnTo>
                    <a:lnTo>
                      <a:pt x="43" y="80"/>
                    </a:lnTo>
                    <a:lnTo>
                      <a:pt x="45" y="82"/>
                    </a:lnTo>
                    <a:lnTo>
                      <a:pt x="46" y="85"/>
                    </a:lnTo>
                    <a:lnTo>
                      <a:pt x="47" y="87"/>
                    </a:lnTo>
                    <a:lnTo>
                      <a:pt x="48" y="90"/>
                    </a:lnTo>
                    <a:lnTo>
                      <a:pt x="50" y="92"/>
                    </a:lnTo>
                    <a:lnTo>
                      <a:pt x="51" y="95"/>
                    </a:lnTo>
                    <a:lnTo>
                      <a:pt x="52" y="97"/>
                    </a:lnTo>
                    <a:lnTo>
                      <a:pt x="53" y="101"/>
                    </a:lnTo>
                    <a:lnTo>
                      <a:pt x="54" y="104"/>
                    </a:lnTo>
                    <a:lnTo>
                      <a:pt x="55" y="106"/>
                    </a:lnTo>
                    <a:lnTo>
                      <a:pt x="57" y="109"/>
                    </a:lnTo>
                    <a:lnTo>
                      <a:pt x="59" y="112"/>
                    </a:lnTo>
                    <a:lnTo>
                      <a:pt x="60" y="115"/>
                    </a:lnTo>
                    <a:lnTo>
                      <a:pt x="61" y="119"/>
                    </a:lnTo>
                    <a:lnTo>
                      <a:pt x="63" y="123"/>
                    </a:lnTo>
                    <a:lnTo>
                      <a:pt x="64" y="127"/>
                    </a:lnTo>
                    <a:lnTo>
                      <a:pt x="66" y="131"/>
                    </a:lnTo>
                    <a:lnTo>
                      <a:pt x="67" y="134"/>
                    </a:lnTo>
                    <a:lnTo>
                      <a:pt x="68" y="139"/>
                    </a:lnTo>
                    <a:lnTo>
                      <a:pt x="70" y="142"/>
                    </a:lnTo>
                    <a:lnTo>
                      <a:pt x="71" y="144"/>
                    </a:lnTo>
                    <a:lnTo>
                      <a:pt x="72" y="147"/>
                    </a:lnTo>
                    <a:lnTo>
                      <a:pt x="73" y="150"/>
                    </a:lnTo>
                    <a:lnTo>
                      <a:pt x="74" y="152"/>
                    </a:lnTo>
                    <a:lnTo>
                      <a:pt x="76" y="154"/>
                    </a:lnTo>
                    <a:lnTo>
                      <a:pt x="77" y="158"/>
                    </a:lnTo>
                    <a:lnTo>
                      <a:pt x="78" y="160"/>
                    </a:lnTo>
                    <a:lnTo>
                      <a:pt x="80" y="162"/>
                    </a:lnTo>
                    <a:lnTo>
                      <a:pt x="80" y="164"/>
                    </a:lnTo>
                    <a:lnTo>
                      <a:pt x="81" y="166"/>
                    </a:lnTo>
                    <a:lnTo>
                      <a:pt x="82" y="168"/>
                    </a:lnTo>
                    <a:lnTo>
                      <a:pt x="83" y="171"/>
                    </a:lnTo>
                    <a:lnTo>
                      <a:pt x="84" y="173"/>
                    </a:lnTo>
                    <a:lnTo>
                      <a:pt x="85" y="175"/>
                    </a:lnTo>
                    <a:lnTo>
                      <a:pt x="85" y="179"/>
                    </a:lnTo>
                    <a:lnTo>
                      <a:pt x="86" y="181"/>
                    </a:lnTo>
                    <a:lnTo>
                      <a:pt x="87" y="183"/>
                    </a:lnTo>
                    <a:lnTo>
                      <a:pt x="88" y="186"/>
                    </a:lnTo>
                    <a:lnTo>
                      <a:pt x="89" y="188"/>
                    </a:lnTo>
                    <a:lnTo>
                      <a:pt x="90" y="191"/>
                    </a:lnTo>
                    <a:lnTo>
                      <a:pt x="91" y="194"/>
                    </a:lnTo>
                    <a:lnTo>
                      <a:pt x="93" y="198"/>
                    </a:lnTo>
                    <a:lnTo>
                      <a:pt x="95" y="201"/>
                    </a:lnTo>
                    <a:lnTo>
                      <a:pt x="96" y="204"/>
                    </a:lnTo>
                    <a:lnTo>
                      <a:pt x="98" y="208"/>
                    </a:lnTo>
                    <a:lnTo>
                      <a:pt x="99" y="212"/>
                    </a:lnTo>
                    <a:lnTo>
                      <a:pt x="101" y="218"/>
                    </a:lnTo>
                    <a:lnTo>
                      <a:pt x="102" y="222"/>
                    </a:lnTo>
                    <a:lnTo>
                      <a:pt x="104" y="227"/>
                    </a:lnTo>
                    <a:lnTo>
                      <a:pt x="106" y="231"/>
                    </a:lnTo>
                    <a:lnTo>
                      <a:pt x="107" y="236"/>
                    </a:lnTo>
                    <a:lnTo>
                      <a:pt x="108" y="239"/>
                    </a:lnTo>
                    <a:lnTo>
                      <a:pt x="110" y="243"/>
                    </a:lnTo>
                    <a:lnTo>
                      <a:pt x="111" y="246"/>
                    </a:lnTo>
                    <a:lnTo>
                      <a:pt x="112" y="249"/>
                    </a:lnTo>
                    <a:lnTo>
                      <a:pt x="113" y="252"/>
                    </a:lnTo>
                    <a:lnTo>
                      <a:pt x="115" y="256"/>
                    </a:lnTo>
                    <a:lnTo>
                      <a:pt x="116" y="258"/>
                    </a:lnTo>
                    <a:lnTo>
                      <a:pt x="117" y="262"/>
                    </a:lnTo>
                    <a:lnTo>
                      <a:pt x="118" y="264"/>
                    </a:lnTo>
                    <a:lnTo>
                      <a:pt x="119" y="267"/>
                    </a:lnTo>
                    <a:lnTo>
                      <a:pt x="120" y="269"/>
                    </a:lnTo>
                    <a:lnTo>
                      <a:pt x="120" y="271"/>
                    </a:lnTo>
                    <a:lnTo>
                      <a:pt x="121" y="275"/>
                    </a:lnTo>
                    <a:lnTo>
                      <a:pt x="122" y="277"/>
                    </a:lnTo>
                    <a:lnTo>
                      <a:pt x="124" y="279"/>
                    </a:lnTo>
                    <a:lnTo>
                      <a:pt x="124" y="282"/>
                    </a:lnTo>
                    <a:lnTo>
                      <a:pt x="125" y="284"/>
                    </a:lnTo>
                    <a:lnTo>
                      <a:pt x="126" y="286"/>
                    </a:lnTo>
                    <a:lnTo>
                      <a:pt x="127" y="289"/>
                    </a:lnTo>
                    <a:lnTo>
                      <a:pt x="128" y="292"/>
                    </a:lnTo>
                    <a:lnTo>
                      <a:pt x="129" y="295"/>
                    </a:lnTo>
                    <a:lnTo>
                      <a:pt x="129" y="298"/>
                    </a:lnTo>
                    <a:lnTo>
                      <a:pt x="130" y="301"/>
                    </a:lnTo>
                    <a:lnTo>
                      <a:pt x="131" y="306"/>
                    </a:lnTo>
                    <a:lnTo>
                      <a:pt x="132" y="309"/>
                    </a:lnTo>
                    <a:lnTo>
                      <a:pt x="135" y="314"/>
                    </a:lnTo>
                    <a:lnTo>
                      <a:pt x="136" y="318"/>
                    </a:lnTo>
                    <a:lnTo>
                      <a:pt x="137" y="322"/>
                    </a:lnTo>
                    <a:lnTo>
                      <a:pt x="138" y="326"/>
                    </a:lnTo>
                    <a:lnTo>
                      <a:pt x="140" y="331"/>
                    </a:lnTo>
                    <a:lnTo>
                      <a:pt x="141" y="336"/>
                    </a:lnTo>
                    <a:lnTo>
                      <a:pt x="142" y="340"/>
                    </a:lnTo>
                    <a:lnTo>
                      <a:pt x="143" y="343"/>
                    </a:lnTo>
                    <a:lnTo>
                      <a:pt x="144" y="347"/>
                    </a:lnTo>
                    <a:lnTo>
                      <a:pt x="145" y="352"/>
                    </a:lnTo>
                    <a:lnTo>
                      <a:pt x="146" y="355"/>
                    </a:lnTo>
                    <a:lnTo>
                      <a:pt x="147" y="358"/>
                    </a:lnTo>
                    <a:lnTo>
                      <a:pt x="148" y="360"/>
                    </a:lnTo>
                    <a:lnTo>
                      <a:pt x="149" y="363"/>
                    </a:lnTo>
                    <a:lnTo>
                      <a:pt x="150" y="366"/>
                    </a:lnTo>
                    <a:lnTo>
                      <a:pt x="151" y="368"/>
                    </a:lnTo>
                    <a:lnTo>
                      <a:pt x="151" y="371"/>
                    </a:lnTo>
                    <a:lnTo>
                      <a:pt x="152" y="374"/>
                    </a:lnTo>
                    <a:lnTo>
                      <a:pt x="154" y="376"/>
                    </a:lnTo>
                    <a:lnTo>
                      <a:pt x="154" y="378"/>
                    </a:lnTo>
                    <a:lnTo>
                      <a:pt x="155" y="381"/>
                    </a:lnTo>
                    <a:lnTo>
                      <a:pt x="156" y="383"/>
                    </a:lnTo>
                    <a:lnTo>
                      <a:pt x="157" y="385"/>
                    </a:lnTo>
                    <a:lnTo>
                      <a:pt x="157" y="388"/>
                    </a:lnTo>
                    <a:lnTo>
                      <a:pt x="158" y="391"/>
                    </a:lnTo>
                    <a:lnTo>
                      <a:pt x="159" y="394"/>
                    </a:lnTo>
                    <a:lnTo>
                      <a:pt x="160" y="397"/>
                    </a:lnTo>
                    <a:lnTo>
                      <a:pt x="161" y="400"/>
                    </a:lnTo>
                    <a:lnTo>
                      <a:pt x="162" y="403"/>
                    </a:lnTo>
                    <a:lnTo>
                      <a:pt x="163" y="406"/>
                    </a:lnTo>
                    <a:lnTo>
                      <a:pt x="164" y="410"/>
                    </a:lnTo>
                    <a:lnTo>
                      <a:pt x="165" y="414"/>
                    </a:lnTo>
                    <a:lnTo>
                      <a:pt x="166" y="417"/>
                    </a:lnTo>
                    <a:lnTo>
                      <a:pt x="167" y="421"/>
                    </a:lnTo>
                    <a:lnTo>
                      <a:pt x="169" y="425"/>
                    </a:lnTo>
                    <a:lnTo>
                      <a:pt x="171" y="431"/>
                    </a:lnTo>
                    <a:lnTo>
                      <a:pt x="173" y="435"/>
                    </a:lnTo>
                    <a:lnTo>
                      <a:pt x="174" y="440"/>
                    </a:lnTo>
                    <a:lnTo>
                      <a:pt x="176" y="444"/>
                    </a:lnTo>
                    <a:lnTo>
                      <a:pt x="177" y="449"/>
                    </a:lnTo>
                    <a:lnTo>
                      <a:pt x="178" y="452"/>
                    </a:lnTo>
                    <a:lnTo>
                      <a:pt x="179" y="456"/>
                    </a:lnTo>
                    <a:lnTo>
                      <a:pt x="180" y="459"/>
                    </a:lnTo>
                    <a:lnTo>
                      <a:pt x="180" y="461"/>
                    </a:lnTo>
                    <a:lnTo>
                      <a:pt x="181" y="464"/>
                    </a:lnTo>
                    <a:lnTo>
                      <a:pt x="182" y="468"/>
                    </a:lnTo>
                    <a:lnTo>
                      <a:pt x="183" y="470"/>
                    </a:lnTo>
                    <a:lnTo>
                      <a:pt x="183" y="473"/>
                    </a:lnTo>
                    <a:lnTo>
                      <a:pt x="184" y="475"/>
                    </a:lnTo>
                    <a:lnTo>
                      <a:pt x="184" y="477"/>
                    </a:lnTo>
                    <a:lnTo>
                      <a:pt x="185" y="479"/>
                    </a:lnTo>
                    <a:lnTo>
                      <a:pt x="185" y="481"/>
                    </a:lnTo>
                    <a:lnTo>
                      <a:pt x="186" y="485"/>
                    </a:lnTo>
                    <a:lnTo>
                      <a:pt x="186" y="488"/>
                    </a:lnTo>
                    <a:lnTo>
                      <a:pt x="186" y="490"/>
                    </a:lnTo>
                    <a:lnTo>
                      <a:pt x="187" y="492"/>
                    </a:lnTo>
                    <a:lnTo>
                      <a:pt x="187" y="494"/>
                    </a:lnTo>
                    <a:lnTo>
                      <a:pt x="187" y="496"/>
                    </a:lnTo>
                    <a:lnTo>
                      <a:pt x="188" y="499"/>
                    </a:lnTo>
                    <a:lnTo>
                      <a:pt x="188" y="501"/>
                    </a:lnTo>
                    <a:lnTo>
                      <a:pt x="188" y="504"/>
                    </a:lnTo>
                    <a:lnTo>
                      <a:pt x="188" y="507"/>
                    </a:lnTo>
                    <a:lnTo>
                      <a:pt x="189" y="510"/>
                    </a:lnTo>
                    <a:lnTo>
                      <a:pt x="189" y="513"/>
                    </a:lnTo>
                    <a:lnTo>
                      <a:pt x="189" y="516"/>
                    </a:lnTo>
                    <a:lnTo>
                      <a:pt x="189" y="520"/>
                    </a:lnTo>
                    <a:lnTo>
                      <a:pt x="190" y="523"/>
                    </a:lnTo>
                    <a:lnTo>
                      <a:pt x="190" y="528"/>
                    </a:lnTo>
                    <a:lnTo>
                      <a:pt x="190" y="533"/>
                    </a:lnTo>
                    <a:lnTo>
                      <a:pt x="190" y="536"/>
                    </a:lnTo>
                    <a:lnTo>
                      <a:pt x="192" y="540"/>
                    </a:lnTo>
                    <a:lnTo>
                      <a:pt x="192" y="543"/>
                    </a:lnTo>
                    <a:lnTo>
                      <a:pt x="192" y="547"/>
                    </a:lnTo>
                    <a:lnTo>
                      <a:pt x="192" y="549"/>
                    </a:lnTo>
                    <a:lnTo>
                      <a:pt x="193" y="552"/>
                    </a:lnTo>
                    <a:lnTo>
                      <a:pt x="193" y="554"/>
                    </a:lnTo>
                    <a:lnTo>
                      <a:pt x="193" y="557"/>
                    </a:lnTo>
                    <a:lnTo>
                      <a:pt x="193" y="559"/>
                    </a:lnTo>
                    <a:lnTo>
                      <a:pt x="193" y="561"/>
                    </a:lnTo>
                    <a:lnTo>
                      <a:pt x="194" y="563"/>
                    </a:lnTo>
                    <a:lnTo>
                      <a:pt x="194" y="564"/>
                    </a:lnTo>
                    <a:lnTo>
                      <a:pt x="194" y="567"/>
                    </a:lnTo>
                    <a:lnTo>
                      <a:pt x="194" y="569"/>
                    </a:lnTo>
                    <a:lnTo>
                      <a:pt x="194" y="570"/>
                    </a:lnTo>
                    <a:lnTo>
                      <a:pt x="195" y="572"/>
                    </a:lnTo>
                    <a:lnTo>
                      <a:pt x="195" y="573"/>
                    </a:lnTo>
                    <a:lnTo>
                      <a:pt x="195" y="576"/>
                    </a:lnTo>
                    <a:lnTo>
                      <a:pt x="195" y="577"/>
                    </a:lnTo>
                    <a:lnTo>
                      <a:pt x="196" y="579"/>
                    </a:lnTo>
                    <a:lnTo>
                      <a:pt x="196" y="580"/>
                    </a:lnTo>
                    <a:lnTo>
                      <a:pt x="196" y="582"/>
                    </a:lnTo>
                    <a:lnTo>
                      <a:pt x="196" y="583"/>
                    </a:lnTo>
                    <a:lnTo>
                      <a:pt x="197" y="586"/>
                    </a:lnTo>
                    <a:lnTo>
                      <a:pt x="197" y="588"/>
                    </a:lnTo>
                    <a:lnTo>
                      <a:pt x="197" y="589"/>
                    </a:lnTo>
                    <a:lnTo>
                      <a:pt x="198" y="591"/>
                    </a:lnTo>
                    <a:lnTo>
                      <a:pt x="198" y="593"/>
                    </a:lnTo>
                    <a:lnTo>
                      <a:pt x="199" y="595"/>
                    </a:lnTo>
                    <a:lnTo>
                      <a:pt x="199" y="597"/>
                    </a:lnTo>
                    <a:lnTo>
                      <a:pt x="199" y="600"/>
                    </a:lnTo>
                    <a:lnTo>
                      <a:pt x="200" y="602"/>
                    </a:lnTo>
                    <a:lnTo>
                      <a:pt x="200" y="605"/>
                    </a:lnTo>
                    <a:lnTo>
                      <a:pt x="201" y="607"/>
                    </a:lnTo>
                    <a:lnTo>
                      <a:pt x="201" y="609"/>
                    </a:lnTo>
                    <a:lnTo>
                      <a:pt x="201" y="611"/>
                    </a:lnTo>
                    <a:lnTo>
                      <a:pt x="202" y="612"/>
                    </a:lnTo>
                    <a:lnTo>
                      <a:pt x="202" y="614"/>
                    </a:lnTo>
                    <a:lnTo>
                      <a:pt x="202" y="616"/>
                    </a:lnTo>
                    <a:lnTo>
                      <a:pt x="202" y="618"/>
                    </a:lnTo>
                    <a:lnTo>
                      <a:pt x="203" y="620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3" y="628"/>
                    </a:lnTo>
                    <a:lnTo>
                      <a:pt x="203" y="630"/>
                    </a:lnTo>
                    <a:lnTo>
                      <a:pt x="203" y="631"/>
                    </a:lnTo>
                    <a:lnTo>
                      <a:pt x="203" y="633"/>
                    </a:lnTo>
                    <a:lnTo>
                      <a:pt x="203" y="636"/>
                    </a:lnTo>
                    <a:lnTo>
                      <a:pt x="203" y="638"/>
                    </a:lnTo>
                    <a:lnTo>
                      <a:pt x="203" y="640"/>
                    </a:lnTo>
                    <a:lnTo>
                      <a:pt x="203" y="644"/>
                    </a:lnTo>
                    <a:lnTo>
                      <a:pt x="203" y="646"/>
                    </a:lnTo>
                    <a:lnTo>
                      <a:pt x="203" y="649"/>
                    </a:lnTo>
                    <a:lnTo>
                      <a:pt x="203" y="652"/>
                    </a:lnTo>
                    <a:lnTo>
                      <a:pt x="203" y="655"/>
                    </a:lnTo>
                    <a:lnTo>
                      <a:pt x="203" y="659"/>
                    </a:lnTo>
                    <a:lnTo>
                      <a:pt x="202" y="663"/>
                    </a:lnTo>
                    <a:lnTo>
                      <a:pt x="202" y="668"/>
                    </a:lnTo>
                    <a:lnTo>
                      <a:pt x="202" y="673"/>
                    </a:lnTo>
                    <a:lnTo>
                      <a:pt x="202" y="677"/>
                    </a:lnTo>
                    <a:lnTo>
                      <a:pt x="201" y="683"/>
                    </a:lnTo>
                    <a:lnTo>
                      <a:pt x="201" y="688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89" name="Freeform 23">
                <a:extLst>
                  <a:ext uri="{FF2B5EF4-FFF2-40B4-BE49-F238E27FC236}">
                    <a16:creationId xmlns:a16="http://schemas.microsoft.com/office/drawing/2014/main" id="{ECCE964B-2BD5-874A-92D2-EFBFB724C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067" y="1964452"/>
                <a:ext cx="74498" cy="270746"/>
              </a:xfrm>
              <a:custGeom>
                <a:avLst/>
                <a:gdLst>
                  <a:gd name="T0" fmla="*/ 0 w 203"/>
                  <a:gd name="T1" fmla="*/ 0 h 686"/>
                  <a:gd name="T2" fmla="*/ 0 w 203"/>
                  <a:gd name="T3" fmla="*/ 0 h 686"/>
                  <a:gd name="T4" fmla="*/ 0 w 203"/>
                  <a:gd name="T5" fmla="*/ 0 h 686"/>
                  <a:gd name="T6" fmla="*/ 0 w 203"/>
                  <a:gd name="T7" fmla="*/ 0 h 686"/>
                  <a:gd name="T8" fmla="*/ 0 w 203"/>
                  <a:gd name="T9" fmla="*/ 0 h 686"/>
                  <a:gd name="T10" fmla="*/ 0 w 203"/>
                  <a:gd name="T11" fmla="*/ 0 h 686"/>
                  <a:gd name="T12" fmla="*/ 0 w 203"/>
                  <a:gd name="T13" fmla="*/ 0 h 686"/>
                  <a:gd name="T14" fmla="*/ 0 w 203"/>
                  <a:gd name="T15" fmla="*/ 0 h 686"/>
                  <a:gd name="T16" fmla="*/ 0 w 203"/>
                  <a:gd name="T17" fmla="*/ 0 h 686"/>
                  <a:gd name="T18" fmla="*/ 0 w 203"/>
                  <a:gd name="T19" fmla="*/ 0 h 686"/>
                  <a:gd name="T20" fmla="*/ 0 w 203"/>
                  <a:gd name="T21" fmla="*/ 0 h 686"/>
                  <a:gd name="T22" fmla="*/ 0 w 203"/>
                  <a:gd name="T23" fmla="*/ 0 h 686"/>
                  <a:gd name="T24" fmla="*/ 0 w 203"/>
                  <a:gd name="T25" fmla="*/ 0 h 686"/>
                  <a:gd name="T26" fmla="*/ 0 w 203"/>
                  <a:gd name="T27" fmla="*/ 0 h 686"/>
                  <a:gd name="T28" fmla="*/ 0 w 203"/>
                  <a:gd name="T29" fmla="*/ 0 h 686"/>
                  <a:gd name="T30" fmla="*/ 0 w 203"/>
                  <a:gd name="T31" fmla="*/ 0 h 686"/>
                  <a:gd name="T32" fmla="*/ 0 w 203"/>
                  <a:gd name="T33" fmla="*/ 0 h 686"/>
                  <a:gd name="T34" fmla="*/ 0 w 203"/>
                  <a:gd name="T35" fmla="*/ 0 h 686"/>
                  <a:gd name="T36" fmla="*/ 0 w 203"/>
                  <a:gd name="T37" fmla="*/ 0 h 686"/>
                  <a:gd name="T38" fmla="*/ 0 w 203"/>
                  <a:gd name="T39" fmla="*/ 0 h 686"/>
                  <a:gd name="T40" fmla="*/ 0 w 203"/>
                  <a:gd name="T41" fmla="*/ 0 h 686"/>
                  <a:gd name="T42" fmla="*/ 0 w 203"/>
                  <a:gd name="T43" fmla="*/ 0 h 686"/>
                  <a:gd name="T44" fmla="*/ 0 w 203"/>
                  <a:gd name="T45" fmla="*/ 0 h 686"/>
                  <a:gd name="T46" fmla="*/ 0 w 203"/>
                  <a:gd name="T47" fmla="*/ 0 h 686"/>
                  <a:gd name="T48" fmla="*/ 0 w 203"/>
                  <a:gd name="T49" fmla="*/ 0 h 686"/>
                  <a:gd name="T50" fmla="*/ 0 w 203"/>
                  <a:gd name="T51" fmla="*/ 0 h 686"/>
                  <a:gd name="T52" fmla="*/ 0 w 203"/>
                  <a:gd name="T53" fmla="*/ 0 h 686"/>
                  <a:gd name="T54" fmla="*/ 0 w 203"/>
                  <a:gd name="T55" fmla="*/ 0 h 686"/>
                  <a:gd name="T56" fmla="*/ 0 w 203"/>
                  <a:gd name="T57" fmla="*/ 0 h 686"/>
                  <a:gd name="T58" fmla="*/ 0 w 203"/>
                  <a:gd name="T59" fmla="*/ 0 h 686"/>
                  <a:gd name="T60" fmla="*/ 0 w 203"/>
                  <a:gd name="T61" fmla="*/ 0 h 686"/>
                  <a:gd name="T62" fmla="*/ 0 w 203"/>
                  <a:gd name="T63" fmla="*/ 0 h 686"/>
                  <a:gd name="T64" fmla="*/ 0 w 203"/>
                  <a:gd name="T65" fmla="*/ 0 h 686"/>
                  <a:gd name="T66" fmla="*/ 0 w 203"/>
                  <a:gd name="T67" fmla="*/ 0 h 686"/>
                  <a:gd name="T68" fmla="*/ 0 w 203"/>
                  <a:gd name="T69" fmla="*/ 0 h 686"/>
                  <a:gd name="T70" fmla="*/ 0 w 203"/>
                  <a:gd name="T71" fmla="*/ 0 h 686"/>
                  <a:gd name="T72" fmla="*/ 0 w 203"/>
                  <a:gd name="T73" fmla="*/ 0 h 686"/>
                  <a:gd name="T74" fmla="*/ 0 w 203"/>
                  <a:gd name="T75" fmla="*/ 0 h 686"/>
                  <a:gd name="T76" fmla="*/ 0 w 203"/>
                  <a:gd name="T77" fmla="*/ 0 h 686"/>
                  <a:gd name="T78" fmla="*/ 0 w 203"/>
                  <a:gd name="T79" fmla="*/ 0 h 686"/>
                  <a:gd name="T80" fmla="*/ 0 w 203"/>
                  <a:gd name="T81" fmla="*/ 0 h 686"/>
                  <a:gd name="T82" fmla="*/ 0 w 203"/>
                  <a:gd name="T83" fmla="*/ 0 h 686"/>
                  <a:gd name="T84" fmla="*/ 0 w 203"/>
                  <a:gd name="T85" fmla="*/ 0 h 686"/>
                  <a:gd name="T86" fmla="*/ 0 w 203"/>
                  <a:gd name="T87" fmla="*/ 0 h 686"/>
                  <a:gd name="T88" fmla="*/ 0 w 203"/>
                  <a:gd name="T89" fmla="*/ 0 h 686"/>
                  <a:gd name="T90" fmla="*/ 0 w 203"/>
                  <a:gd name="T91" fmla="*/ 0 h 686"/>
                  <a:gd name="T92" fmla="*/ 0 w 203"/>
                  <a:gd name="T93" fmla="*/ 0 h 686"/>
                  <a:gd name="T94" fmla="*/ 0 w 203"/>
                  <a:gd name="T95" fmla="*/ 0 h 686"/>
                  <a:gd name="T96" fmla="*/ 0 w 203"/>
                  <a:gd name="T97" fmla="*/ 0 h 686"/>
                  <a:gd name="T98" fmla="*/ 0 w 203"/>
                  <a:gd name="T99" fmla="*/ 0 h 686"/>
                  <a:gd name="T100" fmla="*/ 0 w 203"/>
                  <a:gd name="T101" fmla="*/ 0 h 686"/>
                  <a:gd name="T102" fmla="*/ 0 w 203"/>
                  <a:gd name="T103" fmla="*/ 0 h 686"/>
                  <a:gd name="T104" fmla="*/ 0 w 203"/>
                  <a:gd name="T105" fmla="*/ 0 h 686"/>
                  <a:gd name="T106" fmla="*/ 0 w 203"/>
                  <a:gd name="T107" fmla="*/ 0 h 686"/>
                  <a:gd name="T108" fmla="*/ 0 w 203"/>
                  <a:gd name="T109" fmla="*/ 0 h 686"/>
                  <a:gd name="T110" fmla="*/ 0 w 203"/>
                  <a:gd name="T111" fmla="*/ 0 h 686"/>
                  <a:gd name="T112" fmla="*/ 0 w 203"/>
                  <a:gd name="T113" fmla="*/ 0 h 6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6"/>
                  <a:gd name="T173" fmla="*/ 203 w 203"/>
                  <a:gd name="T174" fmla="*/ 686 h 6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6">
                    <a:moveTo>
                      <a:pt x="0" y="686"/>
                    </a:moveTo>
                    <a:lnTo>
                      <a:pt x="4" y="679"/>
                    </a:lnTo>
                    <a:lnTo>
                      <a:pt x="8" y="672"/>
                    </a:lnTo>
                    <a:lnTo>
                      <a:pt x="12" y="665"/>
                    </a:lnTo>
                    <a:lnTo>
                      <a:pt x="15" y="660"/>
                    </a:lnTo>
                    <a:lnTo>
                      <a:pt x="19" y="652"/>
                    </a:lnTo>
                    <a:lnTo>
                      <a:pt x="22" y="647"/>
                    </a:lnTo>
                    <a:lnTo>
                      <a:pt x="24" y="643"/>
                    </a:lnTo>
                    <a:lnTo>
                      <a:pt x="27" y="638"/>
                    </a:lnTo>
                    <a:lnTo>
                      <a:pt x="29" y="633"/>
                    </a:lnTo>
                    <a:lnTo>
                      <a:pt x="31" y="629"/>
                    </a:lnTo>
                    <a:lnTo>
                      <a:pt x="34" y="626"/>
                    </a:lnTo>
                    <a:lnTo>
                      <a:pt x="37" y="622"/>
                    </a:lnTo>
                    <a:lnTo>
                      <a:pt x="39" y="619"/>
                    </a:lnTo>
                    <a:lnTo>
                      <a:pt x="40" y="615"/>
                    </a:lnTo>
                    <a:lnTo>
                      <a:pt x="42" y="612"/>
                    </a:lnTo>
                    <a:lnTo>
                      <a:pt x="43" y="608"/>
                    </a:lnTo>
                    <a:lnTo>
                      <a:pt x="45" y="605"/>
                    </a:lnTo>
                    <a:lnTo>
                      <a:pt x="46" y="603"/>
                    </a:lnTo>
                    <a:lnTo>
                      <a:pt x="47" y="600"/>
                    </a:lnTo>
                    <a:lnTo>
                      <a:pt x="48" y="597"/>
                    </a:lnTo>
                    <a:lnTo>
                      <a:pt x="50" y="594"/>
                    </a:lnTo>
                    <a:lnTo>
                      <a:pt x="51" y="592"/>
                    </a:lnTo>
                    <a:lnTo>
                      <a:pt x="52" y="589"/>
                    </a:lnTo>
                    <a:lnTo>
                      <a:pt x="53" y="587"/>
                    </a:lnTo>
                    <a:lnTo>
                      <a:pt x="54" y="584"/>
                    </a:lnTo>
                    <a:lnTo>
                      <a:pt x="55" y="581"/>
                    </a:lnTo>
                    <a:lnTo>
                      <a:pt x="57" y="579"/>
                    </a:lnTo>
                    <a:lnTo>
                      <a:pt x="59" y="575"/>
                    </a:lnTo>
                    <a:lnTo>
                      <a:pt x="60" y="572"/>
                    </a:lnTo>
                    <a:lnTo>
                      <a:pt x="61" y="568"/>
                    </a:lnTo>
                    <a:lnTo>
                      <a:pt x="63" y="564"/>
                    </a:lnTo>
                    <a:lnTo>
                      <a:pt x="64" y="560"/>
                    </a:lnTo>
                    <a:lnTo>
                      <a:pt x="66" y="556"/>
                    </a:lnTo>
                    <a:lnTo>
                      <a:pt x="67" y="552"/>
                    </a:lnTo>
                    <a:lnTo>
                      <a:pt x="68" y="549"/>
                    </a:lnTo>
                    <a:lnTo>
                      <a:pt x="70" y="546"/>
                    </a:lnTo>
                    <a:lnTo>
                      <a:pt x="71" y="543"/>
                    </a:lnTo>
                    <a:lnTo>
                      <a:pt x="72" y="541"/>
                    </a:lnTo>
                    <a:lnTo>
                      <a:pt x="73" y="537"/>
                    </a:lnTo>
                    <a:lnTo>
                      <a:pt x="74" y="535"/>
                    </a:lnTo>
                    <a:lnTo>
                      <a:pt x="76" y="532"/>
                    </a:lnTo>
                    <a:lnTo>
                      <a:pt x="77" y="530"/>
                    </a:lnTo>
                    <a:lnTo>
                      <a:pt x="78" y="528"/>
                    </a:lnTo>
                    <a:lnTo>
                      <a:pt x="80" y="526"/>
                    </a:lnTo>
                    <a:lnTo>
                      <a:pt x="80" y="524"/>
                    </a:lnTo>
                    <a:lnTo>
                      <a:pt x="81" y="521"/>
                    </a:lnTo>
                    <a:lnTo>
                      <a:pt x="82" y="518"/>
                    </a:lnTo>
                    <a:lnTo>
                      <a:pt x="83" y="516"/>
                    </a:lnTo>
                    <a:lnTo>
                      <a:pt x="84" y="514"/>
                    </a:lnTo>
                    <a:lnTo>
                      <a:pt x="85" y="511"/>
                    </a:lnTo>
                    <a:lnTo>
                      <a:pt x="85" y="509"/>
                    </a:lnTo>
                    <a:lnTo>
                      <a:pt x="86" y="507"/>
                    </a:lnTo>
                    <a:lnTo>
                      <a:pt x="87" y="505"/>
                    </a:lnTo>
                    <a:lnTo>
                      <a:pt x="88" y="502"/>
                    </a:lnTo>
                    <a:lnTo>
                      <a:pt x="89" y="499"/>
                    </a:lnTo>
                    <a:lnTo>
                      <a:pt x="90" y="496"/>
                    </a:lnTo>
                    <a:lnTo>
                      <a:pt x="91" y="493"/>
                    </a:lnTo>
                    <a:lnTo>
                      <a:pt x="93" y="490"/>
                    </a:lnTo>
                    <a:lnTo>
                      <a:pt x="95" y="487"/>
                    </a:lnTo>
                    <a:lnTo>
                      <a:pt x="96" y="483"/>
                    </a:lnTo>
                    <a:lnTo>
                      <a:pt x="98" y="479"/>
                    </a:lnTo>
                    <a:lnTo>
                      <a:pt x="99" y="474"/>
                    </a:lnTo>
                    <a:lnTo>
                      <a:pt x="101" y="470"/>
                    </a:lnTo>
                    <a:lnTo>
                      <a:pt x="102" y="465"/>
                    </a:lnTo>
                    <a:lnTo>
                      <a:pt x="104" y="460"/>
                    </a:lnTo>
                    <a:lnTo>
                      <a:pt x="106" y="456"/>
                    </a:lnTo>
                    <a:lnTo>
                      <a:pt x="107" y="452"/>
                    </a:lnTo>
                    <a:lnTo>
                      <a:pt x="108" y="448"/>
                    </a:lnTo>
                    <a:lnTo>
                      <a:pt x="110" y="445"/>
                    </a:lnTo>
                    <a:lnTo>
                      <a:pt x="111" y="440"/>
                    </a:lnTo>
                    <a:lnTo>
                      <a:pt x="112" y="437"/>
                    </a:lnTo>
                    <a:lnTo>
                      <a:pt x="113" y="434"/>
                    </a:lnTo>
                    <a:lnTo>
                      <a:pt x="115" y="432"/>
                    </a:lnTo>
                    <a:lnTo>
                      <a:pt x="116" y="428"/>
                    </a:lnTo>
                    <a:lnTo>
                      <a:pt x="117" y="425"/>
                    </a:lnTo>
                    <a:lnTo>
                      <a:pt x="118" y="422"/>
                    </a:lnTo>
                    <a:lnTo>
                      <a:pt x="119" y="420"/>
                    </a:lnTo>
                    <a:lnTo>
                      <a:pt x="120" y="417"/>
                    </a:lnTo>
                    <a:lnTo>
                      <a:pt x="120" y="415"/>
                    </a:lnTo>
                    <a:lnTo>
                      <a:pt x="121" y="413"/>
                    </a:lnTo>
                    <a:lnTo>
                      <a:pt x="122" y="410"/>
                    </a:lnTo>
                    <a:lnTo>
                      <a:pt x="124" y="408"/>
                    </a:lnTo>
                    <a:lnTo>
                      <a:pt x="124" y="406"/>
                    </a:lnTo>
                    <a:lnTo>
                      <a:pt x="125" y="403"/>
                    </a:lnTo>
                    <a:lnTo>
                      <a:pt x="126" y="400"/>
                    </a:lnTo>
                    <a:lnTo>
                      <a:pt x="127" y="398"/>
                    </a:lnTo>
                    <a:lnTo>
                      <a:pt x="128" y="395"/>
                    </a:lnTo>
                    <a:lnTo>
                      <a:pt x="129" y="392"/>
                    </a:lnTo>
                    <a:lnTo>
                      <a:pt x="129" y="389"/>
                    </a:lnTo>
                    <a:lnTo>
                      <a:pt x="130" y="385"/>
                    </a:lnTo>
                    <a:lnTo>
                      <a:pt x="131" y="381"/>
                    </a:lnTo>
                    <a:lnTo>
                      <a:pt x="132" y="378"/>
                    </a:lnTo>
                    <a:lnTo>
                      <a:pt x="135" y="374"/>
                    </a:lnTo>
                    <a:lnTo>
                      <a:pt x="136" y="370"/>
                    </a:lnTo>
                    <a:lnTo>
                      <a:pt x="137" y="366"/>
                    </a:lnTo>
                    <a:lnTo>
                      <a:pt x="138" y="361"/>
                    </a:lnTo>
                    <a:lnTo>
                      <a:pt x="140" y="356"/>
                    </a:lnTo>
                    <a:lnTo>
                      <a:pt x="141" y="352"/>
                    </a:lnTo>
                    <a:lnTo>
                      <a:pt x="142" y="348"/>
                    </a:lnTo>
                    <a:lnTo>
                      <a:pt x="143" y="344"/>
                    </a:lnTo>
                    <a:lnTo>
                      <a:pt x="144" y="339"/>
                    </a:lnTo>
                    <a:lnTo>
                      <a:pt x="145" y="336"/>
                    </a:lnTo>
                    <a:lnTo>
                      <a:pt x="146" y="333"/>
                    </a:lnTo>
                    <a:lnTo>
                      <a:pt x="147" y="330"/>
                    </a:lnTo>
                    <a:lnTo>
                      <a:pt x="148" y="327"/>
                    </a:lnTo>
                    <a:lnTo>
                      <a:pt x="149" y="323"/>
                    </a:lnTo>
                    <a:lnTo>
                      <a:pt x="150" y="321"/>
                    </a:lnTo>
                    <a:lnTo>
                      <a:pt x="151" y="318"/>
                    </a:lnTo>
                    <a:lnTo>
                      <a:pt x="151" y="316"/>
                    </a:lnTo>
                    <a:lnTo>
                      <a:pt x="152" y="314"/>
                    </a:lnTo>
                    <a:lnTo>
                      <a:pt x="154" y="311"/>
                    </a:lnTo>
                    <a:lnTo>
                      <a:pt x="154" y="309"/>
                    </a:lnTo>
                    <a:lnTo>
                      <a:pt x="155" y="306"/>
                    </a:lnTo>
                    <a:lnTo>
                      <a:pt x="156" y="304"/>
                    </a:lnTo>
                    <a:lnTo>
                      <a:pt x="157" y="301"/>
                    </a:lnTo>
                    <a:lnTo>
                      <a:pt x="157" y="299"/>
                    </a:lnTo>
                    <a:lnTo>
                      <a:pt x="158" y="295"/>
                    </a:lnTo>
                    <a:lnTo>
                      <a:pt x="159" y="293"/>
                    </a:lnTo>
                    <a:lnTo>
                      <a:pt x="160" y="290"/>
                    </a:lnTo>
                    <a:lnTo>
                      <a:pt x="161" y="286"/>
                    </a:lnTo>
                    <a:lnTo>
                      <a:pt x="162" y="284"/>
                    </a:lnTo>
                    <a:lnTo>
                      <a:pt x="163" y="280"/>
                    </a:lnTo>
                    <a:lnTo>
                      <a:pt x="164" y="277"/>
                    </a:lnTo>
                    <a:lnTo>
                      <a:pt x="165" y="274"/>
                    </a:lnTo>
                    <a:lnTo>
                      <a:pt x="166" y="270"/>
                    </a:lnTo>
                    <a:lnTo>
                      <a:pt x="167" y="265"/>
                    </a:lnTo>
                    <a:lnTo>
                      <a:pt x="169" y="261"/>
                    </a:lnTo>
                    <a:lnTo>
                      <a:pt x="171" y="257"/>
                    </a:lnTo>
                    <a:lnTo>
                      <a:pt x="173" y="252"/>
                    </a:lnTo>
                    <a:lnTo>
                      <a:pt x="174" y="246"/>
                    </a:lnTo>
                    <a:lnTo>
                      <a:pt x="176" y="242"/>
                    </a:lnTo>
                    <a:lnTo>
                      <a:pt x="177" y="239"/>
                    </a:lnTo>
                    <a:lnTo>
                      <a:pt x="178" y="235"/>
                    </a:lnTo>
                    <a:lnTo>
                      <a:pt x="179" y="232"/>
                    </a:lnTo>
                    <a:lnTo>
                      <a:pt x="180" y="228"/>
                    </a:lnTo>
                    <a:lnTo>
                      <a:pt x="180" y="225"/>
                    </a:lnTo>
                    <a:lnTo>
                      <a:pt x="181" y="223"/>
                    </a:lnTo>
                    <a:lnTo>
                      <a:pt x="182" y="220"/>
                    </a:lnTo>
                    <a:lnTo>
                      <a:pt x="183" y="218"/>
                    </a:lnTo>
                    <a:lnTo>
                      <a:pt x="183" y="215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5" y="208"/>
                    </a:lnTo>
                    <a:lnTo>
                      <a:pt x="185" y="204"/>
                    </a:lnTo>
                    <a:lnTo>
                      <a:pt x="186" y="202"/>
                    </a:lnTo>
                    <a:lnTo>
                      <a:pt x="186" y="200"/>
                    </a:lnTo>
                    <a:lnTo>
                      <a:pt x="186" y="198"/>
                    </a:lnTo>
                    <a:lnTo>
                      <a:pt x="187" y="196"/>
                    </a:lnTo>
                    <a:lnTo>
                      <a:pt x="187" y="194"/>
                    </a:lnTo>
                    <a:lnTo>
                      <a:pt x="187" y="192"/>
                    </a:lnTo>
                    <a:lnTo>
                      <a:pt x="188" y="188"/>
                    </a:lnTo>
                    <a:lnTo>
                      <a:pt x="188" y="186"/>
                    </a:lnTo>
                    <a:lnTo>
                      <a:pt x="188" y="183"/>
                    </a:lnTo>
                    <a:lnTo>
                      <a:pt x="188" y="181"/>
                    </a:lnTo>
                    <a:lnTo>
                      <a:pt x="189" y="178"/>
                    </a:lnTo>
                    <a:lnTo>
                      <a:pt x="189" y="175"/>
                    </a:lnTo>
                    <a:lnTo>
                      <a:pt x="189" y="172"/>
                    </a:lnTo>
                    <a:lnTo>
                      <a:pt x="189" y="167"/>
                    </a:lnTo>
                    <a:lnTo>
                      <a:pt x="190" y="164"/>
                    </a:lnTo>
                    <a:lnTo>
                      <a:pt x="190" y="159"/>
                    </a:lnTo>
                    <a:lnTo>
                      <a:pt x="190" y="155"/>
                    </a:lnTo>
                    <a:lnTo>
                      <a:pt x="190" y="152"/>
                    </a:lnTo>
                    <a:lnTo>
                      <a:pt x="192" y="147"/>
                    </a:lnTo>
                    <a:lnTo>
                      <a:pt x="192" y="144"/>
                    </a:lnTo>
                    <a:lnTo>
                      <a:pt x="192" y="141"/>
                    </a:lnTo>
                    <a:lnTo>
                      <a:pt x="192" y="139"/>
                    </a:lnTo>
                    <a:lnTo>
                      <a:pt x="193" y="136"/>
                    </a:lnTo>
                    <a:lnTo>
                      <a:pt x="193" y="134"/>
                    </a:lnTo>
                    <a:lnTo>
                      <a:pt x="193" y="130"/>
                    </a:lnTo>
                    <a:lnTo>
                      <a:pt x="193" y="128"/>
                    </a:lnTo>
                    <a:lnTo>
                      <a:pt x="193" y="126"/>
                    </a:lnTo>
                    <a:lnTo>
                      <a:pt x="194" y="124"/>
                    </a:lnTo>
                    <a:lnTo>
                      <a:pt x="194" y="123"/>
                    </a:lnTo>
                    <a:lnTo>
                      <a:pt x="194" y="121"/>
                    </a:lnTo>
                    <a:lnTo>
                      <a:pt x="194" y="119"/>
                    </a:lnTo>
                    <a:lnTo>
                      <a:pt x="194" y="118"/>
                    </a:lnTo>
                    <a:lnTo>
                      <a:pt x="195" y="115"/>
                    </a:lnTo>
                    <a:lnTo>
                      <a:pt x="195" y="114"/>
                    </a:lnTo>
                    <a:lnTo>
                      <a:pt x="195" y="111"/>
                    </a:lnTo>
                    <a:lnTo>
                      <a:pt x="195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6" y="105"/>
                    </a:lnTo>
                    <a:lnTo>
                      <a:pt x="196" y="104"/>
                    </a:lnTo>
                    <a:lnTo>
                      <a:pt x="197" y="102"/>
                    </a:lnTo>
                    <a:lnTo>
                      <a:pt x="197" y="100"/>
                    </a:lnTo>
                    <a:lnTo>
                      <a:pt x="197" y="99"/>
                    </a:lnTo>
                    <a:lnTo>
                      <a:pt x="198" y="97"/>
                    </a:lnTo>
                    <a:lnTo>
                      <a:pt x="198" y="95"/>
                    </a:lnTo>
                    <a:lnTo>
                      <a:pt x="199" y="92"/>
                    </a:lnTo>
                    <a:lnTo>
                      <a:pt x="199" y="90"/>
                    </a:lnTo>
                    <a:lnTo>
                      <a:pt x="199" y="87"/>
                    </a:lnTo>
                    <a:lnTo>
                      <a:pt x="200" y="85"/>
                    </a:lnTo>
                    <a:lnTo>
                      <a:pt x="200" y="83"/>
                    </a:lnTo>
                    <a:lnTo>
                      <a:pt x="201" y="81"/>
                    </a:lnTo>
                    <a:lnTo>
                      <a:pt x="201" y="79"/>
                    </a:lnTo>
                    <a:lnTo>
                      <a:pt x="201" y="77"/>
                    </a:lnTo>
                    <a:lnTo>
                      <a:pt x="202" y="75"/>
                    </a:lnTo>
                    <a:lnTo>
                      <a:pt x="202" y="73"/>
                    </a:lnTo>
                    <a:lnTo>
                      <a:pt x="202" y="71"/>
                    </a:lnTo>
                    <a:lnTo>
                      <a:pt x="202" y="68"/>
                    </a:lnTo>
                    <a:lnTo>
                      <a:pt x="203" y="67"/>
                    </a:lnTo>
                    <a:lnTo>
                      <a:pt x="203" y="65"/>
                    </a:lnTo>
                    <a:lnTo>
                      <a:pt x="203" y="64"/>
                    </a:lnTo>
                    <a:lnTo>
                      <a:pt x="203" y="62"/>
                    </a:lnTo>
                    <a:lnTo>
                      <a:pt x="203" y="60"/>
                    </a:lnTo>
                    <a:lnTo>
                      <a:pt x="203" y="58"/>
                    </a:lnTo>
                    <a:lnTo>
                      <a:pt x="203" y="56"/>
                    </a:lnTo>
                    <a:lnTo>
                      <a:pt x="203" y="55"/>
                    </a:lnTo>
                    <a:lnTo>
                      <a:pt x="203" y="51"/>
                    </a:lnTo>
                    <a:lnTo>
                      <a:pt x="203" y="49"/>
                    </a:lnTo>
                    <a:lnTo>
                      <a:pt x="203" y="47"/>
                    </a:lnTo>
                    <a:lnTo>
                      <a:pt x="203" y="44"/>
                    </a:lnTo>
                    <a:lnTo>
                      <a:pt x="203" y="42"/>
                    </a:lnTo>
                    <a:lnTo>
                      <a:pt x="203" y="39"/>
                    </a:lnTo>
                    <a:lnTo>
                      <a:pt x="203" y="36"/>
                    </a:lnTo>
                    <a:lnTo>
                      <a:pt x="203" y="32"/>
                    </a:lnTo>
                    <a:lnTo>
                      <a:pt x="203" y="28"/>
                    </a:lnTo>
                    <a:lnTo>
                      <a:pt x="202" y="24"/>
                    </a:lnTo>
                    <a:lnTo>
                      <a:pt x="202" y="20"/>
                    </a:lnTo>
                    <a:lnTo>
                      <a:pt x="202" y="14"/>
                    </a:lnTo>
                    <a:lnTo>
                      <a:pt x="202" y="10"/>
                    </a:lnTo>
                    <a:lnTo>
                      <a:pt x="201" y="5"/>
                    </a:lnTo>
                    <a:lnTo>
                      <a:pt x="201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90" name="Rectangle 3">
                <a:extLst>
                  <a:ext uri="{FF2B5EF4-FFF2-40B4-BE49-F238E27FC236}">
                    <a16:creationId xmlns:a16="http://schemas.microsoft.com/office/drawing/2014/main" id="{9D5B2519-BAFF-A149-B680-1511961F7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461" y="1927421"/>
                <a:ext cx="400425" cy="78363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72791" name="Freeform 22">
                <a:extLst>
                  <a:ext uri="{FF2B5EF4-FFF2-40B4-BE49-F238E27FC236}">
                    <a16:creationId xmlns:a16="http://schemas.microsoft.com/office/drawing/2014/main" id="{B34E9CDC-5C74-CD44-8DE1-5B8007B40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666" y="1693334"/>
                <a:ext cx="74498" cy="272724"/>
              </a:xfrm>
              <a:custGeom>
                <a:avLst/>
                <a:gdLst>
                  <a:gd name="T0" fmla="*/ 0 w 203"/>
                  <a:gd name="T1" fmla="*/ 0 h 688"/>
                  <a:gd name="T2" fmla="*/ 0 w 203"/>
                  <a:gd name="T3" fmla="*/ 0 h 688"/>
                  <a:gd name="T4" fmla="*/ 0 w 203"/>
                  <a:gd name="T5" fmla="*/ 0 h 688"/>
                  <a:gd name="T6" fmla="*/ 0 w 203"/>
                  <a:gd name="T7" fmla="*/ 0 h 688"/>
                  <a:gd name="T8" fmla="*/ 0 w 203"/>
                  <a:gd name="T9" fmla="*/ 0 h 688"/>
                  <a:gd name="T10" fmla="*/ 0 w 203"/>
                  <a:gd name="T11" fmla="*/ 0 h 688"/>
                  <a:gd name="T12" fmla="*/ 0 w 203"/>
                  <a:gd name="T13" fmla="*/ 0 h 688"/>
                  <a:gd name="T14" fmla="*/ 0 w 203"/>
                  <a:gd name="T15" fmla="*/ 0 h 688"/>
                  <a:gd name="T16" fmla="*/ 0 w 203"/>
                  <a:gd name="T17" fmla="*/ 0 h 688"/>
                  <a:gd name="T18" fmla="*/ 0 w 203"/>
                  <a:gd name="T19" fmla="*/ 0 h 688"/>
                  <a:gd name="T20" fmla="*/ 0 w 203"/>
                  <a:gd name="T21" fmla="*/ 0 h 688"/>
                  <a:gd name="T22" fmla="*/ 0 w 203"/>
                  <a:gd name="T23" fmla="*/ 0 h 688"/>
                  <a:gd name="T24" fmla="*/ 0 w 203"/>
                  <a:gd name="T25" fmla="*/ 0 h 688"/>
                  <a:gd name="T26" fmla="*/ 0 w 203"/>
                  <a:gd name="T27" fmla="*/ 0 h 688"/>
                  <a:gd name="T28" fmla="*/ 0 w 203"/>
                  <a:gd name="T29" fmla="*/ 0 h 688"/>
                  <a:gd name="T30" fmla="*/ 0 w 203"/>
                  <a:gd name="T31" fmla="*/ 0 h 688"/>
                  <a:gd name="T32" fmla="*/ 0 w 203"/>
                  <a:gd name="T33" fmla="*/ 0 h 688"/>
                  <a:gd name="T34" fmla="*/ 0 w 203"/>
                  <a:gd name="T35" fmla="*/ 0 h 688"/>
                  <a:gd name="T36" fmla="*/ 0 w 203"/>
                  <a:gd name="T37" fmla="*/ 0 h 688"/>
                  <a:gd name="T38" fmla="*/ 0 w 203"/>
                  <a:gd name="T39" fmla="*/ 0 h 688"/>
                  <a:gd name="T40" fmla="*/ 0 w 203"/>
                  <a:gd name="T41" fmla="*/ 0 h 688"/>
                  <a:gd name="T42" fmla="*/ 0 w 203"/>
                  <a:gd name="T43" fmla="*/ 0 h 688"/>
                  <a:gd name="T44" fmla="*/ 0 w 203"/>
                  <a:gd name="T45" fmla="*/ 0 h 688"/>
                  <a:gd name="T46" fmla="*/ 0 w 203"/>
                  <a:gd name="T47" fmla="*/ 0 h 688"/>
                  <a:gd name="T48" fmla="*/ 0 w 203"/>
                  <a:gd name="T49" fmla="*/ 0 h 688"/>
                  <a:gd name="T50" fmla="*/ 0 w 203"/>
                  <a:gd name="T51" fmla="*/ 0 h 688"/>
                  <a:gd name="T52" fmla="*/ 0 w 203"/>
                  <a:gd name="T53" fmla="*/ 0 h 688"/>
                  <a:gd name="T54" fmla="*/ 0 w 203"/>
                  <a:gd name="T55" fmla="*/ 0 h 688"/>
                  <a:gd name="T56" fmla="*/ 0 w 203"/>
                  <a:gd name="T57" fmla="*/ 0 h 688"/>
                  <a:gd name="T58" fmla="*/ 0 w 203"/>
                  <a:gd name="T59" fmla="*/ 0 h 688"/>
                  <a:gd name="T60" fmla="*/ 0 w 203"/>
                  <a:gd name="T61" fmla="*/ 0 h 688"/>
                  <a:gd name="T62" fmla="*/ 0 w 203"/>
                  <a:gd name="T63" fmla="*/ 0 h 688"/>
                  <a:gd name="T64" fmla="*/ 0 w 203"/>
                  <a:gd name="T65" fmla="*/ 0 h 688"/>
                  <a:gd name="T66" fmla="*/ 0 w 203"/>
                  <a:gd name="T67" fmla="*/ 0 h 688"/>
                  <a:gd name="T68" fmla="*/ 0 w 203"/>
                  <a:gd name="T69" fmla="*/ 0 h 688"/>
                  <a:gd name="T70" fmla="*/ 0 w 203"/>
                  <a:gd name="T71" fmla="*/ 0 h 688"/>
                  <a:gd name="T72" fmla="*/ 0 w 203"/>
                  <a:gd name="T73" fmla="*/ 0 h 688"/>
                  <a:gd name="T74" fmla="*/ 0 w 203"/>
                  <a:gd name="T75" fmla="*/ 0 h 688"/>
                  <a:gd name="T76" fmla="*/ 0 w 203"/>
                  <a:gd name="T77" fmla="*/ 0 h 688"/>
                  <a:gd name="T78" fmla="*/ 0 w 203"/>
                  <a:gd name="T79" fmla="*/ 0 h 688"/>
                  <a:gd name="T80" fmla="*/ 0 w 203"/>
                  <a:gd name="T81" fmla="*/ 0 h 688"/>
                  <a:gd name="T82" fmla="*/ 0 w 203"/>
                  <a:gd name="T83" fmla="*/ 0 h 688"/>
                  <a:gd name="T84" fmla="*/ 0 w 203"/>
                  <a:gd name="T85" fmla="*/ 0 h 688"/>
                  <a:gd name="T86" fmla="*/ 0 w 203"/>
                  <a:gd name="T87" fmla="*/ 0 h 688"/>
                  <a:gd name="T88" fmla="*/ 0 w 203"/>
                  <a:gd name="T89" fmla="*/ 0 h 688"/>
                  <a:gd name="T90" fmla="*/ 0 w 203"/>
                  <a:gd name="T91" fmla="*/ 0 h 688"/>
                  <a:gd name="T92" fmla="*/ 0 w 203"/>
                  <a:gd name="T93" fmla="*/ 0 h 688"/>
                  <a:gd name="T94" fmla="*/ 0 w 203"/>
                  <a:gd name="T95" fmla="*/ 0 h 688"/>
                  <a:gd name="T96" fmla="*/ 0 w 203"/>
                  <a:gd name="T97" fmla="*/ 0 h 688"/>
                  <a:gd name="T98" fmla="*/ 0 w 203"/>
                  <a:gd name="T99" fmla="*/ 0 h 688"/>
                  <a:gd name="T100" fmla="*/ 0 w 203"/>
                  <a:gd name="T101" fmla="*/ 0 h 688"/>
                  <a:gd name="T102" fmla="*/ 0 w 203"/>
                  <a:gd name="T103" fmla="*/ 0 h 688"/>
                  <a:gd name="T104" fmla="*/ 0 w 203"/>
                  <a:gd name="T105" fmla="*/ 0 h 688"/>
                  <a:gd name="T106" fmla="*/ 0 w 203"/>
                  <a:gd name="T107" fmla="*/ 0 h 688"/>
                  <a:gd name="T108" fmla="*/ 0 w 203"/>
                  <a:gd name="T109" fmla="*/ 0 h 688"/>
                  <a:gd name="T110" fmla="*/ 0 w 203"/>
                  <a:gd name="T111" fmla="*/ 0 h 688"/>
                  <a:gd name="T112" fmla="*/ 0 w 203"/>
                  <a:gd name="T113" fmla="*/ 0 h 6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8"/>
                  <a:gd name="T173" fmla="*/ 203 w 203"/>
                  <a:gd name="T174" fmla="*/ 688 h 6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8">
                    <a:moveTo>
                      <a:pt x="0" y="0"/>
                    </a:moveTo>
                    <a:lnTo>
                      <a:pt x="4" y="8"/>
                    </a:lnTo>
                    <a:lnTo>
                      <a:pt x="8" y="15"/>
                    </a:lnTo>
                    <a:lnTo>
                      <a:pt x="12" y="22"/>
                    </a:lnTo>
                    <a:lnTo>
                      <a:pt x="15" y="28"/>
                    </a:lnTo>
                    <a:lnTo>
                      <a:pt x="19" y="34"/>
                    </a:lnTo>
                    <a:lnTo>
                      <a:pt x="22" y="39"/>
                    </a:lnTo>
                    <a:lnTo>
                      <a:pt x="24" y="45"/>
                    </a:lnTo>
                    <a:lnTo>
                      <a:pt x="27" y="49"/>
                    </a:lnTo>
                    <a:lnTo>
                      <a:pt x="29" y="54"/>
                    </a:lnTo>
                    <a:lnTo>
                      <a:pt x="31" y="58"/>
                    </a:lnTo>
                    <a:lnTo>
                      <a:pt x="34" y="62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40" y="72"/>
                    </a:lnTo>
                    <a:lnTo>
                      <a:pt x="42" y="75"/>
                    </a:lnTo>
                    <a:lnTo>
                      <a:pt x="43" y="80"/>
                    </a:lnTo>
                    <a:lnTo>
                      <a:pt x="45" y="82"/>
                    </a:lnTo>
                    <a:lnTo>
                      <a:pt x="46" y="85"/>
                    </a:lnTo>
                    <a:lnTo>
                      <a:pt x="47" y="87"/>
                    </a:lnTo>
                    <a:lnTo>
                      <a:pt x="48" y="90"/>
                    </a:lnTo>
                    <a:lnTo>
                      <a:pt x="50" y="92"/>
                    </a:lnTo>
                    <a:lnTo>
                      <a:pt x="51" y="95"/>
                    </a:lnTo>
                    <a:lnTo>
                      <a:pt x="52" y="97"/>
                    </a:lnTo>
                    <a:lnTo>
                      <a:pt x="53" y="101"/>
                    </a:lnTo>
                    <a:lnTo>
                      <a:pt x="54" y="104"/>
                    </a:lnTo>
                    <a:lnTo>
                      <a:pt x="55" y="106"/>
                    </a:lnTo>
                    <a:lnTo>
                      <a:pt x="57" y="109"/>
                    </a:lnTo>
                    <a:lnTo>
                      <a:pt x="59" y="112"/>
                    </a:lnTo>
                    <a:lnTo>
                      <a:pt x="60" y="115"/>
                    </a:lnTo>
                    <a:lnTo>
                      <a:pt x="61" y="119"/>
                    </a:lnTo>
                    <a:lnTo>
                      <a:pt x="63" y="123"/>
                    </a:lnTo>
                    <a:lnTo>
                      <a:pt x="64" y="127"/>
                    </a:lnTo>
                    <a:lnTo>
                      <a:pt x="66" y="131"/>
                    </a:lnTo>
                    <a:lnTo>
                      <a:pt x="67" y="134"/>
                    </a:lnTo>
                    <a:lnTo>
                      <a:pt x="68" y="139"/>
                    </a:lnTo>
                    <a:lnTo>
                      <a:pt x="70" y="142"/>
                    </a:lnTo>
                    <a:lnTo>
                      <a:pt x="71" y="144"/>
                    </a:lnTo>
                    <a:lnTo>
                      <a:pt x="72" y="147"/>
                    </a:lnTo>
                    <a:lnTo>
                      <a:pt x="73" y="150"/>
                    </a:lnTo>
                    <a:lnTo>
                      <a:pt x="74" y="152"/>
                    </a:lnTo>
                    <a:lnTo>
                      <a:pt x="76" y="154"/>
                    </a:lnTo>
                    <a:lnTo>
                      <a:pt x="77" y="158"/>
                    </a:lnTo>
                    <a:lnTo>
                      <a:pt x="78" y="160"/>
                    </a:lnTo>
                    <a:lnTo>
                      <a:pt x="80" y="162"/>
                    </a:lnTo>
                    <a:lnTo>
                      <a:pt x="80" y="164"/>
                    </a:lnTo>
                    <a:lnTo>
                      <a:pt x="81" y="166"/>
                    </a:lnTo>
                    <a:lnTo>
                      <a:pt x="82" y="168"/>
                    </a:lnTo>
                    <a:lnTo>
                      <a:pt x="83" y="171"/>
                    </a:lnTo>
                    <a:lnTo>
                      <a:pt x="84" y="173"/>
                    </a:lnTo>
                    <a:lnTo>
                      <a:pt x="85" y="175"/>
                    </a:lnTo>
                    <a:lnTo>
                      <a:pt x="85" y="179"/>
                    </a:lnTo>
                    <a:lnTo>
                      <a:pt x="86" y="181"/>
                    </a:lnTo>
                    <a:lnTo>
                      <a:pt x="87" y="183"/>
                    </a:lnTo>
                    <a:lnTo>
                      <a:pt x="88" y="186"/>
                    </a:lnTo>
                    <a:lnTo>
                      <a:pt x="89" y="188"/>
                    </a:lnTo>
                    <a:lnTo>
                      <a:pt x="90" y="191"/>
                    </a:lnTo>
                    <a:lnTo>
                      <a:pt x="91" y="194"/>
                    </a:lnTo>
                    <a:lnTo>
                      <a:pt x="93" y="198"/>
                    </a:lnTo>
                    <a:lnTo>
                      <a:pt x="95" y="201"/>
                    </a:lnTo>
                    <a:lnTo>
                      <a:pt x="96" y="204"/>
                    </a:lnTo>
                    <a:lnTo>
                      <a:pt x="98" y="208"/>
                    </a:lnTo>
                    <a:lnTo>
                      <a:pt x="99" y="212"/>
                    </a:lnTo>
                    <a:lnTo>
                      <a:pt x="101" y="218"/>
                    </a:lnTo>
                    <a:lnTo>
                      <a:pt x="102" y="222"/>
                    </a:lnTo>
                    <a:lnTo>
                      <a:pt x="104" y="227"/>
                    </a:lnTo>
                    <a:lnTo>
                      <a:pt x="106" y="231"/>
                    </a:lnTo>
                    <a:lnTo>
                      <a:pt x="107" y="236"/>
                    </a:lnTo>
                    <a:lnTo>
                      <a:pt x="108" y="239"/>
                    </a:lnTo>
                    <a:lnTo>
                      <a:pt x="110" y="243"/>
                    </a:lnTo>
                    <a:lnTo>
                      <a:pt x="111" y="246"/>
                    </a:lnTo>
                    <a:lnTo>
                      <a:pt x="112" y="249"/>
                    </a:lnTo>
                    <a:lnTo>
                      <a:pt x="113" y="252"/>
                    </a:lnTo>
                    <a:lnTo>
                      <a:pt x="115" y="256"/>
                    </a:lnTo>
                    <a:lnTo>
                      <a:pt x="116" y="258"/>
                    </a:lnTo>
                    <a:lnTo>
                      <a:pt x="117" y="262"/>
                    </a:lnTo>
                    <a:lnTo>
                      <a:pt x="118" y="264"/>
                    </a:lnTo>
                    <a:lnTo>
                      <a:pt x="119" y="267"/>
                    </a:lnTo>
                    <a:lnTo>
                      <a:pt x="120" y="269"/>
                    </a:lnTo>
                    <a:lnTo>
                      <a:pt x="120" y="271"/>
                    </a:lnTo>
                    <a:lnTo>
                      <a:pt x="121" y="275"/>
                    </a:lnTo>
                    <a:lnTo>
                      <a:pt x="122" y="277"/>
                    </a:lnTo>
                    <a:lnTo>
                      <a:pt x="124" y="279"/>
                    </a:lnTo>
                    <a:lnTo>
                      <a:pt x="124" y="282"/>
                    </a:lnTo>
                    <a:lnTo>
                      <a:pt x="125" y="284"/>
                    </a:lnTo>
                    <a:lnTo>
                      <a:pt x="126" y="286"/>
                    </a:lnTo>
                    <a:lnTo>
                      <a:pt x="127" y="289"/>
                    </a:lnTo>
                    <a:lnTo>
                      <a:pt x="128" y="292"/>
                    </a:lnTo>
                    <a:lnTo>
                      <a:pt x="129" y="295"/>
                    </a:lnTo>
                    <a:lnTo>
                      <a:pt x="129" y="298"/>
                    </a:lnTo>
                    <a:lnTo>
                      <a:pt x="130" y="301"/>
                    </a:lnTo>
                    <a:lnTo>
                      <a:pt x="131" y="306"/>
                    </a:lnTo>
                    <a:lnTo>
                      <a:pt x="132" y="309"/>
                    </a:lnTo>
                    <a:lnTo>
                      <a:pt x="135" y="314"/>
                    </a:lnTo>
                    <a:lnTo>
                      <a:pt x="136" y="318"/>
                    </a:lnTo>
                    <a:lnTo>
                      <a:pt x="137" y="322"/>
                    </a:lnTo>
                    <a:lnTo>
                      <a:pt x="138" y="326"/>
                    </a:lnTo>
                    <a:lnTo>
                      <a:pt x="140" y="331"/>
                    </a:lnTo>
                    <a:lnTo>
                      <a:pt x="141" y="336"/>
                    </a:lnTo>
                    <a:lnTo>
                      <a:pt x="142" y="340"/>
                    </a:lnTo>
                    <a:lnTo>
                      <a:pt x="143" y="343"/>
                    </a:lnTo>
                    <a:lnTo>
                      <a:pt x="144" y="347"/>
                    </a:lnTo>
                    <a:lnTo>
                      <a:pt x="145" y="352"/>
                    </a:lnTo>
                    <a:lnTo>
                      <a:pt x="146" y="355"/>
                    </a:lnTo>
                    <a:lnTo>
                      <a:pt x="147" y="358"/>
                    </a:lnTo>
                    <a:lnTo>
                      <a:pt x="148" y="360"/>
                    </a:lnTo>
                    <a:lnTo>
                      <a:pt x="149" y="363"/>
                    </a:lnTo>
                    <a:lnTo>
                      <a:pt x="150" y="366"/>
                    </a:lnTo>
                    <a:lnTo>
                      <a:pt x="151" y="368"/>
                    </a:lnTo>
                    <a:lnTo>
                      <a:pt x="151" y="371"/>
                    </a:lnTo>
                    <a:lnTo>
                      <a:pt x="152" y="374"/>
                    </a:lnTo>
                    <a:lnTo>
                      <a:pt x="154" y="376"/>
                    </a:lnTo>
                    <a:lnTo>
                      <a:pt x="154" y="378"/>
                    </a:lnTo>
                    <a:lnTo>
                      <a:pt x="155" y="381"/>
                    </a:lnTo>
                    <a:lnTo>
                      <a:pt x="156" y="383"/>
                    </a:lnTo>
                    <a:lnTo>
                      <a:pt x="157" y="385"/>
                    </a:lnTo>
                    <a:lnTo>
                      <a:pt x="157" y="388"/>
                    </a:lnTo>
                    <a:lnTo>
                      <a:pt x="158" y="391"/>
                    </a:lnTo>
                    <a:lnTo>
                      <a:pt x="159" y="394"/>
                    </a:lnTo>
                    <a:lnTo>
                      <a:pt x="160" y="397"/>
                    </a:lnTo>
                    <a:lnTo>
                      <a:pt x="161" y="400"/>
                    </a:lnTo>
                    <a:lnTo>
                      <a:pt x="162" y="403"/>
                    </a:lnTo>
                    <a:lnTo>
                      <a:pt x="163" y="406"/>
                    </a:lnTo>
                    <a:lnTo>
                      <a:pt x="164" y="410"/>
                    </a:lnTo>
                    <a:lnTo>
                      <a:pt x="165" y="414"/>
                    </a:lnTo>
                    <a:lnTo>
                      <a:pt x="166" y="417"/>
                    </a:lnTo>
                    <a:lnTo>
                      <a:pt x="167" y="421"/>
                    </a:lnTo>
                    <a:lnTo>
                      <a:pt x="169" y="425"/>
                    </a:lnTo>
                    <a:lnTo>
                      <a:pt x="171" y="431"/>
                    </a:lnTo>
                    <a:lnTo>
                      <a:pt x="173" y="435"/>
                    </a:lnTo>
                    <a:lnTo>
                      <a:pt x="174" y="440"/>
                    </a:lnTo>
                    <a:lnTo>
                      <a:pt x="176" y="444"/>
                    </a:lnTo>
                    <a:lnTo>
                      <a:pt x="177" y="449"/>
                    </a:lnTo>
                    <a:lnTo>
                      <a:pt x="178" y="452"/>
                    </a:lnTo>
                    <a:lnTo>
                      <a:pt x="179" y="456"/>
                    </a:lnTo>
                    <a:lnTo>
                      <a:pt x="180" y="459"/>
                    </a:lnTo>
                    <a:lnTo>
                      <a:pt x="180" y="461"/>
                    </a:lnTo>
                    <a:lnTo>
                      <a:pt x="181" y="464"/>
                    </a:lnTo>
                    <a:lnTo>
                      <a:pt x="182" y="468"/>
                    </a:lnTo>
                    <a:lnTo>
                      <a:pt x="183" y="470"/>
                    </a:lnTo>
                    <a:lnTo>
                      <a:pt x="183" y="473"/>
                    </a:lnTo>
                    <a:lnTo>
                      <a:pt x="184" y="475"/>
                    </a:lnTo>
                    <a:lnTo>
                      <a:pt x="184" y="477"/>
                    </a:lnTo>
                    <a:lnTo>
                      <a:pt x="185" y="479"/>
                    </a:lnTo>
                    <a:lnTo>
                      <a:pt x="185" y="481"/>
                    </a:lnTo>
                    <a:lnTo>
                      <a:pt x="186" y="485"/>
                    </a:lnTo>
                    <a:lnTo>
                      <a:pt x="186" y="488"/>
                    </a:lnTo>
                    <a:lnTo>
                      <a:pt x="186" y="490"/>
                    </a:lnTo>
                    <a:lnTo>
                      <a:pt x="187" y="492"/>
                    </a:lnTo>
                    <a:lnTo>
                      <a:pt x="187" y="494"/>
                    </a:lnTo>
                    <a:lnTo>
                      <a:pt x="187" y="496"/>
                    </a:lnTo>
                    <a:lnTo>
                      <a:pt x="188" y="499"/>
                    </a:lnTo>
                    <a:lnTo>
                      <a:pt x="188" y="501"/>
                    </a:lnTo>
                    <a:lnTo>
                      <a:pt x="188" y="504"/>
                    </a:lnTo>
                    <a:lnTo>
                      <a:pt x="188" y="507"/>
                    </a:lnTo>
                    <a:lnTo>
                      <a:pt x="189" y="510"/>
                    </a:lnTo>
                    <a:lnTo>
                      <a:pt x="189" y="513"/>
                    </a:lnTo>
                    <a:lnTo>
                      <a:pt x="189" y="516"/>
                    </a:lnTo>
                    <a:lnTo>
                      <a:pt x="189" y="520"/>
                    </a:lnTo>
                    <a:lnTo>
                      <a:pt x="190" y="523"/>
                    </a:lnTo>
                    <a:lnTo>
                      <a:pt x="190" y="528"/>
                    </a:lnTo>
                    <a:lnTo>
                      <a:pt x="190" y="533"/>
                    </a:lnTo>
                    <a:lnTo>
                      <a:pt x="190" y="536"/>
                    </a:lnTo>
                    <a:lnTo>
                      <a:pt x="192" y="540"/>
                    </a:lnTo>
                    <a:lnTo>
                      <a:pt x="192" y="543"/>
                    </a:lnTo>
                    <a:lnTo>
                      <a:pt x="192" y="547"/>
                    </a:lnTo>
                    <a:lnTo>
                      <a:pt x="192" y="549"/>
                    </a:lnTo>
                    <a:lnTo>
                      <a:pt x="193" y="552"/>
                    </a:lnTo>
                    <a:lnTo>
                      <a:pt x="193" y="554"/>
                    </a:lnTo>
                    <a:lnTo>
                      <a:pt x="193" y="557"/>
                    </a:lnTo>
                    <a:lnTo>
                      <a:pt x="193" y="559"/>
                    </a:lnTo>
                    <a:lnTo>
                      <a:pt x="193" y="561"/>
                    </a:lnTo>
                    <a:lnTo>
                      <a:pt x="194" y="563"/>
                    </a:lnTo>
                    <a:lnTo>
                      <a:pt x="194" y="564"/>
                    </a:lnTo>
                    <a:lnTo>
                      <a:pt x="194" y="567"/>
                    </a:lnTo>
                    <a:lnTo>
                      <a:pt x="194" y="569"/>
                    </a:lnTo>
                    <a:lnTo>
                      <a:pt x="194" y="570"/>
                    </a:lnTo>
                    <a:lnTo>
                      <a:pt x="195" y="572"/>
                    </a:lnTo>
                    <a:lnTo>
                      <a:pt x="195" y="573"/>
                    </a:lnTo>
                    <a:lnTo>
                      <a:pt x="195" y="576"/>
                    </a:lnTo>
                    <a:lnTo>
                      <a:pt x="195" y="577"/>
                    </a:lnTo>
                    <a:lnTo>
                      <a:pt x="196" y="579"/>
                    </a:lnTo>
                    <a:lnTo>
                      <a:pt x="196" y="580"/>
                    </a:lnTo>
                    <a:lnTo>
                      <a:pt x="196" y="582"/>
                    </a:lnTo>
                    <a:lnTo>
                      <a:pt x="196" y="583"/>
                    </a:lnTo>
                    <a:lnTo>
                      <a:pt x="197" y="586"/>
                    </a:lnTo>
                    <a:lnTo>
                      <a:pt x="197" y="588"/>
                    </a:lnTo>
                    <a:lnTo>
                      <a:pt x="197" y="589"/>
                    </a:lnTo>
                    <a:lnTo>
                      <a:pt x="198" y="591"/>
                    </a:lnTo>
                    <a:lnTo>
                      <a:pt x="198" y="593"/>
                    </a:lnTo>
                    <a:lnTo>
                      <a:pt x="199" y="595"/>
                    </a:lnTo>
                    <a:lnTo>
                      <a:pt x="199" y="597"/>
                    </a:lnTo>
                    <a:lnTo>
                      <a:pt x="199" y="600"/>
                    </a:lnTo>
                    <a:lnTo>
                      <a:pt x="200" y="602"/>
                    </a:lnTo>
                    <a:lnTo>
                      <a:pt x="200" y="605"/>
                    </a:lnTo>
                    <a:lnTo>
                      <a:pt x="201" y="607"/>
                    </a:lnTo>
                    <a:lnTo>
                      <a:pt x="201" y="609"/>
                    </a:lnTo>
                    <a:lnTo>
                      <a:pt x="201" y="611"/>
                    </a:lnTo>
                    <a:lnTo>
                      <a:pt x="202" y="612"/>
                    </a:lnTo>
                    <a:lnTo>
                      <a:pt x="202" y="614"/>
                    </a:lnTo>
                    <a:lnTo>
                      <a:pt x="202" y="616"/>
                    </a:lnTo>
                    <a:lnTo>
                      <a:pt x="202" y="618"/>
                    </a:lnTo>
                    <a:lnTo>
                      <a:pt x="203" y="620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3" y="628"/>
                    </a:lnTo>
                    <a:lnTo>
                      <a:pt x="203" y="630"/>
                    </a:lnTo>
                    <a:lnTo>
                      <a:pt x="203" y="631"/>
                    </a:lnTo>
                    <a:lnTo>
                      <a:pt x="203" y="633"/>
                    </a:lnTo>
                    <a:lnTo>
                      <a:pt x="203" y="636"/>
                    </a:lnTo>
                    <a:lnTo>
                      <a:pt x="203" y="638"/>
                    </a:lnTo>
                    <a:lnTo>
                      <a:pt x="203" y="640"/>
                    </a:lnTo>
                    <a:lnTo>
                      <a:pt x="203" y="644"/>
                    </a:lnTo>
                    <a:lnTo>
                      <a:pt x="203" y="646"/>
                    </a:lnTo>
                    <a:lnTo>
                      <a:pt x="203" y="649"/>
                    </a:lnTo>
                    <a:lnTo>
                      <a:pt x="203" y="652"/>
                    </a:lnTo>
                    <a:lnTo>
                      <a:pt x="203" y="655"/>
                    </a:lnTo>
                    <a:lnTo>
                      <a:pt x="203" y="659"/>
                    </a:lnTo>
                    <a:lnTo>
                      <a:pt x="202" y="663"/>
                    </a:lnTo>
                    <a:lnTo>
                      <a:pt x="202" y="668"/>
                    </a:lnTo>
                    <a:lnTo>
                      <a:pt x="202" y="673"/>
                    </a:lnTo>
                    <a:lnTo>
                      <a:pt x="202" y="677"/>
                    </a:lnTo>
                    <a:lnTo>
                      <a:pt x="201" y="683"/>
                    </a:lnTo>
                    <a:lnTo>
                      <a:pt x="201" y="688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92" name="Freeform 23">
                <a:extLst>
                  <a:ext uri="{FF2B5EF4-FFF2-40B4-BE49-F238E27FC236}">
                    <a16:creationId xmlns:a16="http://schemas.microsoft.com/office/drawing/2014/main" id="{2DC0D1D8-EA75-FE45-88E2-A0F50F39E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666" y="1964080"/>
                <a:ext cx="74498" cy="270746"/>
              </a:xfrm>
              <a:custGeom>
                <a:avLst/>
                <a:gdLst>
                  <a:gd name="T0" fmla="*/ 0 w 203"/>
                  <a:gd name="T1" fmla="*/ 0 h 686"/>
                  <a:gd name="T2" fmla="*/ 0 w 203"/>
                  <a:gd name="T3" fmla="*/ 0 h 686"/>
                  <a:gd name="T4" fmla="*/ 0 w 203"/>
                  <a:gd name="T5" fmla="*/ 0 h 686"/>
                  <a:gd name="T6" fmla="*/ 0 w 203"/>
                  <a:gd name="T7" fmla="*/ 0 h 686"/>
                  <a:gd name="T8" fmla="*/ 0 w 203"/>
                  <a:gd name="T9" fmla="*/ 0 h 686"/>
                  <a:gd name="T10" fmla="*/ 0 w 203"/>
                  <a:gd name="T11" fmla="*/ 0 h 686"/>
                  <a:gd name="T12" fmla="*/ 0 w 203"/>
                  <a:gd name="T13" fmla="*/ 0 h 686"/>
                  <a:gd name="T14" fmla="*/ 0 w 203"/>
                  <a:gd name="T15" fmla="*/ 0 h 686"/>
                  <a:gd name="T16" fmla="*/ 0 w 203"/>
                  <a:gd name="T17" fmla="*/ 0 h 686"/>
                  <a:gd name="T18" fmla="*/ 0 w 203"/>
                  <a:gd name="T19" fmla="*/ 0 h 686"/>
                  <a:gd name="T20" fmla="*/ 0 w 203"/>
                  <a:gd name="T21" fmla="*/ 0 h 686"/>
                  <a:gd name="T22" fmla="*/ 0 w 203"/>
                  <a:gd name="T23" fmla="*/ 0 h 686"/>
                  <a:gd name="T24" fmla="*/ 0 w 203"/>
                  <a:gd name="T25" fmla="*/ 0 h 686"/>
                  <a:gd name="T26" fmla="*/ 0 w 203"/>
                  <a:gd name="T27" fmla="*/ 0 h 686"/>
                  <a:gd name="T28" fmla="*/ 0 w 203"/>
                  <a:gd name="T29" fmla="*/ 0 h 686"/>
                  <a:gd name="T30" fmla="*/ 0 w 203"/>
                  <a:gd name="T31" fmla="*/ 0 h 686"/>
                  <a:gd name="T32" fmla="*/ 0 w 203"/>
                  <a:gd name="T33" fmla="*/ 0 h 686"/>
                  <a:gd name="T34" fmla="*/ 0 w 203"/>
                  <a:gd name="T35" fmla="*/ 0 h 686"/>
                  <a:gd name="T36" fmla="*/ 0 w 203"/>
                  <a:gd name="T37" fmla="*/ 0 h 686"/>
                  <a:gd name="T38" fmla="*/ 0 w 203"/>
                  <a:gd name="T39" fmla="*/ 0 h 686"/>
                  <a:gd name="T40" fmla="*/ 0 w 203"/>
                  <a:gd name="T41" fmla="*/ 0 h 686"/>
                  <a:gd name="T42" fmla="*/ 0 w 203"/>
                  <a:gd name="T43" fmla="*/ 0 h 686"/>
                  <a:gd name="T44" fmla="*/ 0 w 203"/>
                  <a:gd name="T45" fmla="*/ 0 h 686"/>
                  <a:gd name="T46" fmla="*/ 0 w 203"/>
                  <a:gd name="T47" fmla="*/ 0 h 686"/>
                  <a:gd name="T48" fmla="*/ 0 w 203"/>
                  <a:gd name="T49" fmla="*/ 0 h 686"/>
                  <a:gd name="T50" fmla="*/ 0 w 203"/>
                  <a:gd name="T51" fmla="*/ 0 h 686"/>
                  <a:gd name="T52" fmla="*/ 0 w 203"/>
                  <a:gd name="T53" fmla="*/ 0 h 686"/>
                  <a:gd name="T54" fmla="*/ 0 w 203"/>
                  <a:gd name="T55" fmla="*/ 0 h 686"/>
                  <a:gd name="T56" fmla="*/ 0 w 203"/>
                  <a:gd name="T57" fmla="*/ 0 h 686"/>
                  <a:gd name="T58" fmla="*/ 0 w 203"/>
                  <a:gd name="T59" fmla="*/ 0 h 686"/>
                  <a:gd name="T60" fmla="*/ 0 w 203"/>
                  <a:gd name="T61" fmla="*/ 0 h 686"/>
                  <a:gd name="T62" fmla="*/ 0 w 203"/>
                  <a:gd name="T63" fmla="*/ 0 h 686"/>
                  <a:gd name="T64" fmla="*/ 0 w 203"/>
                  <a:gd name="T65" fmla="*/ 0 h 686"/>
                  <a:gd name="T66" fmla="*/ 0 w 203"/>
                  <a:gd name="T67" fmla="*/ 0 h 686"/>
                  <a:gd name="T68" fmla="*/ 0 w 203"/>
                  <a:gd name="T69" fmla="*/ 0 h 686"/>
                  <a:gd name="T70" fmla="*/ 0 w 203"/>
                  <a:gd name="T71" fmla="*/ 0 h 686"/>
                  <a:gd name="T72" fmla="*/ 0 w 203"/>
                  <a:gd name="T73" fmla="*/ 0 h 686"/>
                  <a:gd name="T74" fmla="*/ 0 w 203"/>
                  <a:gd name="T75" fmla="*/ 0 h 686"/>
                  <a:gd name="T76" fmla="*/ 0 w 203"/>
                  <a:gd name="T77" fmla="*/ 0 h 686"/>
                  <a:gd name="T78" fmla="*/ 0 w 203"/>
                  <a:gd name="T79" fmla="*/ 0 h 686"/>
                  <a:gd name="T80" fmla="*/ 0 w 203"/>
                  <a:gd name="T81" fmla="*/ 0 h 686"/>
                  <a:gd name="T82" fmla="*/ 0 w 203"/>
                  <a:gd name="T83" fmla="*/ 0 h 686"/>
                  <a:gd name="T84" fmla="*/ 0 w 203"/>
                  <a:gd name="T85" fmla="*/ 0 h 686"/>
                  <a:gd name="T86" fmla="*/ 0 w 203"/>
                  <a:gd name="T87" fmla="*/ 0 h 686"/>
                  <a:gd name="T88" fmla="*/ 0 w 203"/>
                  <a:gd name="T89" fmla="*/ 0 h 686"/>
                  <a:gd name="T90" fmla="*/ 0 w 203"/>
                  <a:gd name="T91" fmla="*/ 0 h 686"/>
                  <a:gd name="T92" fmla="*/ 0 w 203"/>
                  <a:gd name="T93" fmla="*/ 0 h 686"/>
                  <a:gd name="T94" fmla="*/ 0 w 203"/>
                  <a:gd name="T95" fmla="*/ 0 h 686"/>
                  <a:gd name="T96" fmla="*/ 0 w 203"/>
                  <a:gd name="T97" fmla="*/ 0 h 686"/>
                  <a:gd name="T98" fmla="*/ 0 w 203"/>
                  <a:gd name="T99" fmla="*/ 0 h 686"/>
                  <a:gd name="T100" fmla="*/ 0 w 203"/>
                  <a:gd name="T101" fmla="*/ 0 h 686"/>
                  <a:gd name="T102" fmla="*/ 0 w 203"/>
                  <a:gd name="T103" fmla="*/ 0 h 686"/>
                  <a:gd name="T104" fmla="*/ 0 w 203"/>
                  <a:gd name="T105" fmla="*/ 0 h 686"/>
                  <a:gd name="T106" fmla="*/ 0 w 203"/>
                  <a:gd name="T107" fmla="*/ 0 h 686"/>
                  <a:gd name="T108" fmla="*/ 0 w 203"/>
                  <a:gd name="T109" fmla="*/ 0 h 686"/>
                  <a:gd name="T110" fmla="*/ 0 w 203"/>
                  <a:gd name="T111" fmla="*/ 0 h 686"/>
                  <a:gd name="T112" fmla="*/ 0 w 203"/>
                  <a:gd name="T113" fmla="*/ 0 h 6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6"/>
                  <a:gd name="T173" fmla="*/ 203 w 203"/>
                  <a:gd name="T174" fmla="*/ 686 h 6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6">
                    <a:moveTo>
                      <a:pt x="0" y="686"/>
                    </a:moveTo>
                    <a:lnTo>
                      <a:pt x="4" y="679"/>
                    </a:lnTo>
                    <a:lnTo>
                      <a:pt x="8" y="672"/>
                    </a:lnTo>
                    <a:lnTo>
                      <a:pt x="12" y="665"/>
                    </a:lnTo>
                    <a:lnTo>
                      <a:pt x="15" y="660"/>
                    </a:lnTo>
                    <a:lnTo>
                      <a:pt x="19" y="652"/>
                    </a:lnTo>
                    <a:lnTo>
                      <a:pt x="22" y="647"/>
                    </a:lnTo>
                    <a:lnTo>
                      <a:pt x="24" y="643"/>
                    </a:lnTo>
                    <a:lnTo>
                      <a:pt x="27" y="638"/>
                    </a:lnTo>
                    <a:lnTo>
                      <a:pt x="29" y="633"/>
                    </a:lnTo>
                    <a:lnTo>
                      <a:pt x="31" y="629"/>
                    </a:lnTo>
                    <a:lnTo>
                      <a:pt x="34" y="626"/>
                    </a:lnTo>
                    <a:lnTo>
                      <a:pt x="37" y="622"/>
                    </a:lnTo>
                    <a:lnTo>
                      <a:pt x="39" y="619"/>
                    </a:lnTo>
                    <a:lnTo>
                      <a:pt x="40" y="615"/>
                    </a:lnTo>
                    <a:lnTo>
                      <a:pt x="42" y="612"/>
                    </a:lnTo>
                    <a:lnTo>
                      <a:pt x="43" y="608"/>
                    </a:lnTo>
                    <a:lnTo>
                      <a:pt x="45" y="605"/>
                    </a:lnTo>
                    <a:lnTo>
                      <a:pt x="46" y="603"/>
                    </a:lnTo>
                    <a:lnTo>
                      <a:pt x="47" y="600"/>
                    </a:lnTo>
                    <a:lnTo>
                      <a:pt x="48" y="597"/>
                    </a:lnTo>
                    <a:lnTo>
                      <a:pt x="50" y="594"/>
                    </a:lnTo>
                    <a:lnTo>
                      <a:pt x="51" y="592"/>
                    </a:lnTo>
                    <a:lnTo>
                      <a:pt x="52" y="589"/>
                    </a:lnTo>
                    <a:lnTo>
                      <a:pt x="53" y="587"/>
                    </a:lnTo>
                    <a:lnTo>
                      <a:pt x="54" y="584"/>
                    </a:lnTo>
                    <a:lnTo>
                      <a:pt x="55" y="581"/>
                    </a:lnTo>
                    <a:lnTo>
                      <a:pt x="57" y="579"/>
                    </a:lnTo>
                    <a:lnTo>
                      <a:pt x="59" y="575"/>
                    </a:lnTo>
                    <a:lnTo>
                      <a:pt x="60" y="572"/>
                    </a:lnTo>
                    <a:lnTo>
                      <a:pt x="61" y="568"/>
                    </a:lnTo>
                    <a:lnTo>
                      <a:pt x="63" y="564"/>
                    </a:lnTo>
                    <a:lnTo>
                      <a:pt x="64" y="560"/>
                    </a:lnTo>
                    <a:lnTo>
                      <a:pt x="66" y="556"/>
                    </a:lnTo>
                    <a:lnTo>
                      <a:pt x="67" y="552"/>
                    </a:lnTo>
                    <a:lnTo>
                      <a:pt x="68" y="549"/>
                    </a:lnTo>
                    <a:lnTo>
                      <a:pt x="70" y="546"/>
                    </a:lnTo>
                    <a:lnTo>
                      <a:pt x="71" y="543"/>
                    </a:lnTo>
                    <a:lnTo>
                      <a:pt x="72" y="541"/>
                    </a:lnTo>
                    <a:lnTo>
                      <a:pt x="73" y="537"/>
                    </a:lnTo>
                    <a:lnTo>
                      <a:pt x="74" y="535"/>
                    </a:lnTo>
                    <a:lnTo>
                      <a:pt x="76" y="532"/>
                    </a:lnTo>
                    <a:lnTo>
                      <a:pt x="77" y="530"/>
                    </a:lnTo>
                    <a:lnTo>
                      <a:pt x="78" y="528"/>
                    </a:lnTo>
                    <a:lnTo>
                      <a:pt x="80" y="526"/>
                    </a:lnTo>
                    <a:lnTo>
                      <a:pt x="80" y="524"/>
                    </a:lnTo>
                    <a:lnTo>
                      <a:pt x="81" y="521"/>
                    </a:lnTo>
                    <a:lnTo>
                      <a:pt x="82" y="518"/>
                    </a:lnTo>
                    <a:lnTo>
                      <a:pt x="83" y="516"/>
                    </a:lnTo>
                    <a:lnTo>
                      <a:pt x="84" y="514"/>
                    </a:lnTo>
                    <a:lnTo>
                      <a:pt x="85" y="511"/>
                    </a:lnTo>
                    <a:lnTo>
                      <a:pt x="85" y="509"/>
                    </a:lnTo>
                    <a:lnTo>
                      <a:pt x="86" y="507"/>
                    </a:lnTo>
                    <a:lnTo>
                      <a:pt x="87" y="505"/>
                    </a:lnTo>
                    <a:lnTo>
                      <a:pt x="88" y="502"/>
                    </a:lnTo>
                    <a:lnTo>
                      <a:pt x="89" y="499"/>
                    </a:lnTo>
                    <a:lnTo>
                      <a:pt x="90" y="496"/>
                    </a:lnTo>
                    <a:lnTo>
                      <a:pt x="91" y="493"/>
                    </a:lnTo>
                    <a:lnTo>
                      <a:pt x="93" y="490"/>
                    </a:lnTo>
                    <a:lnTo>
                      <a:pt x="95" y="487"/>
                    </a:lnTo>
                    <a:lnTo>
                      <a:pt x="96" y="483"/>
                    </a:lnTo>
                    <a:lnTo>
                      <a:pt x="98" y="479"/>
                    </a:lnTo>
                    <a:lnTo>
                      <a:pt x="99" y="474"/>
                    </a:lnTo>
                    <a:lnTo>
                      <a:pt x="101" y="470"/>
                    </a:lnTo>
                    <a:lnTo>
                      <a:pt x="102" y="465"/>
                    </a:lnTo>
                    <a:lnTo>
                      <a:pt x="104" y="460"/>
                    </a:lnTo>
                    <a:lnTo>
                      <a:pt x="106" y="456"/>
                    </a:lnTo>
                    <a:lnTo>
                      <a:pt x="107" y="452"/>
                    </a:lnTo>
                    <a:lnTo>
                      <a:pt x="108" y="448"/>
                    </a:lnTo>
                    <a:lnTo>
                      <a:pt x="110" y="445"/>
                    </a:lnTo>
                    <a:lnTo>
                      <a:pt x="111" y="440"/>
                    </a:lnTo>
                    <a:lnTo>
                      <a:pt x="112" y="437"/>
                    </a:lnTo>
                    <a:lnTo>
                      <a:pt x="113" y="434"/>
                    </a:lnTo>
                    <a:lnTo>
                      <a:pt x="115" y="432"/>
                    </a:lnTo>
                    <a:lnTo>
                      <a:pt x="116" y="428"/>
                    </a:lnTo>
                    <a:lnTo>
                      <a:pt x="117" y="425"/>
                    </a:lnTo>
                    <a:lnTo>
                      <a:pt x="118" y="422"/>
                    </a:lnTo>
                    <a:lnTo>
                      <a:pt x="119" y="420"/>
                    </a:lnTo>
                    <a:lnTo>
                      <a:pt x="120" y="417"/>
                    </a:lnTo>
                    <a:lnTo>
                      <a:pt x="120" y="415"/>
                    </a:lnTo>
                    <a:lnTo>
                      <a:pt x="121" y="413"/>
                    </a:lnTo>
                    <a:lnTo>
                      <a:pt x="122" y="410"/>
                    </a:lnTo>
                    <a:lnTo>
                      <a:pt x="124" y="408"/>
                    </a:lnTo>
                    <a:lnTo>
                      <a:pt x="124" y="406"/>
                    </a:lnTo>
                    <a:lnTo>
                      <a:pt x="125" y="403"/>
                    </a:lnTo>
                    <a:lnTo>
                      <a:pt x="126" y="400"/>
                    </a:lnTo>
                    <a:lnTo>
                      <a:pt x="127" y="398"/>
                    </a:lnTo>
                    <a:lnTo>
                      <a:pt x="128" y="395"/>
                    </a:lnTo>
                    <a:lnTo>
                      <a:pt x="129" y="392"/>
                    </a:lnTo>
                    <a:lnTo>
                      <a:pt x="129" y="389"/>
                    </a:lnTo>
                    <a:lnTo>
                      <a:pt x="130" y="385"/>
                    </a:lnTo>
                    <a:lnTo>
                      <a:pt x="131" y="381"/>
                    </a:lnTo>
                    <a:lnTo>
                      <a:pt x="132" y="378"/>
                    </a:lnTo>
                    <a:lnTo>
                      <a:pt x="135" y="374"/>
                    </a:lnTo>
                    <a:lnTo>
                      <a:pt x="136" y="370"/>
                    </a:lnTo>
                    <a:lnTo>
                      <a:pt x="137" y="366"/>
                    </a:lnTo>
                    <a:lnTo>
                      <a:pt x="138" y="361"/>
                    </a:lnTo>
                    <a:lnTo>
                      <a:pt x="140" y="356"/>
                    </a:lnTo>
                    <a:lnTo>
                      <a:pt x="141" y="352"/>
                    </a:lnTo>
                    <a:lnTo>
                      <a:pt x="142" y="348"/>
                    </a:lnTo>
                    <a:lnTo>
                      <a:pt x="143" y="344"/>
                    </a:lnTo>
                    <a:lnTo>
                      <a:pt x="144" y="339"/>
                    </a:lnTo>
                    <a:lnTo>
                      <a:pt x="145" y="336"/>
                    </a:lnTo>
                    <a:lnTo>
                      <a:pt x="146" y="333"/>
                    </a:lnTo>
                    <a:lnTo>
                      <a:pt x="147" y="330"/>
                    </a:lnTo>
                    <a:lnTo>
                      <a:pt x="148" y="327"/>
                    </a:lnTo>
                    <a:lnTo>
                      <a:pt x="149" y="323"/>
                    </a:lnTo>
                    <a:lnTo>
                      <a:pt x="150" y="321"/>
                    </a:lnTo>
                    <a:lnTo>
                      <a:pt x="151" y="318"/>
                    </a:lnTo>
                    <a:lnTo>
                      <a:pt x="151" y="316"/>
                    </a:lnTo>
                    <a:lnTo>
                      <a:pt x="152" y="314"/>
                    </a:lnTo>
                    <a:lnTo>
                      <a:pt x="154" y="311"/>
                    </a:lnTo>
                    <a:lnTo>
                      <a:pt x="154" y="309"/>
                    </a:lnTo>
                    <a:lnTo>
                      <a:pt x="155" y="306"/>
                    </a:lnTo>
                    <a:lnTo>
                      <a:pt x="156" y="304"/>
                    </a:lnTo>
                    <a:lnTo>
                      <a:pt x="157" y="301"/>
                    </a:lnTo>
                    <a:lnTo>
                      <a:pt x="157" y="299"/>
                    </a:lnTo>
                    <a:lnTo>
                      <a:pt x="158" y="295"/>
                    </a:lnTo>
                    <a:lnTo>
                      <a:pt x="159" y="293"/>
                    </a:lnTo>
                    <a:lnTo>
                      <a:pt x="160" y="290"/>
                    </a:lnTo>
                    <a:lnTo>
                      <a:pt x="161" y="286"/>
                    </a:lnTo>
                    <a:lnTo>
                      <a:pt x="162" y="284"/>
                    </a:lnTo>
                    <a:lnTo>
                      <a:pt x="163" y="280"/>
                    </a:lnTo>
                    <a:lnTo>
                      <a:pt x="164" y="277"/>
                    </a:lnTo>
                    <a:lnTo>
                      <a:pt x="165" y="274"/>
                    </a:lnTo>
                    <a:lnTo>
                      <a:pt x="166" y="270"/>
                    </a:lnTo>
                    <a:lnTo>
                      <a:pt x="167" y="265"/>
                    </a:lnTo>
                    <a:lnTo>
                      <a:pt x="169" y="261"/>
                    </a:lnTo>
                    <a:lnTo>
                      <a:pt x="171" y="257"/>
                    </a:lnTo>
                    <a:lnTo>
                      <a:pt x="173" y="252"/>
                    </a:lnTo>
                    <a:lnTo>
                      <a:pt x="174" y="246"/>
                    </a:lnTo>
                    <a:lnTo>
                      <a:pt x="176" y="242"/>
                    </a:lnTo>
                    <a:lnTo>
                      <a:pt x="177" y="239"/>
                    </a:lnTo>
                    <a:lnTo>
                      <a:pt x="178" y="235"/>
                    </a:lnTo>
                    <a:lnTo>
                      <a:pt x="179" y="232"/>
                    </a:lnTo>
                    <a:lnTo>
                      <a:pt x="180" y="228"/>
                    </a:lnTo>
                    <a:lnTo>
                      <a:pt x="180" y="225"/>
                    </a:lnTo>
                    <a:lnTo>
                      <a:pt x="181" y="223"/>
                    </a:lnTo>
                    <a:lnTo>
                      <a:pt x="182" y="220"/>
                    </a:lnTo>
                    <a:lnTo>
                      <a:pt x="183" y="218"/>
                    </a:lnTo>
                    <a:lnTo>
                      <a:pt x="183" y="215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5" y="208"/>
                    </a:lnTo>
                    <a:lnTo>
                      <a:pt x="185" y="204"/>
                    </a:lnTo>
                    <a:lnTo>
                      <a:pt x="186" y="202"/>
                    </a:lnTo>
                    <a:lnTo>
                      <a:pt x="186" y="200"/>
                    </a:lnTo>
                    <a:lnTo>
                      <a:pt x="186" y="198"/>
                    </a:lnTo>
                    <a:lnTo>
                      <a:pt x="187" y="196"/>
                    </a:lnTo>
                    <a:lnTo>
                      <a:pt x="187" y="194"/>
                    </a:lnTo>
                    <a:lnTo>
                      <a:pt x="187" y="192"/>
                    </a:lnTo>
                    <a:lnTo>
                      <a:pt x="188" y="188"/>
                    </a:lnTo>
                    <a:lnTo>
                      <a:pt x="188" y="186"/>
                    </a:lnTo>
                    <a:lnTo>
                      <a:pt x="188" y="183"/>
                    </a:lnTo>
                    <a:lnTo>
                      <a:pt x="188" y="181"/>
                    </a:lnTo>
                    <a:lnTo>
                      <a:pt x="189" y="178"/>
                    </a:lnTo>
                    <a:lnTo>
                      <a:pt x="189" y="175"/>
                    </a:lnTo>
                    <a:lnTo>
                      <a:pt x="189" y="172"/>
                    </a:lnTo>
                    <a:lnTo>
                      <a:pt x="189" y="167"/>
                    </a:lnTo>
                    <a:lnTo>
                      <a:pt x="190" y="164"/>
                    </a:lnTo>
                    <a:lnTo>
                      <a:pt x="190" y="159"/>
                    </a:lnTo>
                    <a:lnTo>
                      <a:pt x="190" y="155"/>
                    </a:lnTo>
                    <a:lnTo>
                      <a:pt x="190" y="152"/>
                    </a:lnTo>
                    <a:lnTo>
                      <a:pt x="192" y="147"/>
                    </a:lnTo>
                    <a:lnTo>
                      <a:pt x="192" y="144"/>
                    </a:lnTo>
                    <a:lnTo>
                      <a:pt x="192" y="141"/>
                    </a:lnTo>
                    <a:lnTo>
                      <a:pt x="192" y="139"/>
                    </a:lnTo>
                    <a:lnTo>
                      <a:pt x="193" y="136"/>
                    </a:lnTo>
                    <a:lnTo>
                      <a:pt x="193" y="134"/>
                    </a:lnTo>
                    <a:lnTo>
                      <a:pt x="193" y="130"/>
                    </a:lnTo>
                    <a:lnTo>
                      <a:pt x="193" y="128"/>
                    </a:lnTo>
                    <a:lnTo>
                      <a:pt x="193" y="126"/>
                    </a:lnTo>
                    <a:lnTo>
                      <a:pt x="194" y="124"/>
                    </a:lnTo>
                    <a:lnTo>
                      <a:pt x="194" y="123"/>
                    </a:lnTo>
                    <a:lnTo>
                      <a:pt x="194" y="121"/>
                    </a:lnTo>
                    <a:lnTo>
                      <a:pt x="194" y="119"/>
                    </a:lnTo>
                    <a:lnTo>
                      <a:pt x="194" y="118"/>
                    </a:lnTo>
                    <a:lnTo>
                      <a:pt x="195" y="115"/>
                    </a:lnTo>
                    <a:lnTo>
                      <a:pt x="195" y="114"/>
                    </a:lnTo>
                    <a:lnTo>
                      <a:pt x="195" y="111"/>
                    </a:lnTo>
                    <a:lnTo>
                      <a:pt x="195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6" y="105"/>
                    </a:lnTo>
                    <a:lnTo>
                      <a:pt x="196" y="104"/>
                    </a:lnTo>
                    <a:lnTo>
                      <a:pt x="197" y="102"/>
                    </a:lnTo>
                    <a:lnTo>
                      <a:pt x="197" y="100"/>
                    </a:lnTo>
                    <a:lnTo>
                      <a:pt x="197" y="99"/>
                    </a:lnTo>
                    <a:lnTo>
                      <a:pt x="198" y="97"/>
                    </a:lnTo>
                    <a:lnTo>
                      <a:pt x="198" y="95"/>
                    </a:lnTo>
                    <a:lnTo>
                      <a:pt x="199" y="92"/>
                    </a:lnTo>
                    <a:lnTo>
                      <a:pt x="199" y="90"/>
                    </a:lnTo>
                    <a:lnTo>
                      <a:pt x="199" y="87"/>
                    </a:lnTo>
                    <a:lnTo>
                      <a:pt x="200" y="85"/>
                    </a:lnTo>
                    <a:lnTo>
                      <a:pt x="200" y="83"/>
                    </a:lnTo>
                    <a:lnTo>
                      <a:pt x="201" y="81"/>
                    </a:lnTo>
                    <a:lnTo>
                      <a:pt x="201" y="79"/>
                    </a:lnTo>
                    <a:lnTo>
                      <a:pt x="201" y="77"/>
                    </a:lnTo>
                    <a:lnTo>
                      <a:pt x="202" y="75"/>
                    </a:lnTo>
                    <a:lnTo>
                      <a:pt x="202" y="73"/>
                    </a:lnTo>
                    <a:lnTo>
                      <a:pt x="202" y="71"/>
                    </a:lnTo>
                    <a:lnTo>
                      <a:pt x="202" y="68"/>
                    </a:lnTo>
                    <a:lnTo>
                      <a:pt x="203" y="67"/>
                    </a:lnTo>
                    <a:lnTo>
                      <a:pt x="203" y="65"/>
                    </a:lnTo>
                    <a:lnTo>
                      <a:pt x="203" y="64"/>
                    </a:lnTo>
                    <a:lnTo>
                      <a:pt x="203" y="62"/>
                    </a:lnTo>
                    <a:lnTo>
                      <a:pt x="203" y="60"/>
                    </a:lnTo>
                    <a:lnTo>
                      <a:pt x="203" y="58"/>
                    </a:lnTo>
                    <a:lnTo>
                      <a:pt x="203" y="56"/>
                    </a:lnTo>
                    <a:lnTo>
                      <a:pt x="203" y="55"/>
                    </a:lnTo>
                    <a:lnTo>
                      <a:pt x="203" y="51"/>
                    </a:lnTo>
                    <a:lnTo>
                      <a:pt x="203" y="49"/>
                    </a:lnTo>
                    <a:lnTo>
                      <a:pt x="203" y="47"/>
                    </a:lnTo>
                    <a:lnTo>
                      <a:pt x="203" y="44"/>
                    </a:lnTo>
                    <a:lnTo>
                      <a:pt x="203" y="42"/>
                    </a:lnTo>
                    <a:lnTo>
                      <a:pt x="203" y="39"/>
                    </a:lnTo>
                    <a:lnTo>
                      <a:pt x="203" y="36"/>
                    </a:lnTo>
                    <a:lnTo>
                      <a:pt x="203" y="32"/>
                    </a:lnTo>
                    <a:lnTo>
                      <a:pt x="203" y="28"/>
                    </a:lnTo>
                    <a:lnTo>
                      <a:pt x="202" y="24"/>
                    </a:lnTo>
                    <a:lnTo>
                      <a:pt x="202" y="20"/>
                    </a:lnTo>
                    <a:lnTo>
                      <a:pt x="202" y="14"/>
                    </a:lnTo>
                    <a:lnTo>
                      <a:pt x="202" y="10"/>
                    </a:lnTo>
                    <a:lnTo>
                      <a:pt x="201" y="5"/>
                    </a:lnTo>
                    <a:lnTo>
                      <a:pt x="201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2777" name="Freeform 41">
              <a:extLst>
                <a:ext uri="{FF2B5EF4-FFF2-40B4-BE49-F238E27FC236}">
                  <a16:creationId xmlns:a16="http://schemas.microsoft.com/office/drawing/2014/main" id="{85F9F1D9-ABC4-7D4A-A95C-218D92503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33" y="1981124"/>
              <a:ext cx="7777361" cy="970970"/>
            </a:xfrm>
            <a:custGeom>
              <a:avLst/>
              <a:gdLst>
                <a:gd name="T0" fmla="*/ 2147483646 w 10011"/>
                <a:gd name="T1" fmla="*/ 2147483646 h 4333"/>
                <a:gd name="T2" fmla="*/ 2147483646 w 10011"/>
                <a:gd name="T3" fmla="*/ 0 h 4333"/>
                <a:gd name="T4" fmla="*/ 0 w 10011"/>
                <a:gd name="T5" fmla="*/ 0 h 4333"/>
                <a:gd name="T6" fmla="*/ 2147483646 w 10011"/>
                <a:gd name="T7" fmla="*/ 2147483646 h 43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11" h="4333">
                  <a:moveTo>
                    <a:pt x="10011" y="4333"/>
                  </a:moveTo>
                  <a:cubicBezTo>
                    <a:pt x="10007" y="2889"/>
                    <a:pt x="10004" y="1444"/>
                    <a:pt x="10000" y="0"/>
                  </a:cubicBezTo>
                  <a:lnTo>
                    <a:pt x="0" y="0"/>
                  </a:lnTo>
                  <a:cubicBezTo>
                    <a:pt x="3" y="506"/>
                    <a:pt x="5" y="1693"/>
                    <a:pt x="8" y="2199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8" name="Freeform 64">
              <a:extLst>
                <a:ext uri="{FF2B5EF4-FFF2-40B4-BE49-F238E27FC236}">
                  <a16:creationId xmlns:a16="http://schemas.microsoft.com/office/drawing/2014/main" id="{634BF7FB-33B1-2448-9948-8D07856A2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8865" y="2902924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79" name="Line 13">
              <a:extLst>
                <a:ext uri="{FF2B5EF4-FFF2-40B4-BE49-F238E27FC236}">
                  <a16:creationId xmlns:a16="http://schemas.microsoft.com/office/drawing/2014/main" id="{C3FA27A8-DFFD-E645-9954-C39AF48FCD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45948" y="2590644"/>
              <a:ext cx="929518" cy="1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0" name="Freeform 65">
              <a:extLst>
                <a:ext uri="{FF2B5EF4-FFF2-40B4-BE49-F238E27FC236}">
                  <a16:creationId xmlns:a16="http://schemas.microsoft.com/office/drawing/2014/main" id="{A7D2406B-1ADA-CA43-AA29-7B948D183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911" y="2575353"/>
              <a:ext cx="63755" cy="45719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81" name="Line 13">
              <a:extLst>
                <a:ext uri="{FF2B5EF4-FFF2-40B4-BE49-F238E27FC236}">
                  <a16:creationId xmlns:a16="http://schemas.microsoft.com/office/drawing/2014/main" id="{7E9E126F-885D-6147-9382-4626E39A23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5216" y="2724523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2" name="Line 13">
              <a:extLst>
                <a:ext uri="{FF2B5EF4-FFF2-40B4-BE49-F238E27FC236}">
                  <a16:creationId xmlns:a16="http://schemas.microsoft.com/office/drawing/2014/main" id="{60C261F4-A7CA-5644-800B-7A1EC404B2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6599" y="2470524"/>
              <a:ext cx="347869" cy="174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3" name="Line 4">
              <a:extLst>
                <a:ext uri="{FF2B5EF4-FFF2-40B4-BE49-F238E27FC236}">
                  <a16:creationId xmlns:a16="http://schemas.microsoft.com/office/drawing/2014/main" id="{3A01DD2A-10B7-6F44-A2EF-BE281FB5F2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2078" y="3339708"/>
              <a:ext cx="151354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4" name="Isosceles Triangle 11">
              <a:extLst>
                <a:ext uri="{FF2B5EF4-FFF2-40B4-BE49-F238E27FC236}">
                  <a16:creationId xmlns:a16="http://schemas.microsoft.com/office/drawing/2014/main" id="{AC6A0487-6F7C-8349-A328-A2A50EB3DA2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318982" y="3150136"/>
              <a:ext cx="366573" cy="380984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85" name="Freeform 29">
              <a:extLst>
                <a:ext uri="{FF2B5EF4-FFF2-40B4-BE49-F238E27FC236}">
                  <a16:creationId xmlns:a16="http://schemas.microsoft.com/office/drawing/2014/main" id="{81B74092-92C9-694B-B6F7-38354EF1F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131" y="3280326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00960362"/>
      </p:ext>
    </p:extLst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Zeroing the BCD counter</a:t>
            </a:r>
          </a:p>
        </p:txBody>
      </p:sp>
      <p:sp>
        <p:nvSpPr>
          <p:cNvPr id="7373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3731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2" name="TextBox 6"/>
          <p:cNvSpPr txBox="1">
            <a:spLocks noChangeArrowheads="1"/>
          </p:cNvSpPr>
          <p:nvPr/>
        </p:nvSpPr>
        <p:spPr bwMode="auto">
          <a:xfrm>
            <a:off x="3154363" y="23971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3" name="TextBox 8"/>
          <p:cNvSpPr txBox="1">
            <a:spLocks noChangeArrowheads="1"/>
          </p:cNvSpPr>
          <p:nvPr/>
        </p:nvSpPr>
        <p:spPr bwMode="auto">
          <a:xfrm>
            <a:off x="4038600" y="25257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4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1399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Setting "Clear" to 1,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zeroes both counters.</a:t>
            </a:r>
          </a:p>
        </p:txBody>
      </p:sp>
      <p:sp>
        <p:nvSpPr>
          <p:cNvPr id="73735" name="TextBox 10"/>
          <p:cNvSpPr txBox="1">
            <a:spLocks noChangeArrowheads="1"/>
          </p:cNvSpPr>
          <p:nvPr/>
        </p:nvSpPr>
        <p:spPr bwMode="auto">
          <a:xfrm>
            <a:off x="2362200" y="3786188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6" name="TextBox 11"/>
          <p:cNvSpPr txBox="1">
            <a:spLocks noChangeArrowheads="1"/>
          </p:cNvSpPr>
          <p:nvPr/>
        </p:nvSpPr>
        <p:spPr bwMode="auto">
          <a:xfrm>
            <a:off x="3103563" y="5218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7" name="TextBox 12"/>
          <p:cNvSpPr txBox="1">
            <a:spLocks noChangeArrowheads="1"/>
          </p:cNvSpPr>
          <p:nvPr/>
        </p:nvSpPr>
        <p:spPr bwMode="auto">
          <a:xfrm>
            <a:off x="4048125" y="53705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Zeroing the BCD counter</a:t>
            </a:r>
          </a:p>
        </p:txBody>
      </p:sp>
      <p:sp>
        <p:nvSpPr>
          <p:cNvPr id="7475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4755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6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4757" name="TextBox 6"/>
          <p:cNvSpPr txBox="1">
            <a:spLocks noChangeArrowheads="1"/>
          </p:cNvSpPr>
          <p:nvPr/>
        </p:nvSpPr>
        <p:spPr bwMode="auto">
          <a:xfrm>
            <a:off x="3154363" y="23971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58" name="TextBox 8"/>
          <p:cNvSpPr txBox="1">
            <a:spLocks noChangeArrowheads="1"/>
          </p:cNvSpPr>
          <p:nvPr/>
        </p:nvSpPr>
        <p:spPr bwMode="auto">
          <a:xfrm>
            <a:off x="4038600" y="25257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59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1399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Setting "Clear" to 1,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zeroes both counters.</a:t>
            </a:r>
          </a:p>
        </p:txBody>
      </p:sp>
      <p:sp>
        <p:nvSpPr>
          <p:cNvPr id="74760" name="TextBox 10"/>
          <p:cNvSpPr txBox="1">
            <a:spLocks noChangeArrowheads="1"/>
          </p:cNvSpPr>
          <p:nvPr/>
        </p:nvSpPr>
        <p:spPr bwMode="auto">
          <a:xfrm>
            <a:off x="2362200" y="3786188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61" name="TextBox 11"/>
          <p:cNvSpPr txBox="1">
            <a:spLocks noChangeArrowheads="1"/>
          </p:cNvSpPr>
          <p:nvPr/>
        </p:nvSpPr>
        <p:spPr bwMode="auto">
          <a:xfrm>
            <a:off x="3103563" y="5218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62" name="TextBox 12"/>
          <p:cNvSpPr txBox="1">
            <a:spLocks noChangeArrowheads="1"/>
          </p:cNvSpPr>
          <p:nvPr/>
        </p:nvSpPr>
        <p:spPr bwMode="auto">
          <a:xfrm>
            <a:off x="4048125" y="53705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63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4764" name="Rectangle 4"/>
          <p:cNvSpPr>
            <a:spLocks noChangeArrowheads="1"/>
          </p:cNvSpPr>
          <p:nvPr/>
        </p:nvSpPr>
        <p:spPr bwMode="auto">
          <a:xfrm>
            <a:off x="3738563" y="1447800"/>
            <a:ext cx="193675" cy="10414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charset="0"/>
              <a:ea typeface="ＭＳ Ｐゴシック" charset="-128"/>
            </a:endParaRPr>
          </a:p>
        </p:txBody>
      </p:sp>
      <p:sp>
        <p:nvSpPr>
          <p:cNvPr id="74765" name="Rectangle 15"/>
          <p:cNvSpPr>
            <a:spLocks noChangeArrowheads="1"/>
          </p:cNvSpPr>
          <p:nvPr/>
        </p:nvSpPr>
        <p:spPr bwMode="auto">
          <a:xfrm>
            <a:off x="3738563" y="4302125"/>
            <a:ext cx="193675" cy="10414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charset="0"/>
              <a:ea typeface="ＭＳ Ｐゴシック" charset="-128"/>
            </a:endParaRPr>
          </a:p>
        </p:txBody>
      </p:sp>
      <p:cxnSp>
        <p:nvCxnSpPr>
          <p:cNvPr id="74766" name="Straight Arrow Connector 16"/>
          <p:cNvCxnSpPr>
            <a:cxnSpLocks noChangeShapeType="1"/>
          </p:cNvCxnSpPr>
          <p:nvPr/>
        </p:nvCxnSpPr>
        <p:spPr bwMode="auto">
          <a:xfrm>
            <a:off x="4059238" y="1971675"/>
            <a:ext cx="2230437" cy="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  <p:cxnSp>
        <p:nvCxnSpPr>
          <p:cNvPr id="74767" name="Straight Arrow Connector 18"/>
          <p:cNvCxnSpPr>
            <a:cxnSpLocks noChangeShapeType="1"/>
          </p:cNvCxnSpPr>
          <p:nvPr/>
        </p:nvCxnSpPr>
        <p:spPr bwMode="auto">
          <a:xfrm>
            <a:off x="4059238" y="4816475"/>
            <a:ext cx="2230437" cy="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  <p:sp>
        <p:nvSpPr>
          <p:cNvPr id="74768" name="TextBox 17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4769" name="TextBox 19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7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78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5779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75780" name="TextBox 5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5781" name="TextBox 6"/>
          <p:cNvSpPr txBox="1">
            <a:spLocks noChangeArrowheads="1"/>
          </p:cNvSpPr>
          <p:nvPr/>
        </p:nvSpPr>
        <p:spPr bwMode="auto">
          <a:xfrm>
            <a:off x="34925" y="5934075"/>
            <a:ext cx="197326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 all parallel load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input lines to zero.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680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76804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6805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6806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6807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8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9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10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76811" name="TextBox 12"/>
          <p:cNvSpPr txBox="1">
            <a:spLocks noChangeArrowheads="1"/>
          </p:cNvSpPr>
          <p:nvPr/>
        </p:nvSpPr>
        <p:spPr bwMode="auto">
          <a:xfrm>
            <a:off x="15875" y="5943600"/>
            <a:ext cx="280828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  "Load" to 1, to open the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"1" line of the multiplexers.</a:t>
            </a: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5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26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7827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77828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7829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7830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7831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7832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7833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7834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77835" name="TextBox 12"/>
          <p:cNvSpPr txBox="1">
            <a:spLocks noChangeArrowheads="1"/>
          </p:cNvSpPr>
          <p:nvPr/>
        </p:nvSpPr>
        <p:spPr bwMode="auto">
          <a:xfrm>
            <a:off x="6435725" y="931863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7836" name="TextBox 13"/>
          <p:cNvSpPr txBox="1">
            <a:spLocks noChangeArrowheads="1"/>
          </p:cNvSpPr>
          <p:nvPr/>
        </p:nvSpPr>
        <p:spPr bwMode="auto">
          <a:xfrm>
            <a:off x="34925" y="5934075"/>
            <a:ext cx="296068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When the positive edge of the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clock arrives, all outputs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are set to zero together.</a:t>
            </a: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When Clear = 0</a:t>
            </a:r>
          </a:p>
        </p:txBody>
      </p:sp>
      <p:sp>
        <p:nvSpPr>
          <p:cNvPr id="7885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8851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98608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When "Clear" is equal to 0,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two OR gates depend only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feedback connections.</a:t>
            </a:r>
          </a:p>
        </p:txBody>
      </p:sp>
      <p:sp>
        <p:nvSpPr>
          <p:cNvPr id="78853" name="TextBox 10"/>
          <p:cNvSpPr txBox="1">
            <a:spLocks noChangeArrowheads="1"/>
          </p:cNvSpPr>
          <p:nvPr/>
        </p:nvSpPr>
        <p:spPr bwMode="auto">
          <a:xfrm>
            <a:off x="2362200" y="3786188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8854" name="TextBox 11"/>
          <p:cNvSpPr txBox="1">
            <a:spLocks noChangeArrowheads="1"/>
          </p:cNvSpPr>
          <p:nvPr/>
        </p:nvSpPr>
        <p:spPr bwMode="auto">
          <a:xfrm>
            <a:off x="3165475" y="2362200"/>
            <a:ext cx="3000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8855" name="TextBox 12"/>
          <p:cNvSpPr txBox="1">
            <a:spLocks noChangeArrowheads="1"/>
          </p:cNvSpPr>
          <p:nvPr/>
        </p:nvSpPr>
        <p:spPr bwMode="auto">
          <a:xfrm>
            <a:off x="3124200" y="5216525"/>
            <a:ext cx="3000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sp>
        <p:nvSpPr>
          <p:cNvPr id="7987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9875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9876" name="Straight Connector 5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987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9878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987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089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89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090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090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090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0903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0904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0905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0906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0907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latin typeface="Times" charset="0"/>
              </a:rPr>
              <a:t>0</a:t>
            </a:r>
          </a:p>
        </p:txBody>
      </p:sp>
      <p:sp>
        <p:nvSpPr>
          <p:cNvPr id="80908" name="TextBox 21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090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192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192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192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1926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192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1928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192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1930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1931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81932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1933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294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4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294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294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2950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2951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2952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2953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2954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2955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  <p:sp>
        <p:nvSpPr>
          <p:cNvPr id="82956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2957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19445</TotalTime>
  <Words>7313</Words>
  <Application>Microsoft Macintosh PowerPoint</Application>
  <PresentationFormat>On-screen Show (4:3)</PresentationFormat>
  <Paragraphs>4653</Paragraphs>
  <Slides>201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201</vt:i4>
      </vt:variant>
    </vt:vector>
  </HeadingPairs>
  <TitlesOfParts>
    <vt:vector size="210" baseType="lpstr">
      <vt:lpstr>Arial</vt:lpstr>
      <vt:lpstr>Helvetica</vt:lpstr>
      <vt:lpstr>Times</vt:lpstr>
      <vt:lpstr>Times New Roman</vt:lpstr>
      <vt:lpstr>Times-Roman</vt:lpstr>
      <vt:lpstr>Wingdings</vt:lpstr>
      <vt:lpstr>Blank</vt:lpstr>
      <vt:lpstr>1_Default Design</vt:lpstr>
      <vt:lpstr>1_Blank</vt:lpstr>
      <vt:lpstr>PowerPoint Presentation</vt:lpstr>
      <vt:lpstr>Counters &amp; Solved Problems</vt:lpstr>
      <vt:lpstr>Administrative Stuff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Faster 4-bit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Motivation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Other Types of Counters (Section 5.11)</vt:lpstr>
      <vt:lpstr>A two-digit BCD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Ring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4-bit ring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Ring Counter (alternative implementation)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Johnson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4-Bit Johnson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718</cp:revision>
  <cp:lastPrinted>2017-11-06T03:22:58Z</cp:lastPrinted>
  <dcterms:created xsi:type="dcterms:W3CDTF">2003-05-23T15:49:24Z</dcterms:created>
  <dcterms:modified xsi:type="dcterms:W3CDTF">2020-10-16T21:11:07Z</dcterms:modified>
</cp:coreProperties>
</file>